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sldIdLst>
    <p:sldId id="321" r:id="rId2"/>
    <p:sldId id="273" r:id="rId3"/>
    <p:sldId id="335" r:id="rId4"/>
    <p:sldId id="322" r:id="rId5"/>
    <p:sldId id="323" r:id="rId6"/>
    <p:sldId id="324" r:id="rId7"/>
    <p:sldId id="283" r:id="rId8"/>
    <p:sldId id="325" r:id="rId9"/>
    <p:sldId id="261" r:id="rId10"/>
    <p:sldId id="285" r:id="rId11"/>
    <p:sldId id="263" r:id="rId12"/>
    <p:sldId id="364" r:id="rId13"/>
    <p:sldId id="341" r:id="rId14"/>
    <p:sldId id="342" r:id="rId15"/>
    <p:sldId id="365" r:id="rId16"/>
    <p:sldId id="343" r:id="rId17"/>
    <p:sldId id="337" r:id="rId18"/>
    <p:sldId id="338" r:id="rId19"/>
    <p:sldId id="336" r:id="rId20"/>
    <p:sldId id="265" r:id="rId21"/>
    <p:sldId id="339" r:id="rId22"/>
    <p:sldId id="296" r:id="rId23"/>
    <p:sldId id="286" r:id="rId24"/>
    <p:sldId id="287" r:id="rId25"/>
    <p:sldId id="288" r:id="rId26"/>
    <p:sldId id="289" r:id="rId27"/>
    <p:sldId id="295" r:id="rId28"/>
    <p:sldId id="290" r:id="rId29"/>
    <p:sldId id="291" r:id="rId30"/>
    <p:sldId id="292" r:id="rId31"/>
    <p:sldId id="293" r:id="rId32"/>
    <p:sldId id="294" r:id="rId33"/>
    <p:sldId id="281" r:id="rId34"/>
    <p:sldId id="268" r:id="rId35"/>
    <p:sldId id="350" r:id="rId36"/>
    <p:sldId id="349" r:id="rId37"/>
    <p:sldId id="351" r:id="rId38"/>
    <p:sldId id="333" r:id="rId39"/>
    <p:sldId id="334" r:id="rId40"/>
    <p:sldId id="353" r:id="rId41"/>
    <p:sldId id="354" r:id="rId42"/>
    <p:sldId id="355" r:id="rId43"/>
    <p:sldId id="356" r:id="rId44"/>
    <p:sldId id="374" r:id="rId45"/>
    <p:sldId id="358" r:id="rId46"/>
    <p:sldId id="359" r:id="rId47"/>
    <p:sldId id="373" r:id="rId48"/>
    <p:sldId id="330" r:id="rId49"/>
    <p:sldId id="360" r:id="rId50"/>
    <p:sldId id="362" r:id="rId51"/>
    <p:sldId id="375" r:id="rId52"/>
    <p:sldId id="363" r:id="rId53"/>
    <p:sldId id="304" r:id="rId54"/>
    <p:sldId id="305" r:id="rId55"/>
    <p:sldId id="368" r:id="rId56"/>
    <p:sldId id="307" r:id="rId57"/>
    <p:sldId id="366" r:id="rId58"/>
    <p:sldId id="297" r:id="rId59"/>
    <p:sldId id="345" r:id="rId60"/>
    <p:sldId id="300" r:id="rId61"/>
    <p:sldId id="301" r:id="rId62"/>
    <p:sldId id="369" r:id="rId63"/>
    <p:sldId id="302" r:id="rId64"/>
    <p:sldId id="303" r:id="rId65"/>
    <p:sldId id="282" r:id="rId66"/>
    <p:sldId id="278" r:id="rId67"/>
    <p:sldId id="308" r:id="rId68"/>
    <p:sldId id="309" r:id="rId69"/>
    <p:sldId id="310" r:id="rId70"/>
    <p:sldId id="312" r:id="rId71"/>
    <p:sldId id="313" r:id="rId72"/>
    <p:sldId id="370" r:id="rId73"/>
    <p:sldId id="371" r:id="rId74"/>
    <p:sldId id="316" r:id="rId75"/>
    <p:sldId id="317" r:id="rId76"/>
    <p:sldId id="318" r:id="rId77"/>
    <p:sldId id="319" r:id="rId78"/>
    <p:sldId id="320" r:id="rId79"/>
    <p:sldId id="277" r:id="rId80"/>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xmlns:mv="urn:schemas-microsoft-com:mac:vml" xmlns:mc="http://schemas.openxmlformats.org/markup-compatibility/2006">
          <a:srgbClr val="FF0000"/>
        </p14:laserClr>
      </p:ext>
      <p:ext uri="{2FDB2607-1784-4EEB-B798-7EB5836EED8A}">
        <p14:showMediaCtrls xmlns="" xmlns:p14="http://schemas.microsoft.com/office/powerpoint/2010/main" xmlns:mv="urn:schemas-microsoft-com:mac:vml" xmlns:mc="http://schemas.openxmlformats.org/markup-compatibility/2006" val="1"/>
      </p:ext>
    </p:extLst>
  </p:showPr>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2629" autoAdjust="0"/>
  </p:normalViewPr>
  <p:slideViewPr>
    <p:cSldViewPr snapToGrid="0" snapToObjects="1">
      <p:cViewPr varScale="1">
        <p:scale>
          <a:sx n="105" d="100"/>
          <a:sy n="105" d="100"/>
        </p:scale>
        <p:origin x="-726"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859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lliad\IDS\Project\IDS%20Charts\CumulativeData%20chart%202010.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stacked"/>
        <c:ser>
          <c:idx val="0"/>
          <c:order val="0"/>
          <c:tx>
            <c:strRef>
              <c:f>'IDS Cumulative Data'!$B$1</c:f>
              <c:strCache>
                <c:ptCount val="1"/>
                <c:pt idx="0">
                  <c:v>Filled Articles</c:v>
                </c:pt>
              </c:strCache>
            </c:strRef>
          </c:tx>
          <c:spPr>
            <a:solidFill>
              <a:srgbClr val="336699"/>
            </a:solidFill>
          </c:spPr>
          <c:dLbls>
            <c:dLbl>
              <c:idx val="5"/>
              <c:layout>
                <c:manualLayout>
                  <c:x val="1.0534236267870603E-2"/>
                  <c:y val="4.3010752688172E-3"/>
                </c:manualLayout>
              </c:layout>
              <c:showVal val="1"/>
            </c:dLbl>
            <c:txPr>
              <a:bodyPr/>
              <a:lstStyle/>
              <a:p>
                <a:pPr>
                  <a:defRPr b="1"/>
                </a:pPr>
                <a:endParaRPr lang="en-US"/>
              </a:p>
            </c:txPr>
            <c:showVal val="1"/>
          </c:dLbls>
          <c:cat>
            <c:numRef>
              <c:f>'IDS Cumulative Data'!$A$2:$A$8</c:f>
              <c:numCache>
                <c:formatCode>General</c:formatCode>
                <c:ptCount val="7"/>
                <c:pt idx="0">
                  <c:v>2004</c:v>
                </c:pt>
                <c:pt idx="1">
                  <c:v>2005</c:v>
                </c:pt>
                <c:pt idx="2">
                  <c:v>2006</c:v>
                </c:pt>
                <c:pt idx="3">
                  <c:v>2007</c:v>
                </c:pt>
                <c:pt idx="4">
                  <c:v>2008</c:v>
                </c:pt>
                <c:pt idx="5">
                  <c:v>2009</c:v>
                </c:pt>
                <c:pt idx="6">
                  <c:v>2010</c:v>
                </c:pt>
              </c:numCache>
            </c:numRef>
          </c:cat>
          <c:val>
            <c:numRef>
              <c:f>'IDS Cumulative Data'!$B$2:$B$8</c:f>
              <c:numCache>
                <c:formatCode>#,##0</c:formatCode>
                <c:ptCount val="7"/>
                <c:pt idx="0">
                  <c:v>8697</c:v>
                </c:pt>
                <c:pt idx="1">
                  <c:v>15278</c:v>
                </c:pt>
                <c:pt idx="2">
                  <c:v>18443</c:v>
                </c:pt>
                <c:pt idx="3">
                  <c:v>20823</c:v>
                </c:pt>
                <c:pt idx="4">
                  <c:v>30534</c:v>
                </c:pt>
                <c:pt idx="5">
                  <c:v>51043</c:v>
                </c:pt>
                <c:pt idx="6">
                  <c:v>69608</c:v>
                </c:pt>
              </c:numCache>
            </c:numRef>
          </c:val>
        </c:ser>
        <c:ser>
          <c:idx val="1"/>
          <c:order val="1"/>
          <c:tx>
            <c:strRef>
              <c:f>'IDS Cumulative Data'!$C$1</c:f>
              <c:strCache>
                <c:ptCount val="1"/>
                <c:pt idx="0">
                  <c:v>Filled Loans</c:v>
                </c:pt>
              </c:strCache>
            </c:strRef>
          </c:tx>
          <c:spPr>
            <a:solidFill>
              <a:srgbClr val="FF7619"/>
            </a:solidFill>
          </c:spPr>
          <c:dLbls>
            <c:dLbl>
              <c:idx val="4"/>
              <c:layout>
                <c:manualLayout>
                  <c:x val="1.4646465461904607E-3"/>
                  <c:y val="4.2335765959885412E-2"/>
                </c:manualLayout>
              </c:layout>
              <c:showVal val="1"/>
            </c:dLbl>
            <c:dLbl>
              <c:idx val="6"/>
              <c:layout>
                <c:manualLayout>
                  <c:x val="4.5146726862302505E-3"/>
                  <c:y val="0"/>
                </c:manualLayout>
              </c:layout>
              <c:showVal val="1"/>
            </c:dLbl>
            <c:txPr>
              <a:bodyPr/>
              <a:lstStyle/>
              <a:p>
                <a:pPr>
                  <a:defRPr b="1"/>
                </a:pPr>
                <a:endParaRPr lang="en-US"/>
              </a:p>
            </c:txPr>
            <c:showVal val="1"/>
          </c:dLbls>
          <c:cat>
            <c:numRef>
              <c:f>'IDS Cumulative Data'!$A$2:$A$8</c:f>
              <c:numCache>
                <c:formatCode>General</c:formatCode>
                <c:ptCount val="7"/>
                <c:pt idx="0">
                  <c:v>2004</c:v>
                </c:pt>
                <c:pt idx="1">
                  <c:v>2005</c:v>
                </c:pt>
                <c:pt idx="2">
                  <c:v>2006</c:v>
                </c:pt>
                <c:pt idx="3">
                  <c:v>2007</c:v>
                </c:pt>
                <c:pt idx="4">
                  <c:v>2008</c:v>
                </c:pt>
                <c:pt idx="5">
                  <c:v>2009</c:v>
                </c:pt>
                <c:pt idx="6">
                  <c:v>2010</c:v>
                </c:pt>
              </c:numCache>
            </c:numRef>
          </c:cat>
          <c:val>
            <c:numRef>
              <c:f>'IDS Cumulative Data'!$C$2:$C$8</c:f>
              <c:numCache>
                <c:formatCode>#,##0</c:formatCode>
                <c:ptCount val="7"/>
                <c:pt idx="0">
                  <c:v>8715</c:v>
                </c:pt>
                <c:pt idx="1">
                  <c:v>16707</c:v>
                </c:pt>
                <c:pt idx="2">
                  <c:v>20557</c:v>
                </c:pt>
                <c:pt idx="3">
                  <c:v>21680</c:v>
                </c:pt>
                <c:pt idx="4">
                  <c:v>33995</c:v>
                </c:pt>
                <c:pt idx="5" formatCode="General">
                  <c:v>47579</c:v>
                </c:pt>
                <c:pt idx="6">
                  <c:v>62993</c:v>
                </c:pt>
              </c:numCache>
            </c:numRef>
          </c:val>
        </c:ser>
        <c:shape val="box"/>
        <c:axId val="76432896"/>
        <c:axId val="76434432"/>
        <c:axId val="0"/>
      </c:bar3DChart>
      <c:catAx>
        <c:axId val="76432896"/>
        <c:scaling>
          <c:orientation val="minMax"/>
        </c:scaling>
        <c:axPos val="b"/>
        <c:numFmt formatCode="General" sourceLinked="1"/>
        <c:tickLblPos val="nextTo"/>
        <c:txPr>
          <a:bodyPr/>
          <a:lstStyle/>
          <a:p>
            <a:pPr>
              <a:defRPr b="1"/>
            </a:pPr>
            <a:endParaRPr lang="en-US"/>
          </a:p>
        </c:txPr>
        <c:crossAx val="76434432"/>
        <c:crosses val="autoZero"/>
        <c:auto val="1"/>
        <c:lblAlgn val="ctr"/>
        <c:lblOffset val="100"/>
      </c:catAx>
      <c:valAx>
        <c:axId val="76434432"/>
        <c:scaling>
          <c:orientation val="minMax"/>
        </c:scaling>
        <c:axPos val="l"/>
        <c:majorGridlines/>
        <c:numFmt formatCode="#,##0" sourceLinked="1"/>
        <c:tickLblPos val="nextTo"/>
        <c:crossAx val="76432896"/>
        <c:crosses val="autoZero"/>
        <c:crossBetween val="between"/>
      </c:valAx>
    </c:plotArea>
    <c:legend>
      <c:legendPos val="r"/>
      <c:legendEntry>
        <c:idx val="0"/>
        <c:txPr>
          <a:bodyPr/>
          <a:lstStyle/>
          <a:p>
            <a:pPr>
              <a:defRPr sz="1200" b="1"/>
            </a:pPr>
            <a:endParaRPr lang="en-US"/>
          </a:p>
        </c:txPr>
      </c:legendEntry>
      <c:legendEntry>
        <c:idx val="1"/>
        <c:txPr>
          <a:bodyPr/>
          <a:lstStyle/>
          <a:p>
            <a:pPr>
              <a:defRPr sz="1200" b="1"/>
            </a:pPr>
            <a:endParaRPr lang="en-US"/>
          </a:p>
        </c:txPr>
      </c:legendEntry>
      <c:layout>
        <c:manualLayout>
          <c:xMode val="edge"/>
          <c:yMode val="edge"/>
          <c:x val="0.22332792144512403"/>
          <c:y val="0.16111312302471201"/>
          <c:w val="0.16591446879345706"/>
          <c:h val="0.10519938681746499"/>
        </c:manualLayout>
      </c:layout>
      <c:txPr>
        <a:bodyPr/>
        <a:lstStyle/>
        <a:p>
          <a:pPr>
            <a:defRPr b="1"/>
          </a:pPr>
          <a:endParaRPr lang="en-US"/>
        </a:p>
      </c:txPr>
    </c:legend>
    <c:plotVisOnly val="1"/>
    <c:dispBlanksAs val="gap"/>
  </c:chart>
  <c:spPr>
    <a:noFill/>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6"/>
  <c:chart>
    <c:title>
      <c:tx>
        <c:rich>
          <a:bodyPr/>
          <a:lstStyle/>
          <a:p>
            <a:pPr>
              <a:defRPr/>
            </a:pPr>
            <a:r>
              <a:rPr lang="en-US" dirty="0"/>
              <a:t>Total Time Saved for </a:t>
            </a:r>
          </a:p>
          <a:p>
            <a:pPr>
              <a:defRPr/>
            </a:pPr>
            <a:r>
              <a:rPr lang="en-US" dirty="0" smtClean="0"/>
              <a:t>Staff(hrs</a:t>
            </a:r>
            <a:r>
              <a:rPr lang="en-US" dirty="0"/>
              <a:t>)</a:t>
            </a:r>
          </a:p>
        </c:rich>
      </c:tx>
      <c:layout/>
    </c:title>
    <c:plotArea>
      <c:layout>
        <c:manualLayout>
          <c:layoutTarget val="inner"/>
          <c:xMode val="edge"/>
          <c:yMode val="edge"/>
          <c:x val="0.16595904635093903"/>
          <c:y val="0.18670866141732306"/>
          <c:w val="0.74496649296708506"/>
          <c:h val="0.45382989288501108"/>
        </c:manualLayout>
      </c:layout>
      <c:barChart>
        <c:barDir val="col"/>
        <c:grouping val="clustered"/>
        <c:ser>
          <c:idx val="4"/>
          <c:order val="3"/>
          <c:tx>
            <c:strRef>
              <c:f>Sheet1!$B$1</c:f>
              <c:strCache>
                <c:ptCount val="1"/>
                <c:pt idx="0">
                  <c:v>Alias Time</c:v>
                </c:pt>
              </c:strCache>
            </c:strRef>
          </c:tx>
          <c:cat>
            <c:strRef>
              <c:f>Sheet1!$A$2:$A$5</c:f>
              <c:strCache>
                <c:ptCount val="4"/>
                <c:pt idx="0">
                  <c:v>Brooklyn College</c:v>
                </c:pt>
                <c:pt idx="1">
                  <c:v>City College</c:v>
                </c:pt>
                <c:pt idx="2">
                  <c:v>College of Staten Island</c:v>
                </c:pt>
                <c:pt idx="3">
                  <c:v>CUNY Graduate Center</c:v>
                </c:pt>
              </c:strCache>
            </c:strRef>
          </c:cat>
          <c:val>
            <c:numRef>
              <c:f>Sheet1!$B$2:$B$5</c:f>
            </c:numRef>
          </c:val>
        </c:ser>
        <c:ser>
          <c:idx val="5"/>
          <c:order val="4"/>
          <c:tx>
            <c:strRef>
              <c:f>Sheet1!$C$1</c:f>
              <c:strCache>
                <c:ptCount val="1"/>
                <c:pt idx="0">
                  <c:v>Requests</c:v>
                </c:pt>
              </c:strCache>
            </c:strRef>
          </c:tx>
          <c:cat>
            <c:strRef>
              <c:f>Sheet1!$A$2:$A$5</c:f>
              <c:strCache>
                <c:ptCount val="4"/>
                <c:pt idx="0">
                  <c:v>Brooklyn College</c:v>
                </c:pt>
                <c:pt idx="1">
                  <c:v>City College</c:v>
                </c:pt>
                <c:pt idx="2">
                  <c:v>College of Staten Island</c:v>
                </c:pt>
                <c:pt idx="3">
                  <c:v>CUNY Graduate Center</c:v>
                </c:pt>
              </c:strCache>
            </c:strRef>
          </c:cat>
          <c:val>
            <c:numRef>
              <c:f>Sheet1!$C$2:$C$5</c:f>
            </c:numRef>
          </c:val>
        </c:ser>
        <c:ser>
          <c:idx val="6"/>
          <c:order val="5"/>
          <c:tx>
            <c:strRef>
              <c:f>Sheet1!$D$1</c:f>
              <c:strCache>
                <c:ptCount val="1"/>
                <c:pt idx="0">
                  <c:v>Total Time Saved For Patrons(hrs)</c:v>
                </c:pt>
              </c:strCache>
            </c:strRef>
          </c:tx>
          <c:cat>
            <c:strRef>
              <c:f>Sheet1!$A$2:$A$5</c:f>
              <c:strCache>
                <c:ptCount val="4"/>
                <c:pt idx="0">
                  <c:v>Brooklyn College</c:v>
                </c:pt>
                <c:pt idx="1">
                  <c:v>City College</c:v>
                </c:pt>
                <c:pt idx="2">
                  <c:v>College of Staten Island</c:v>
                </c:pt>
                <c:pt idx="3">
                  <c:v>CUNY Graduate Center</c:v>
                </c:pt>
              </c:strCache>
            </c:strRef>
          </c:cat>
          <c:val>
            <c:numRef>
              <c:f>Sheet1!$D$2:$D$5</c:f>
            </c:numRef>
          </c:val>
        </c:ser>
        <c:ser>
          <c:idx val="0"/>
          <c:order val="0"/>
          <c:tx>
            <c:strRef>
              <c:f>Sheet1!$B$1</c:f>
              <c:strCache>
                <c:ptCount val="1"/>
                <c:pt idx="0">
                  <c:v>Alias Time</c:v>
                </c:pt>
              </c:strCache>
            </c:strRef>
          </c:tx>
          <c:cat>
            <c:strRef>
              <c:f>Sheet1!$A$2:$A$5</c:f>
              <c:strCache>
                <c:ptCount val="4"/>
                <c:pt idx="0">
                  <c:v>Brooklyn College</c:v>
                </c:pt>
                <c:pt idx="1">
                  <c:v>City College</c:v>
                </c:pt>
                <c:pt idx="2">
                  <c:v>College of Staten Island</c:v>
                </c:pt>
                <c:pt idx="3">
                  <c:v>CUNY Graduate Center</c:v>
                </c:pt>
              </c:strCache>
            </c:strRef>
          </c:cat>
          <c:val>
            <c:numRef>
              <c:f>Sheet1!$B$2:$B$5</c:f>
            </c:numRef>
          </c:val>
        </c:ser>
        <c:ser>
          <c:idx val="1"/>
          <c:order val="1"/>
          <c:tx>
            <c:strRef>
              <c:f>Sheet1!$C$1</c:f>
              <c:strCache>
                <c:ptCount val="1"/>
                <c:pt idx="0">
                  <c:v>Requests</c:v>
                </c:pt>
              </c:strCache>
            </c:strRef>
          </c:tx>
          <c:cat>
            <c:strRef>
              <c:f>Sheet1!$A$2:$A$5</c:f>
              <c:strCache>
                <c:ptCount val="4"/>
                <c:pt idx="0">
                  <c:v>Brooklyn College</c:v>
                </c:pt>
                <c:pt idx="1">
                  <c:v>City College</c:v>
                </c:pt>
                <c:pt idx="2">
                  <c:v>College of Staten Island</c:v>
                </c:pt>
                <c:pt idx="3">
                  <c:v>CUNY Graduate Center</c:v>
                </c:pt>
              </c:strCache>
            </c:strRef>
          </c:cat>
          <c:val>
            <c:numRef>
              <c:f>Sheet1!$C$2:$C$5</c:f>
            </c:numRef>
          </c:val>
        </c:ser>
        <c:ser>
          <c:idx val="3"/>
          <c:order val="2"/>
          <c:tx>
            <c:strRef>
              <c:f>Sheet1!$E$1</c:f>
              <c:strCache>
                <c:ptCount val="1"/>
                <c:pt idx="0">
                  <c:v>Total Time Saved for Staff(hrs)</c:v>
                </c:pt>
              </c:strCache>
            </c:strRef>
          </c:tx>
          <c:cat>
            <c:strRef>
              <c:f>Sheet1!$A$2:$A$5</c:f>
              <c:strCache>
                <c:ptCount val="4"/>
                <c:pt idx="0">
                  <c:v>Brooklyn College</c:v>
                </c:pt>
                <c:pt idx="1">
                  <c:v>City College</c:v>
                </c:pt>
                <c:pt idx="2">
                  <c:v>College of Staten Island</c:v>
                </c:pt>
                <c:pt idx="3">
                  <c:v>CUNY Graduate Center</c:v>
                </c:pt>
              </c:strCache>
            </c:strRef>
          </c:cat>
          <c:val>
            <c:numRef>
              <c:f>Sheet1!$E$2:$E$5</c:f>
              <c:numCache>
                <c:formatCode>0.0</c:formatCode>
                <c:ptCount val="4"/>
                <c:pt idx="0">
                  <c:v>4.75</c:v>
                </c:pt>
                <c:pt idx="1">
                  <c:v>12.83333333333333</c:v>
                </c:pt>
                <c:pt idx="2">
                  <c:v>2.333333333333333</c:v>
                </c:pt>
                <c:pt idx="3">
                  <c:v>55.75</c:v>
                </c:pt>
              </c:numCache>
            </c:numRef>
          </c:val>
        </c:ser>
        <c:axId val="113785088"/>
        <c:axId val="113795072"/>
      </c:barChart>
      <c:catAx>
        <c:axId val="113785088"/>
        <c:scaling>
          <c:orientation val="minMax"/>
        </c:scaling>
        <c:axPos val="b"/>
        <c:numFmt formatCode="General" sourceLinked="1"/>
        <c:tickLblPos val="nextTo"/>
        <c:crossAx val="113795072"/>
        <c:crosses val="autoZero"/>
        <c:auto val="1"/>
        <c:lblAlgn val="ctr"/>
        <c:lblOffset val="100"/>
      </c:catAx>
      <c:valAx>
        <c:axId val="113795072"/>
        <c:scaling>
          <c:orientation val="minMax"/>
        </c:scaling>
        <c:axPos val="l"/>
        <c:majorGridlines/>
        <c:numFmt formatCode="0.0" sourceLinked="1"/>
        <c:tickLblPos val="nextTo"/>
        <c:crossAx val="113785088"/>
        <c:crosses val="autoZero"/>
        <c:crossBetween val="between"/>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dirty="0"/>
              <a:t>Total Time Saved for </a:t>
            </a:r>
          </a:p>
          <a:p>
            <a:pPr>
              <a:defRPr/>
            </a:pPr>
            <a:r>
              <a:rPr lang="en-US" dirty="0" smtClean="0"/>
              <a:t>Patrons(hrs</a:t>
            </a:r>
            <a:r>
              <a:rPr lang="en-US" dirty="0"/>
              <a:t>)</a:t>
            </a:r>
          </a:p>
        </c:rich>
      </c:tx>
      <c:layout/>
    </c:title>
    <c:plotArea>
      <c:layout>
        <c:manualLayout>
          <c:layoutTarget val="inner"/>
          <c:xMode val="edge"/>
          <c:yMode val="edge"/>
          <c:x val="0.21675932470862902"/>
          <c:y val="0.18670866141732306"/>
          <c:w val="0.75262132943194204"/>
          <c:h val="0.43836958218060612"/>
        </c:manualLayout>
      </c:layout>
      <c:barChart>
        <c:barDir val="col"/>
        <c:grouping val="clustered"/>
        <c:ser>
          <c:idx val="4"/>
          <c:order val="3"/>
          <c:tx>
            <c:strRef>
              <c:f>Sheet1!$B$1</c:f>
              <c:strCache>
                <c:ptCount val="1"/>
                <c:pt idx="0">
                  <c:v>Alias Time</c:v>
                </c:pt>
              </c:strCache>
            </c:strRef>
          </c:tx>
          <c:cat>
            <c:strRef>
              <c:f>Sheet1!$A$2:$A$5</c:f>
              <c:strCache>
                <c:ptCount val="4"/>
                <c:pt idx="0">
                  <c:v>Brooklyn College</c:v>
                </c:pt>
                <c:pt idx="1">
                  <c:v>City College</c:v>
                </c:pt>
                <c:pt idx="2">
                  <c:v>College of Staten Island</c:v>
                </c:pt>
                <c:pt idx="3">
                  <c:v>CUNY Graduate Center</c:v>
                </c:pt>
              </c:strCache>
            </c:strRef>
          </c:cat>
          <c:val>
            <c:numRef>
              <c:f>Sheet1!$B$2:$B$5</c:f>
            </c:numRef>
          </c:val>
        </c:ser>
        <c:ser>
          <c:idx val="5"/>
          <c:order val="4"/>
          <c:tx>
            <c:strRef>
              <c:f>Sheet1!$C$1</c:f>
              <c:strCache>
                <c:ptCount val="1"/>
                <c:pt idx="0">
                  <c:v>Requests</c:v>
                </c:pt>
              </c:strCache>
            </c:strRef>
          </c:tx>
          <c:cat>
            <c:strRef>
              <c:f>Sheet1!$A$2:$A$5</c:f>
              <c:strCache>
                <c:ptCount val="4"/>
                <c:pt idx="0">
                  <c:v>Brooklyn College</c:v>
                </c:pt>
                <c:pt idx="1">
                  <c:v>City College</c:v>
                </c:pt>
                <c:pt idx="2">
                  <c:v>College of Staten Island</c:v>
                </c:pt>
                <c:pt idx="3">
                  <c:v>CUNY Graduate Center</c:v>
                </c:pt>
              </c:strCache>
            </c:strRef>
          </c:cat>
          <c:val>
            <c:numRef>
              <c:f>Sheet1!$C$2:$C$5</c:f>
            </c:numRef>
          </c:val>
        </c:ser>
        <c:ser>
          <c:idx val="6"/>
          <c:order val="5"/>
          <c:tx>
            <c:strRef>
              <c:f>Sheet1!$D$1</c:f>
              <c:strCache>
                <c:ptCount val="1"/>
                <c:pt idx="0">
                  <c:v>Total Time Saved For Patrons(hrs)</c:v>
                </c:pt>
              </c:strCache>
            </c:strRef>
          </c:tx>
          <c:cat>
            <c:strRef>
              <c:f>Sheet1!$A$2:$A$5</c:f>
              <c:strCache>
                <c:ptCount val="4"/>
                <c:pt idx="0">
                  <c:v>Brooklyn College</c:v>
                </c:pt>
                <c:pt idx="1">
                  <c:v>City College</c:v>
                </c:pt>
                <c:pt idx="2">
                  <c:v>College of Staten Island</c:v>
                </c:pt>
                <c:pt idx="3">
                  <c:v>CUNY Graduate Center</c:v>
                </c:pt>
              </c:strCache>
            </c:strRef>
          </c:cat>
          <c:val>
            <c:numRef>
              <c:f>Sheet1!$D$2:$D$5</c:f>
              <c:numCache>
                <c:formatCode>0.0</c:formatCode>
                <c:ptCount val="4"/>
                <c:pt idx="0">
                  <c:v>296.39999999999986</c:v>
                </c:pt>
                <c:pt idx="1">
                  <c:v>1401.4</c:v>
                </c:pt>
                <c:pt idx="2">
                  <c:v>291.19999999999976</c:v>
                </c:pt>
                <c:pt idx="3">
                  <c:v>5619.6</c:v>
                </c:pt>
              </c:numCache>
            </c:numRef>
          </c:val>
        </c:ser>
        <c:ser>
          <c:idx val="7"/>
          <c:order val="6"/>
          <c:tx>
            <c:strRef>
              <c:f>Sheet1!$E$1</c:f>
              <c:strCache>
                <c:ptCount val="1"/>
                <c:pt idx="0">
                  <c:v>Total Time Saved for Staff(hrs)</c:v>
                </c:pt>
              </c:strCache>
            </c:strRef>
          </c:tx>
          <c:cat>
            <c:strRef>
              <c:f>Sheet1!$A$2:$A$5</c:f>
              <c:strCache>
                <c:ptCount val="4"/>
                <c:pt idx="0">
                  <c:v>Brooklyn College</c:v>
                </c:pt>
                <c:pt idx="1">
                  <c:v>City College</c:v>
                </c:pt>
                <c:pt idx="2">
                  <c:v>College of Staten Island</c:v>
                </c:pt>
                <c:pt idx="3">
                  <c:v>CUNY Graduate Center</c:v>
                </c:pt>
              </c:strCache>
            </c:strRef>
          </c:cat>
          <c:val>
            <c:numRef>
              <c:f>Sheet1!$E$2:$E$5</c:f>
            </c:numRef>
          </c:val>
        </c:ser>
        <c:ser>
          <c:idx val="0"/>
          <c:order val="0"/>
          <c:tx>
            <c:strRef>
              <c:f>Sheet1!$B$1</c:f>
              <c:strCache>
                <c:ptCount val="1"/>
                <c:pt idx="0">
                  <c:v>Alias Time</c:v>
                </c:pt>
              </c:strCache>
            </c:strRef>
          </c:tx>
          <c:cat>
            <c:strRef>
              <c:f>Sheet1!$A$2:$A$5</c:f>
              <c:strCache>
                <c:ptCount val="4"/>
                <c:pt idx="0">
                  <c:v>Brooklyn College</c:v>
                </c:pt>
                <c:pt idx="1">
                  <c:v>City College</c:v>
                </c:pt>
                <c:pt idx="2">
                  <c:v>College of Staten Island</c:v>
                </c:pt>
                <c:pt idx="3">
                  <c:v>CUNY Graduate Center</c:v>
                </c:pt>
              </c:strCache>
            </c:strRef>
          </c:cat>
          <c:val>
            <c:numRef>
              <c:f>Sheet1!$B$2:$B$5</c:f>
            </c:numRef>
          </c:val>
        </c:ser>
        <c:ser>
          <c:idx val="1"/>
          <c:order val="1"/>
          <c:tx>
            <c:strRef>
              <c:f>Sheet1!$C$1</c:f>
              <c:strCache>
                <c:ptCount val="1"/>
                <c:pt idx="0">
                  <c:v>Requests</c:v>
                </c:pt>
              </c:strCache>
            </c:strRef>
          </c:tx>
          <c:cat>
            <c:strRef>
              <c:f>Sheet1!$A$2:$A$5</c:f>
              <c:strCache>
                <c:ptCount val="4"/>
                <c:pt idx="0">
                  <c:v>Brooklyn College</c:v>
                </c:pt>
                <c:pt idx="1">
                  <c:v>City College</c:v>
                </c:pt>
                <c:pt idx="2">
                  <c:v>College of Staten Island</c:v>
                </c:pt>
                <c:pt idx="3">
                  <c:v>CUNY Graduate Center</c:v>
                </c:pt>
              </c:strCache>
            </c:strRef>
          </c:cat>
          <c:val>
            <c:numRef>
              <c:f>Sheet1!$C$2:$C$5</c:f>
            </c:numRef>
          </c:val>
        </c:ser>
        <c:ser>
          <c:idx val="3"/>
          <c:order val="2"/>
          <c:tx>
            <c:strRef>
              <c:f>Sheet1!$E$1</c:f>
              <c:strCache>
                <c:ptCount val="1"/>
                <c:pt idx="0">
                  <c:v>Total Time Saved for Staff(hrs)</c:v>
                </c:pt>
              </c:strCache>
            </c:strRef>
          </c:tx>
          <c:cat>
            <c:strRef>
              <c:f>Sheet1!$A$2:$A$5</c:f>
              <c:strCache>
                <c:ptCount val="4"/>
                <c:pt idx="0">
                  <c:v>Brooklyn College</c:v>
                </c:pt>
                <c:pt idx="1">
                  <c:v>City College</c:v>
                </c:pt>
                <c:pt idx="2">
                  <c:v>College of Staten Island</c:v>
                </c:pt>
                <c:pt idx="3">
                  <c:v>CUNY Graduate Center</c:v>
                </c:pt>
              </c:strCache>
            </c:strRef>
          </c:cat>
          <c:val>
            <c:numRef>
              <c:f>Sheet1!$E$2:$E$5</c:f>
            </c:numRef>
          </c:val>
        </c:ser>
        <c:axId val="112992256"/>
        <c:axId val="112993792"/>
      </c:barChart>
      <c:catAx>
        <c:axId val="112992256"/>
        <c:scaling>
          <c:orientation val="minMax"/>
        </c:scaling>
        <c:axPos val="b"/>
        <c:numFmt formatCode="General" sourceLinked="1"/>
        <c:tickLblPos val="nextTo"/>
        <c:crossAx val="112993792"/>
        <c:crosses val="autoZero"/>
        <c:auto val="1"/>
        <c:lblAlgn val="ctr"/>
        <c:lblOffset val="100"/>
      </c:catAx>
      <c:valAx>
        <c:axId val="112993792"/>
        <c:scaling>
          <c:orientation val="minMax"/>
        </c:scaling>
        <c:axPos val="l"/>
        <c:majorGridlines/>
        <c:numFmt formatCode="0.0" sourceLinked="1"/>
        <c:tickLblPos val="nextTo"/>
        <c:crossAx val="112992256"/>
        <c:crosses val="autoZero"/>
        <c:crossBetween val="between"/>
      </c:valAx>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Outside IDS</c:v>
                </c:pt>
              </c:strCache>
            </c:strRef>
          </c:tx>
          <c:cat>
            <c:strRef>
              <c:f>Sheet1!$A$2:$A$3</c:f>
              <c:strCache>
                <c:ptCount val="2"/>
                <c:pt idx="0">
                  <c:v>Articles within 48 hours</c:v>
                </c:pt>
                <c:pt idx="1">
                  <c:v>Loans within 96 hours</c:v>
                </c:pt>
              </c:strCache>
            </c:strRef>
          </c:cat>
          <c:val>
            <c:numRef>
              <c:f>Sheet1!$B$2:$B$3</c:f>
              <c:numCache>
                <c:formatCode>0%</c:formatCode>
                <c:ptCount val="2"/>
                <c:pt idx="0">
                  <c:v>0.49000000000000005</c:v>
                </c:pt>
                <c:pt idx="1">
                  <c:v>0.19</c:v>
                </c:pt>
              </c:numCache>
            </c:numRef>
          </c:val>
        </c:ser>
        <c:ser>
          <c:idx val="1"/>
          <c:order val="1"/>
          <c:tx>
            <c:strRef>
              <c:f>Sheet1!$C$1</c:f>
              <c:strCache>
                <c:ptCount val="1"/>
                <c:pt idx="0">
                  <c:v>Within IDS</c:v>
                </c:pt>
              </c:strCache>
            </c:strRef>
          </c:tx>
          <c:cat>
            <c:strRef>
              <c:f>Sheet1!$A$2:$A$3</c:f>
              <c:strCache>
                <c:ptCount val="2"/>
                <c:pt idx="0">
                  <c:v>Articles within 48 hours</c:v>
                </c:pt>
                <c:pt idx="1">
                  <c:v>Loans within 96 hours</c:v>
                </c:pt>
              </c:strCache>
            </c:strRef>
          </c:cat>
          <c:val>
            <c:numRef>
              <c:f>Sheet1!$C$2:$C$3</c:f>
              <c:numCache>
                <c:formatCode>0%</c:formatCode>
                <c:ptCount val="2"/>
                <c:pt idx="0">
                  <c:v>0.79</c:v>
                </c:pt>
                <c:pt idx="1">
                  <c:v>0.43000000000000005</c:v>
                </c:pt>
              </c:numCache>
            </c:numRef>
          </c:val>
        </c:ser>
        <c:axId val="114186496"/>
        <c:axId val="114188288"/>
      </c:barChart>
      <c:catAx>
        <c:axId val="114186496"/>
        <c:scaling>
          <c:orientation val="minMax"/>
        </c:scaling>
        <c:axPos val="b"/>
        <c:tickLblPos val="nextTo"/>
        <c:crossAx val="114188288"/>
        <c:crosses val="autoZero"/>
        <c:auto val="1"/>
        <c:lblAlgn val="ctr"/>
        <c:lblOffset val="100"/>
      </c:catAx>
      <c:valAx>
        <c:axId val="114188288"/>
        <c:scaling>
          <c:orientation val="minMax"/>
        </c:scaling>
        <c:axPos val="l"/>
        <c:majorGridlines/>
        <c:numFmt formatCode="0%" sourceLinked="1"/>
        <c:tickLblPos val="nextTo"/>
        <c:crossAx val="114186496"/>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First in String</c:v>
                </c:pt>
              </c:strCache>
            </c:strRef>
          </c:tx>
          <c:cat>
            <c:strRef>
              <c:f>Sheet1!$A$2:$A$3</c:f>
              <c:strCache>
                <c:ptCount val="2"/>
                <c:pt idx="0">
                  <c:v>Non-IDS</c:v>
                </c:pt>
                <c:pt idx="1">
                  <c:v>IDS</c:v>
                </c:pt>
              </c:strCache>
            </c:strRef>
          </c:cat>
          <c:val>
            <c:numRef>
              <c:f>Sheet1!$B$2:$B$3</c:f>
              <c:numCache>
                <c:formatCode>0.00%</c:formatCode>
                <c:ptCount val="2"/>
                <c:pt idx="0" formatCode="0%">
                  <c:v>0.41000000000000003</c:v>
                </c:pt>
                <c:pt idx="1">
                  <c:v>0.75100000000000011</c:v>
                </c:pt>
              </c:numCache>
            </c:numRef>
          </c:val>
        </c:ser>
        <c:ser>
          <c:idx val="1"/>
          <c:order val="1"/>
          <c:tx>
            <c:strRef>
              <c:f>Sheet1!$C$1</c:f>
              <c:strCache>
                <c:ptCount val="1"/>
                <c:pt idx="0">
                  <c:v>Second in String</c:v>
                </c:pt>
              </c:strCache>
            </c:strRef>
          </c:tx>
          <c:cat>
            <c:strRef>
              <c:f>Sheet1!$A$2:$A$3</c:f>
              <c:strCache>
                <c:ptCount val="2"/>
                <c:pt idx="0">
                  <c:v>Non-IDS</c:v>
                </c:pt>
                <c:pt idx="1">
                  <c:v>IDS</c:v>
                </c:pt>
              </c:strCache>
            </c:strRef>
          </c:cat>
          <c:val>
            <c:numRef>
              <c:f>Sheet1!$C$2:$C$3</c:f>
              <c:numCache>
                <c:formatCode>0.00%</c:formatCode>
                <c:ptCount val="2"/>
                <c:pt idx="0">
                  <c:v>0.18900000000000003</c:v>
                </c:pt>
                <c:pt idx="1">
                  <c:v>0.16300000000000001</c:v>
                </c:pt>
              </c:numCache>
            </c:numRef>
          </c:val>
        </c:ser>
        <c:ser>
          <c:idx val="2"/>
          <c:order val="2"/>
          <c:tx>
            <c:strRef>
              <c:f>Sheet1!$D$1</c:f>
              <c:strCache>
                <c:ptCount val="1"/>
                <c:pt idx="0">
                  <c:v>Third in String</c:v>
                </c:pt>
              </c:strCache>
            </c:strRef>
          </c:tx>
          <c:cat>
            <c:strRef>
              <c:f>Sheet1!$A$2:$A$3</c:f>
              <c:strCache>
                <c:ptCount val="2"/>
                <c:pt idx="0">
                  <c:v>Non-IDS</c:v>
                </c:pt>
                <c:pt idx="1">
                  <c:v>IDS</c:v>
                </c:pt>
              </c:strCache>
            </c:strRef>
          </c:cat>
          <c:val>
            <c:numRef>
              <c:f>Sheet1!$D$2:$D$3</c:f>
              <c:numCache>
                <c:formatCode>0.00%</c:formatCode>
                <c:ptCount val="2"/>
                <c:pt idx="0">
                  <c:v>0.114</c:v>
                </c:pt>
                <c:pt idx="1">
                  <c:v>4.4000000000000011E-2</c:v>
                </c:pt>
              </c:numCache>
            </c:numRef>
          </c:val>
        </c:ser>
        <c:ser>
          <c:idx val="3"/>
          <c:order val="3"/>
          <c:tx>
            <c:strRef>
              <c:f>Sheet1!$E$1</c:f>
              <c:strCache>
                <c:ptCount val="1"/>
                <c:pt idx="0">
                  <c:v>Fourth in String</c:v>
                </c:pt>
              </c:strCache>
            </c:strRef>
          </c:tx>
          <c:cat>
            <c:strRef>
              <c:f>Sheet1!$A$2:$A$3</c:f>
              <c:strCache>
                <c:ptCount val="2"/>
                <c:pt idx="0">
                  <c:v>Non-IDS</c:v>
                </c:pt>
                <c:pt idx="1">
                  <c:v>IDS</c:v>
                </c:pt>
              </c:strCache>
            </c:strRef>
          </c:cat>
          <c:val>
            <c:numRef>
              <c:f>Sheet1!$E$2:$E$3</c:f>
              <c:numCache>
                <c:formatCode>0.00%</c:formatCode>
                <c:ptCount val="2"/>
                <c:pt idx="0" formatCode="0%">
                  <c:v>7.0000000000000007E-2</c:v>
                </c:pt>
                <c:pt idx="1">
                  <c:v>1.3000000000000003E-2</c:v>
                </c:pt>
              </c:numCache>
            </c:numRef>
          </c:val>
        </c:ser>
        <c:ser>
          <c:idx val="4"/>
          <c:order val="4"/>
          <c:tx>
            <c:strRef>
              <c:f>Sheet1!$F$1</c:f>
              <c:strCache>
                <c:ptCount val="1"/>
                <c:pt idx="0">
                  <c:v>Fifth in String</c:v>
                </c:pt>
              </c:strCache>
            </c:strRef>
          </c:tx>
          <c:cat>
            <c:strRef>
              <c:f>Sheet1!$A$2:$A$3</c:f>
              <c:strCache>
                <c:ptCount val="2"/>
                <c:pt idx="0">
                  <c:v>Non-IDS</c:v>
                </c:pt>
                <c:pt idx="1">
                  <c:v>IDS</c:v>
                </c:pt>
              </c:strCache>
            </c:strRef>
          </c:cat>
          <c:val>
            <c:numRef>
              <c:f>Sheet1!$F$2:$F$3</c:f>
              <c:numCache>
                <c:formatCode>0.00%</c:formatCode>
                <c:ptCount val="2"/>
                <c:pt idx="0">
                  <c:v>4.300000000000001E-2</c:v>
                </c:pt>
                <c:pt idx="1">
                  <c:v>5.000000000000001E-3</c:v>
                </c:pt>
              </c:numCache>
            </c:numRef>
          </c:val>
        </c:ser>
        <c:ser>
          <c:idx val="5"/>
          <c:order val="5"/>
          <c:tx>
            <c:strRef>
              <c:f>Sheet1!$G$1</c:f>
              <c:strCache>
                <c:ptCount val="1"/>
                <c:pt idx="0">
                  <c:v>Unfilleds</c:v>
                </c:pt>
              </c:strCache>
            </c:strRef>
          </c:tx>
          <c:cat>
            <c:strRef>
              <c:f>Sheet1!$A$2:$A$3</c:f>
              <c:strCache>
                <c:ptCount val="2"/>
                <c:pt idx="0">
                  <c:v>Non-IDS</c:v>
                </c:pt>
                <c:pt idx="1">
                  <c:v>IDS</c:v>
                </c:pt>
              </c:strCache>
            </c:strRef>
          </c:cat>
          <c:val>
            <c:numRef>
              <c:f>Sheet1!$G$2:$G$3</c:f>
              <c:numCache>
                <c:formatCode>0.00%</c:formatCode>
                <c:ptCount val="2"/>
                <c:pt idx="0">
                  <c:v>0.30900000000000005</c:v>
                </c:pt>
                <c:pt idx="1">
                  <c:v>1.9000000000000003E-2</c:v>
                </c:pt>
              </c:numCache>
            </c:numRef>
          </c:val>
        </c:ser>
        <c:axId val="114262016"/>
        <c:axId val="114263552"/>
      </c:barChart>
      <c:catAx>
        <c:axId val="114262016"/>
        <c:scaling>
          <c:orientation val="minMax"/>
        </c:scaling>
        <c:axPos val="b"/>
        <c:tickLblPos val="nextTo"/>
        <c:crossAx val="114263552"/>
        <c:crosses val="autoZero"/>
        <c:auto val="1"/>
        <c:lblAlgn val="ctr"/>
        <c:lblOffset val="100"/>
      </c:catAx>
      <c:valAx>
        <c:axId val="114263552"/>
        <c:scaling>
          <c:orientation val="minMax"/>
        </c:scaling>
        <c:axPos val="l"/>
        <c:majorGridlines/>
        <c:title>
          <c:tx>
            <c:rich>
              <a:bodyPr rot="-5400000" vert="horz"/>
              <a:lstStyle/>
              <a:p>
                <a:pPr>
                  <a:defRPr/>
                </a:pPr>
                <a:r>
                  <a:rPr lang="en-US" dirty="0" smtClean="0"/>
                  <a:t>Fill Rate</a:t>
                </a:r>
                <a:endParaRPr lang="en-US" dirty="0"/>
              </a:p>
            </c:rich>
          </c:tx>
          <c:layout/>
        </c:title>
        <c:numFmt formatCode="0%" sourceLinked="1"/>
        <c:tickLblPos val="nextTo"/>
        <c:crossAx val="114262016"/>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First in String</c:v>
                </c:pt>
              </c:strCache>
            </c:strRef>
          </c:tx>
          <c:cat>
            <c:strRef>
              <c:f>Sheet1!$A$2:$A$3</c:f>
              <c:strCache>
                <c:ptCount val="2"/>
                <c:pt idx="0">
                  <c:v>Non-IDS</c:v>
                </c:pt>
                <c:pt idx="1">
                  <c:v>IDS</c:v>
                </c:pt>
              </c:strCache>
            </c:strRef>
          </c:cat>
          <c:val>
            <c:numRef>
              <c:f>Sheet1!$B$2:$B$3</c:f>
              <c:numCache>
                <c:formatCode>0%</c:formatCode>
                <c:ptCount val="2"/>
                <c:pt idx="0">
                  <c:v>0.6090000000000001</c:v>
                </c:pt>
                <c:pt idx="1">
                  <c:v>0.78200000000000003</c:v>
                </c:pt>
              </c:numCache>
            </c:numRef>
          </c:val>
        </c:ser>
        <c:ser>
          <c:idx val="1"/>
          <c:order val="1"/>
          <c:tx>
            <c:strRef>
              <c:f>Sheet1!$C$1</c:f>
              <c:strCache>
                <c:ptCount val="1"/>
                <c:pt idx="0">
                  <c:v>Second in String</c:v>
                </c:pt>
              </c:strCache>
            </c:strRef>
          </c:tx>
          <c:cat>
            <c:strRef>
              <c:f>Sheet1!$A$2:$A$3</c:f>
              <c:strCache>
                <c:ptCount val="2"/>
                <c:pt idx="0">
                  <c:v>Non-IDS</c:v>
                </c:pt>
                <c:pt idx="1">
                  <c:v>IDS</c:v>
                </c:pt>
              </c:strCache>
            </c:strRef>
          </c:cat>
          <c:val>
            <c:numRef>
              <c:f>Sheet1!$C$2:$C$3</c:f>
              <c:numCache>
                <c:formatCode>0%</c:formatCode>
                <c:ptCount val="2"/>
                <c:pt idx="0">
                  <c:v>0.10900000000000001</c:v>
                </c:pt>
                <c:pt idx="1">
                  <c:v>0.13700000000000001</c:v>
                </c:pt>
              </c:numCache>
            </c:numRef>
          </c:val>
        </c:ser>
        <c:ser>
          <c:idx val="2"/>
          <c:order val="2"/>
          <c:tx>
            <c:strRef>
              <c:f>Sheet1!$D$1</c:f>
              <c:strCache>
                <c:ptCount val="1"/>
                <c:pt idx="0">
                  <c:v>Third in String</c:v>
                </c:pt>
              </c:strCache>
            </c:strRef>
          </c:tx>
          <c:cat>
            <c:strRef>
              <c:f>Sheet1!$A$2:$A$3</c:f>
              <c:strCache>
                <c:ptCount val="2"/>
                <c:pt idx="0">
                  <c:v>Non-IDS</c:v>
                </c:pt>
                <c:pt idx="1">
                  <c:v>IDS</c:v>
                </c:pt>
              </c:strCache>
            </c:strRef>
          </c:cat>
          <c:val>
            <c:numRef>
              <c:f>Sheet1!$D$2:$D$3</c:f>
              <c:numCache>
                <c:formatCode>0%</c:formatCode>
                <c:ptCount val="2"/>
                <c:pt idx="0">
                  <c:v>6.2000000000000006E-2</c:v>
                </c:pt>
                <c:pt idx="1">
                  <c:v>3.3000000000000002E-2</c:v>
                </c:pt>
              </c:numCache>
            </c:numRef>
          </c:val>
        </c:ser>
        <c:ser>
          <c:idx val="3"/>
          <c:order val="3"/>
          <c:tx>
            <c:strRef>
              <c:f>Sheet1!$E$1</c:f>
              <c:strCache>
                <c:ptCount val="1"/>
                <c:pt idx="0">
                  <c:v>Fourth in String</c:v>
                </c:pt>
              </c:strCache>
            </c:strRef>
          </c:tx>
          <c:cat>
            <c:strRef>
              <c:f>Sheet1!$A$2:$A$3</c:f>
              <c:strCache>
                <c:ptCount val="2"/>
                <c:pt idx="0">
                  <c:v>Non-IDS</c:v>
                </c:pt>
                <c:pt idx="1">
                  <c:v>IDS</c:v>
                </c:pt>
              </c:strCache>
            </c:strRef>
          </c:cat>
          <c:val>
            <c:numRef>
              <c:f>Sheet1!$E$2:$E$3</c:f>
              <c:numCache>
                <c:formatCode>0%</c:formatCode>
                <c:ptCount val="2"/>
                <c:pt idx="0">
                  <c:v>2.7000000000000007E-2</c:v>
                </c:pt>
                <c:pt idx="1">
                  <c:v>1.0000000000000002E-2</c:v>
                </c:pt>
              </c:numCache>
            </c:numRef>
          </c:val>
        </c:ser>
        <c:ser>
          <c:idx val="4"/>
          <c:order val="4"/>
          <c:tx>
            <c:strRef>
              <c:f>Sheet1!$F$1</c:f>
              <c:strCache>
                <c:ptCount val="1"/>
                <c:pt idx="0">
                  <c:v>Fifth in String</c:v>
                </c:pt>
              </c:strCache>
            </c:strRef>
          </c:tx>
          <c:cat>
            <c:strRef>
              <c:f>Sheet1!$A$2:$A$3</c:f>
              <c:strCache>
                <c:ptCount val="2"/>
                <c:pt idx="0">
                  <c:v>Non-IDS</c:v>
                </c:pt>
                <c:pt idx="1">
                  <c:v>IDS</c:v>
                </c:pt>
              </c:strCache>
            </c:strRef>
          </c:cat>
          <c:val>
            <c:numRef>
              <c:f>Sheet1!$F$2:$F$3</c:f>
              <c:numCache>
                <c:formatCode>0%</c:formatCode>
                <c:ptCount val="2"/>
                <c:pt idx="0">
                  <c:v>1.5000000000000003E-2</c:v>
                </c:pt>
                <c:pt idx="1">
                  <c:v>4.000000000000001E-3</c:v>
                </c:pt>
              </c:numCache>
            </c:numRef>
          </c:val>
        </c:ser>
        <c:ser>
          <c:idx val="5"/>
          <c:order val="5"/>
          <c:tx>
            <c:strRef>
              <c:f>Sheet1!$G$1</c:f>
              <c:strCache>
                <c:ptCount val="1"/>
                <c:pt idx="0">
                  <c:v>Unfilleds</c:v>
                </c:pt>
              </c:strCache>
            </c:strRef>
          </c:tx>
          <c:cat>
            <c:strRef>
              <c:f>Sheet1!$A$2:$A$3</c:f>
              <c:strCache>
                <c:ptCount val="2"/>
                <c:pt idx="0">
                  <c:v>Non-IDS</c:v>
                </c:pt>
                <c:pt idx="1">
                  <c:v>IDS</c:v>
                </c:pt>
              </c:strCache>
            </c:strRef>
          </c:cat>
          <c:val>
            <c:numRef>
              <c:f>Sheet1!$G$2:$G$3</c:f>
              <c:numCache>
                <c:formatCode>0%</c:formatCode>
                <c:ptCount val="2"/>
                <c:pt idx="0">
                  <c:v>0.17500000000000002</c:v>
                </c:pt>
                <c:pt idx="1">
                  <c:v>3.1000000000000003E-2</c:v>
                </c:pt>
              </c:numCache>
            </c:numRef>
          </c:val>
        </c:ser>
        <c:axId val="114345472"/>
        <c:axId val="114347008"/>
      </c:barChart>
      <c:catAx>
        <c:axId val="114345472"/>
        <c:scaling>
          <c:orientation val="minMax"/>
        </c:scaling>
        <c:axPos val="b"/>
        <c:tickLblPos val="nextTo"/>
        <c:crossAx val="114347008"/>
        <c:crosses val="autoZero"/>
        <c:auto val="1"/>
        <c:lblAlgn val="ctr"/>
        <c:lblOffset val="100"/>
      </c:catAx>
      <c:valAx>
        <c:axId val="114347008"/>
        <c:scaling>
          <c:orientation val="minMax"/>
        </c:scaling>
        <c:axPos val="l"/>
        <c:majorGridlines/>
        <c:title>
          <c:tx>
            <c:rich>
              <a:bodyPr rot="-5400000" vert="horz"/>
              <a:lstStyle/>
              <a:p>
                <a:pPr>
                  <a:defRPr/>
                </a:pPr>
                <a:r>
                  <a:rPr lang="en-US" dirty="0" smtClean="0"/>
                  <a:t>Fill Rate</a:t>
                </a:r>
                <a:endParaRPr lang="en-US" dirty="0"/>
              </a:p>
            </c:rich>
          </c:tx>
          <c:layout/>
        </c:title>
        <c:numFmt formatCode="0%" sourceLinked="1"/>
        <c:tickLblPos val="nextTo"/>
        <c:crossAx val="114345472"/>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47252A-EBB1-694A-BEC3-EAE2115FC792}" type="doc">
      <dgm:prSet loTypeId="urn:microsoft.com/office/officeart/2009/layout/ReverseList" loCatId="" qsTypeId="urn:microsoft.com/office/officeart/2005/8/quickstyle/simple4" qsCatId="simple" csTypeId="urn:microsoft.com/office/officeart/2005/8/colors/accent1_3" csCatId="accent1" phldr="1"/>
      <dgm:spPr/>
      <dgm:t>
        <a:bodyPr/>
        <a:lstStyle/>
        <a:p>
          <a:endParaRPr lang="en-US"/>
        </a:p>
      </dgm:t>
    </dgm:pt>
    <dgm:pt modelId="{984905EC-D340-414A-AE66-8FCC012E22D4}">
      <dgm:prSet phldrT="[Text]"/>
      <dgm:spPr/>
      <dgm:t>
        <a:bodyPr/>
        <a:lstStyle/>
        <a:p>
          <a:r>
            <a:rPr lang="en-US" dirty="0" smtClean="0"/>
            <a:t>Mentor</a:t>
          </a:r>
          <a:endParaRPr lang="en-US" dirty="0"/>
        </a:p>
      </dgm:t>
    </dgm:pt>
    <dgm:pt modelId="{F88ADB18-8CE2-BA43-A28B-A1C29A3CD2A6}" type="parTrans" cxnId="{F7BF2D79-4815-5143-98D6-3C59BD0717D6}">
      <dgm:prSet/>
      <dgm:spPr/>
      <dgm:t>
        <a:bodyPr/>
        <a:lstStyle/>
        <a:p>
          <a:endParaRPr lang="en-US"/>
        </a:p>
      </dgm:t>
    </dgm:pt>
    <dgm:pt modelId="{1AA3F6CE-C551-5344-9ACF-7520FFB548FE}" type="sibTrans" cxnId="{F7BF2D79-4815-5143-98D6-3C59BD0717D6}">
      <dgm:prSet/>
      <dgm:spPr/>
      <dgm:t>
        <a:bodyPr/>
        <a:lstStyle/>
        <a:p>
          <a:endParaRPr lang="en-US"/>
        </a:p>
      </dgm:t>
    </dgm:pt>
    <dgm:pt modelId="{3374A244-A310-D344-B932-7B40E3F893BA}">
      <dgm:prSet phldrT="[Text]"/>
      <dgm:spPr/>
      <dgm:t>
        <a:bodyPr/>
        <a:lstStyle/>
        <a:p>
          <a:r>
            <a:rPr lang="en-US" dirty="0" smtClean="0"/>
            <a:t>Liaison</a:t>
          </a:r>
          <a:endParaRPr lang="en-US" dirty="0"/>
        </a:p>
      </dgm:t>
    </dgm:pt>
    <dgm:pt modelId="{568E26DF-C114-EF47-A3AC-143112AFB3D2}" type="parTrans" cxnId="{1EA400EA-7A44-144C-B3F1-1D3EF56EEF58}">
      <dgm:prSet/>
      <dgm:spPr/>
      <dgm:t>
        <a:bodyPr/>
        <a:lstStyle/>
        <a:p>
          <a:endParaRPr lang="en-US"/>
        </a:p>
      </dgm:t>
    </dgm:pt>
    <dgm:pt modelId="{0D45E2BC-9C4E-B349-B364-66BFB081F3D9}" type="sibTrans" cxnId="{1EA400EA-7A44-144C-B3F1-1D3EF56EEF58}">
      <dgm:prSet/>
      <dgm:spPr/>
      <dgm:t>
        <a:bodyPr/>
        <a:lstStyle/>
        <a:p>
          <a:endParaRPr lang="en-US"/>
        </a:p>
      </dgm:t>
    </dgm:pt>
    <dgm:pt modelId="{07125320-FF24-514C-AEFC-F2D377B37F30}">
      <dgm:prSet phldrT="[Text]"/>
      <dgm:spPr/>
      <dgm:t>
        <a:bodyPr/>
        <a:lstStyle/>
        <a:p>
          <a:r>
            <a:rPr lang="en-US" dirty="0" smtClean="0"/>
            <a:t>Shares info &amp; news</a:t>
          </a:r>
          <a:endParaRPr lang="en-US" dirty="0"/>
        </a:p>
      </dgm:t>
    </dgm:pt>
    <dgm:pt modelId="{16647BF0-9C57-D647-BC5B-2C8888936305}" type="parTrans" cxnId="{C7D30CD3-825A-3A43-8C05-778D336F597E}">
      <dgm:prSet/>
      <dgm:spPr/>
      <dgm:t>
        <a:bodyPr/>
        <a:lstStyle/>
        <a:p>
          <a:endParaRPr lang="en-US"/>
        </a:p>
      </dgm:t>
    </dgm:pt>
    <dgm:pt modelId="{E128032F-E815-704A-8B91-D69D43DCFE1B}" type="sibTrans" cxnId="{C7D30CD3-825A-3A43-8C05-778D336F597E}">
      <dgm:prSet/>
      <dgm:spPr/>
      <dgm:t>
        <a:bodyPr/>
        <a:lstStyle/>
        <a:p>
          <a:endParaRPr lang="en-US"/>
        </a:p>
      </dgm:t>
    </dgm:pt>
    <dgm:pt modelId="{0172E1BD-3539-5344-BD77-BB1A65AFB06D}">
      <dgm:prSet phldrT="[Text]"/>
      <dgm:spPr/>
      <dgm:t>
        <a:bodyPr/>
        <a:lstStyle/>
        <a:p>
          <a:r>
            <a:rPr lang="en-US" dirty="0" smtClean="0"/>
            <a:t>Guides project management</a:t>
          </a:r>
          <a:endParaRPr lang="en-US" dirty="0"/>
        </a:p>
      </dgm:t>
    </dgm:pt>
    <dgm:pt modelId="{B50A6F00-954C-F444-9FA8-29602F7B2B67}" type="parTrans" cxnId="{1FA34245-43C3-7249-BCE1-18E041388D7B}">
      <dgm:prSet/>
      <dgm:spPr/>
      <dgm:t>
        <a:bodyPr/>
        <a:lstStyle/>
        <a:p>
          <a:endParaRPr lang="en-US"/>
        </a:p>
      </dgm:t>
    </dgm:pt>
    <dgm:pt modelId="{6BF443D1-8A1F-704B-BD0B-D6A02F93473F}" type="sibTrans" cxnId="{1FA34245-43C3-7249-BCE1-18E041388D7B}">
      <dgm:prSet/>
      <dgm:spPr/>
      <dgm:t>
        <a:bodyPr/>
        <a:lstStyle/>
        <a:p>
          <a:endParaRPr lang="en-US"/>
        </a:p>
      </dgm:t>
    </dgm:pt>
    <dgm:pt modelId="{38C15AF6-A3CA-4741-B53D-218B0CDF1229}">
      <dgm:prSet phldrT="[Text]"/>
      <dgm:spPr/>
      <dgm:t>
        <a:bodyPr/>
        <a:lstStyle/>
        <a:p>
          <a:r>
            <a:rPr lang="en-US" dirty="0" smtClean="0"/>
            <a:t>Asks for help</a:t>
          </a:r>
          <a:endParaRPr lang="en-US" dirty="0"/>
        </a:p>
      </dgm:t>
    </dgm:pt>
    <dgm:pt modelId="{BA8C753F-1F21-A14E-A6E9-6ADE9803D48D}" type="parTrans" cxnId="{BAA919D2-ED6F-174F-9C37-C1C291B11503}">
      <dgm:prSet/>
      <dgm:spPr/>
      <dgm:t>
        <a:bodyPr/>
        <a:lstStyle/>
        <a:p>
          <a:endParaRPr lang="en-US"/>
        </a:p>
      </dgm:t>
    </dgm:pt>
    <dgm:pt modelId="{D62ECF91-FCE9-7845-B874-372BA122F4E1}" type="sibTrans" cxnId="{BAA919D2-ED6F-174F-9C37-C1C291B11503}">
      <dgm:prSet/>
      <dgm:spPr/>
      <dgm:t>
        <a:bodyPr/>
        <a:lstStyle/>
        <a:p>
          <a:endParaRPr lang="en-US"/>
        </a:p>
      </dgm:t>
    </dgm:pt>
    <dgm:pt modelId="{DA881679-670B-2D4D-B411-5DEFC9E2E720}">
      <dgm:prSet phldrT="[Text]"/>
      <dgm:spPr/>
      <dgm:t>
        <a:bodyPr/>
        <a:lstStyle/>
        <a:p>
          <a:r>
            <a:rPr lang="en-US" dirty="0" smtClean="0"/>
            <a:t>Coordinates local project implementation</a:t>
          </a:r>
          <a:endParaRPr lang="en-US" dirty="0"/>
        </a:p>
      </dgm:t>
    </dgm:pt>
    <dgm:pt modelId="{3A5BD22E-512F-6D4A-8055-0F0D3DEAC98D}" type="parTrans" cxnId="{3CAD8AD8-B143-E541-9CEA-6B876763BDCA}">
      <dgm:prSet/>
      <dgm:spPr/>
      <dgm:t>
        <a:bodyPr/>
        <a:lstStyle/>
        <a:p>
          <a:endParaRPr lang="en-US"/>
        </a:p>
      </dgm:t>
    </dgm:pt>
    <dgm:pt modelId="{8F962451-F140-E348-BFED-F9308EA0F042}" type="sibTrans" cxnId="{3CAD8AD8-B143-E541-9CEA-6B876763BDCA}">
      <dgm:prSet/>
      <dgm:spPr/>
      <dgm:t>
        <a:bodyPr/>
        <a:lstStyle/>
        <a:p>
          <a:endParaRPr lang="en-US"/>
        </a:p>
      </dgm:t>
    </dgm:pt>
    <dgm:pt modelId="{7B32D4FD-19E5-2147-B97C-F8156A0ABD50}">
      <dgm:prSet phldrT="[Text]"/>
      <dgm:spPr/>
      <dgm:t>
        <a:bodyPr/>
        <a:lstStyle/>
        <a:p>
          <a:r>
            <a:rPr lang="en-US" dirty="0" smtClean="0"/>
            <a:t>Checks in regularly</a:t>
          </a:r>
          <a:endParaRPr lang="en-US" dirty="0"/>
        </a:p>
      </dgm:t>
    </dgm:pt>
    <dgm:pt modelId="{2E3443E4-649D-224A-88BD-0DE531A06502}" type="parTrans" cxnId="{B4D9B6A5-4942-C144-A2C5-EDED4015E40F}">
      <dgm:prSet/>
      <dgm:spPr/>
      <dgm:t>
        <a:bodyPr/>
        <a:lstStyle/>
        <a:p>
          <a:endParaRPr lang="en-US"/>
        </a:p>
      </dgm:t>
    </dgm:pt>
    <dgm:pt modelId="{AB30EB2D-4247-DE43-A72C-68D5BADF6E77}" type="sibTrans" cxnId="{B4D9B6A5-4942-C144-A2C5-EDED4015E40F}">
      <dgm:prSet/>
      <dgm:spPr/>
      <dgm:t>
        <a:bodyPr/>
        <a:lstStyle/>
        <a:p>
          <a:endParaRPr lang="en-US"/>
        </a:p>
      </dgm:t>
    </dgm:pt>
    <dgm:pt modelId="{EB20B93A-0962-7A4B-9389-C752BB8ACD81}">
      <dgm:prSet phldrT="[Text]"/>
      <dgm:spPr/>
      <dgm:t>
        <a:bodyPr/>
        <a:lstStyle/>
        <a:p>
          <a:r>
            <a:rPr lang="en-US" dirty="0" smtClean="0"/>
            <a:t>Identifies needs</a:t>
          </a:r>
          <a:endParaRPr lang="en-US" dirty="0"/>
        </a:p>
      </dgm:t>
    </dgm:pt>
    <dgm:pt modelId="{2D424727-401B-C042-AE7E-EDEC7C59A649}" type="parTrans" cxnId="{E3A53320-CD8F-0442-B13F-1A5FDB0C760D}">
      <dgm:prSet/>
      <dgm:spPr/>
      <dgm:t>
        <a:bodyPr/>
        <a:lstStyle/>
        <a:p>
          <a:endParaRPr lang="en-US"/>
        </a:p>
      </dgm:t>
    </dgm:pt>
    <dgm:pt modelId="{57B3CA10-1C5C-6847-A827-D69655B40085}" type="sibTrans" cxnId="{E3A53320-CD8F-0442-B13F-1A5FDB0C760D}">
      <dgm:prSet/>
      <dgm:spPr/>
      <dgm:t>
        <a:bodyPr/>
        <a:lstStyle/>
        <a:p>
          <a:endParaRPr lang="en-US"/>
        </a:p>
      </dgm:t>
    </dgm:pt>
    <dgm:pt modelId="{77C52AE3-F254-E942-BCEE-6A9C0E17CB3A}">
      <dgm:prSet phldrT="[Text]"/>
      <dgm:spPr/>
      <dgm:t>
        <a:bodyPr/>
        <a:lstStyle/>
        <a:p>
          <a:r>
            <a:rPr lang="en-US" dirty="0" smtClean="0"/>
            <a:t>Provides training</a:t>
          </a:r>
          <a:endParaRPr lang="en-US" dirty="0"/>
        </a:p>
      </dgm:t>
    </dgm:pt>
    <dgm:pt modelId="{6822FF13-01C3-A047-8FCF-E3DC883A7534}" type="parTrans" cxnId="{69F68E91-277E-5141-A900-1E458771E0BD}">
      <dgm:prSet/>
      <dgm:spPr/>
      <dgm:t>
        <a:bodyPr/>
        <a:lstStyle/>
        <a:p>
          <a:endParaRPr lang="en-US"/>
        </a:p>
      </dgm:t>
    </dgm:pt>
    <dgm:pt modelId="{D119E165-F579-574C-A7FE-4B9634AD498C}" type="sibTrans" cxnId="{69F68E91-277E-5141-A900-1E458771E0BD}">
      <dgm:prSet/>
      <dgm:spPr/>
      <dgm:t>
        <a:bodyPr/>
        <a:lstStyle/>
        <a:p>
          <a:endParaRPr lang="en-US"/>
        </a:p>
      </dgm:t>
    </dgm:pt>
    <dgm:pt modelId="{351DEAF3-67C5-0E44-BCD6-8060691363CB}">
      <dgm:prSet phldrT="[Text]"/>
      <dgm:spPr/>
      <dgm:t>
        <a:bodyPr/>
        <a:lstStyle/>
        <a:p>
          <a:r>
            <a:rPr lang="en-US" dirty="0" smtClean="0"/>
            <a:t>Shares library news</a:t>
          </a:r>
          <a:endParaRPr lang="en-US" dirty="0"/>
        </a:p>
      </dgm:t>
    </dgm:pt>
    <dgm:pt modelId="{416C7324-F731-424D-9284-C9E0D6E6908F}" type="parTrans" cxnId="{7DC9C273-4A87-584D-9D50-1A2509A4C89F}">
      <dgm:prSet/>
      <dgm:spPr/>
      <dgm:t>
        <a:bodyPr/>
        <a:lstStyle/>
        <a:p>
          <a:endParaRPr lang="en-US"/>
        </a:p>
      </dgm:t>
    </dgm:pt>
    <dgm:pt modelId="{0537B37C-ED31-A746-90E8-1FC923AFFB85}" type="sibTrans" cxnId="{7DC9C273-4A87-584D-9D50-1A2509A4C89F}">
      <dgm:prSet/>
      <dgm:spPr/>
      <dgm:t>
        <a:bodyPr/>
        <a:lstStyle/>
        <a:p>
          <a:endParaRPr lang="en-US"/>
        </a:p>
      </dgm:t>
    </dgm:pt>
    <dgm:pt modelId="{E257C70B-5D6A-1045-ADB2-983D261CFFAF}" type="pres">
      <dgm:prSet presAssocID="{1047252A-EBB1-694A-BEC3-EAE2115FC792}" presName="Name0" presStyleCnt="0">
        <dgm:presLayoutVars>
          <dgm:chMax val="2"/>
          <dgm:chPref val="2"/>
          <dgm:animLvl val="lvl"/>
        </dgm:presLayoutVars>
      </dgm:prSet>
      <dgm:spPr/>
      <dgm:t>
        <a:bodyPr/>
        <a:lstStyle/>
        <a:p>
          <a:endParaRPr lang="en-US"/>
        </a:p>
      </dgm:t>
    </dgm:pt>
    <dgm:pt modelId="{3E18F1EA-229B-8C45-AEB8-CCD4A8A7B790}" type="pres">
      <dgm:prSet presAssocID="{1047252A-EBB1-694A-BEC3-EAE2115FC792}" presName="LeftText" presStyleLbl="revTx" presStyleIdx="0" presStyleCnt="0">
        <dgm:presLayoutVars>
          <dgm:bulletEnabled val="1"/>
        </dgm:presLayoutVars>
      </dgm:prSet>
      <dgm:spPr/>
      <dgm:t>
        <a:bodyPr/>
        <a:lstStyle/>
        <a:p>
          <a:endParaRPr lang="en-US"/>
        </a:p>
      </dgm:t>
    </dgm:pt>
    <dgm:pt modelId="{F6BAAD77-4437-7E48-B6B8-C0136B7217D3}" type="pres">
      <dgm:prSet presAssocID="{1047252A-EBB1-694A-BEC3-EAE2115FC792}" presName="LeftNode" presStyleLbl="bgImgPlace1" presStyleIdx="0" presStyleCnt="2">
        <dgm:presLayoutVars>
          <dgm:chMax val="2"/>
          <dgm:chPref val="2"/>
        </dgm:presLayoutVars>
      </dgm:prSet>
      <dgm:spPr/>
      <dgm:t>
        <a:bodyPr/>
        <a:lstStyle/>
        <a:p>
          <a:endParaRPr lang="en-US"/>
        </a:p>
      </dgm:t>
    </dgm:pt>
    <dgm:pt modelId="{1B478424-815A-084C-A646-85FE11757A9F}" type="pres">
      <dgm:prSet presAssocID="{1047252A-EBB1-694A-BEC3-EAE2115FC792}" presName="RightText" presStyleLbl="revTx" presStyleIdx="0" presStyleCnt="0">
        <dgm:presLayoutVars>
          <dgm:bulletEnabled val="1"/>
        </dgm:presLayoutVars>
      </dgm:prSet>
      <dgm:spPr/>
      <dgm:t>
        <a:bodyPr/>
        <a:lstStyle/>
        <a:p>
          <a:endParaRPr lang="en-US"/>
        </a:p>
      </dgm:t>
    </dgm:pt>
    <dgm:pt modelId="{287F59D4-AAC4-3D43-AE08-58532EDF2D1F}" type="pres">
      <dgm:prSet presAssocID="{1047252A-EBB1-694A-BEC3-EAE2115FC792}" presName="RightNode" presStyleLbl="bgImgPlace1" presStyleIdx="1" presStyleCnt="2">
        <dgm:presLayoutVars>
          <dgm:chMax val="0"/>
          <dgm:chPref val="0"/>
        </dgm:presLayoutVars>
      </dgm:prSet>
      <dgm:spPr/>
      <dgm:t>
        <a:bodyPr/>
        <a:lstStyle/>
        <a:p>
          <a:endParaRPr lang="en-US"/>
        </a:p>
      </dgm:t>
    </dgm:pt>
    <dgm:pt modelId="{8E831E6F-CB45-7E4A-84CC-2718ACB3818E}" type="pres">
      <dgm:prSet presAssocID="{1047252A-EBB1-694A-BEC3-EAE2115FC792}" presName="TopArrow" presStyleLbl="node1" presStyleIdx="0" presStyleCnt="2"/>
      <dgm:spPr/>
    </dgm:pt>
    <dgm:pt modelId="{26D8C0C8-F7E1-FF4B-9281-AAA34ECA47A9}" type="pres">
      <dgm:prSet presAssocID="{1047252A-EBB1-694A-BEC3-EAE2115FC792}" presName="BottomArrow" presStyleLbl="node1" presStyleIdx="1" presStyleCnt="2"/>
      <dgm:spPr/>
    </dgm:pt>
  </dgm:ptLst>
  <dgm:cxnLst>
    <dgm:cxn modelId="{14B50A5E-E106-1142-B9B8-7A5F53998A50}" type="presOf" srcId="{7B32D4FD-19E5-2147-B97C-F8156A0ABD50}" destId="{3E18F1EA-229B-8C45-AEB8-CCD4A8A7B790}" srcOrd="0" destOrd="1" presId="urn:microsoft.com/office/officeart/2009/layout/ReverseList"/>
    <dgm:cxn modelId="{BAA919D2-ED6F-174F-9C37-C1C291B11503}" srcId="{3374A244-A310-D344-B932-7B40E3F893BA}" destId="{38C15AF6-A3CA-4741-B53D-218B0CDF1229}" srcOrd="1" destOrd="0" parTransId="{BA8C753F-1F21-A14E-A6E9-6ADE9803D48D}" sibTransId="{D62ECF91-FCE9-7845-B874-372BA122F4E1}"/>
    <dgm:cxn modelId="{93E8DE6E-D294-AF43-BDF9-1E55E64CDF49}" type="presOf" srcId="{351DEAF3-67C5-0E44-BCD6-8060691363CB}" destId="{1B478424-815A-084C-A646-85FE11757A9F}" srcOrd="0" destOrd="4" presId="urn:microsoft.com/office/officeart/2009/layout/ReverseList"/>
    <dgm:cxn modelId="{8C58C11E-B041-1A45-851A-CC74967DE665}" type="presOf" srcId="{38C15AF6-A3CA-4741-B53D-218B0CDF1229}" destId="{1B478424-815A-084C-A646-85FE11757A9F}" srcOrd="0" destOrd="2" presId="urn:microsoft.com/office/officeart/2009/layout/ReverseList"/>
    <dgm:cxn modelId="{69F68E91-277E-5141-A900-1E458771E0BD}" srcId="{984905EC-D340-414A-AE66-8FCC012E22D4}" destId="{77C52AE3-F254-E942-BCEE-6A9C0E17CB3A}" srcOrd="2" destOrd="0" parTransId="{6822FF13-01C3-A047-8FCF-E3DC883A7534}" sibTransId="{D119E165-F579-574C-A7FE-4B9634AD498C}"/>
    <dgm:cxn modelId="{9118E507-0013-0C41-8FD5-8FC10CC13A95}" type="presOf" srcId="{EB20B93A-0962-7A4B-9389-C752BB8ACD81}" destId="{287F59D4-AAC4-3D43-AE08-58532EDF2D1F}" srcOrd="1" destOrd="1" presId="urn:microsoft.com/office/officeart/2009/layout/ReverseList"/>
    <dgm:cxn modelId="{7DC9C273-4A87-584D-9D50-1A2509A4C89F}" srcId="{3374A244-A310-D344-B932-7B40E3F893BA}" destId="{351DEAF3-67C5-0E44-BCD6-8060691363CB}" srcOrd="3" destOrd="0" parTransId="{416C7324-F731-424D-9284-C9E0D6E6908F}" sibTransId="{0537B37C-ED31-A746-90E8-1FC923AFFB85}"/>
    <dgm:cxn modelId="{F7BF2D79-4815-5143-98D6-3C59BD0717D6}" srcId="{1047252A-EBB1-694A-BEC3-EAE2115FC792}" destId="{984905EC-D340-414A-AE66-8FCC012E22D4}" srcOrd="0" destOrd="0" parTransId="{F88ADB18-8CE2-BA43-A28B-A1C29A3CD2A6}" sibTransId="{1AA3F6CE-C551-5344-9ACF-7520FFB548FE}"/>
    <dgm:cxn modelId="{E3A53320-CD8F-0442-B13F-1A5FDB0C760D}" srcId="{3374A244-A310-D344-B932-7B40E3F893BA}" destId="{EB20B93A-0962-7A4B-9389-C752BB8ACD81}" srcOrd="0" destOrd="0" parTransId="{2D424727-401B-C042-AE7E-EDEC7C59A649}" sibTransId="{57B3CA10-1C5C-6847-A827-D69655B40085}"/>
    <dgm:cxn modelId="{72B992A2-E8B3-8947-BB9E-F79D7C9B81E6}" type="presOf" srcId="{38C15AF6-A3CA-4741-B53D-218B0CDF1229}" destId="{287F59D4-AAC4-3D43-AE08-58532EDF2D1F}" srcOrd="1" destOrd="2" presId="urn:microsoft.com/office/officeart/2009/layout/ReverseList"/>
    <dgm:cxn modelId="{3CAD8AD8-B143-E541-9CEA-6B876763BDCA}" srcId="{3374A244-A310-D344-B932-7B40E3F893BA}" destId="{DA881679-670B-2D4D-B411-5DEFC9E2E720}" srcOrd="2" destOrd="0" parTransId="{3A5BD22E-512F-6D4A-8055-0F0D3DEAC98D}" sibTransId="{8F962451-F140-E348-BFED-F9308EA0F042}"/>
    <dgm:cxn modelId="{1A874BE7-058B-7D4B-AED6-A6D73F0C81D5}" type="presOf" srcId="{77C52AE3-F254-E942-BCEE-6A9C0E17CB3A}" destId="{3E18F1EA-229B-8C45-AEB8-CCD4A8A7B790}" srcOrd="0" destOrd="3" presId="urn:microsoft.com/office/officeart/2009/layout/ReverseList"/>
    <dgm:cxn modelId="{C7D30CD3-825A-3A43-8C05-778D336F597E}" srcId="{984905EC-D340-414A-AE66-8FCC012E22D4}" destId="{07125320-FF24-514C-AEFC-F2D377B37F30}" srcOrd="1" destOrd="0" parTransId="{16647BF0-9C57-D647-BC5B-2C8888936305}" sibTransId="{E128032F-E815-704A-8B91-D69D43DCFE1B}"/>
    <dgm:cxn modelId="{266DA2FE-AB98-4B47-B776-402EDCF654FA}" type="presOf" srcId="{77C52AE3-F254-E942-BCEE-6A9C0E17CB3A}" destId="{F6BAAD77-4437-7E48-B6B8-C0136B7217D3}" srcOrd="1" destOrd="3" presId="urn:microsoft.com/office/officeart/2009/layout/ReverseList"/>
    <dgm:cxn modelId="{1EA400EA-7A44-144C-B3F1-1D3EF56EEF58}" srcId="{1047252A-EBB1-694A-BEC3-EAE2115FC792}" destId="{3374A244-A310-D344-B932-7B40E3F893BA}" srcOrd="1" destOrd="0" parTransId="{568E26DF-C114-EF47-A3AC-143112AFB3D2}" sibTransId="{0D45E2BC-9C4E-B349-B364-66BFB081F3D9}"/>
    <dgm:cxn modelId="{DB13D68D-1840-E843-8EF1-D5B224043E9E}" type="presOf" srcId="{DA881679-670B-2D4D-B411-5DEFC9E2E720}" destId="{287F59D4-AAC4-3D43-AE08-58532EDF2D1F}" srcOrd="1" destOrd="3" presId="urn:microsoft.com/office/officeart/2009/layout/ReverseList"/>
    <dgm:cxn modelId="{1FA34245-43C3-7249-BCE1-18E041388D7B}" srcId="{984905EC-D340-414A-AE66-8FCC012E22D4}" destId="{0172E1BD-3539-5344-BD77-BB1A65AFB06D}" srcOrd="3" destOrd="0" parTransId="{B50A6F00-954C-F444-9FA8-29602F7B2B67}" sibTransId="{6BF443D1-8A1F-704B-BD0B-D6A02F93473F}"/>
    <dgm:cxn modelId="{59793BAD-5C50-2845-B3DC-A13E9DC0DA2A}" type="presOf" srcId="{EB20B93A-0962-7A4B-9389-C752BB8ACD81}" destId="{1B478424-815A-084C-A646-85FE11757A9F}" srcOrd="0" destOrd="1" presId="urn:microsoft.com/office/officeart/2009/layout/ReverseList"/>
    <dgm:cxn modelId="{CD7AE2C5-4995-7A45-B2DF-9BA718BBF625}" type="presOf" srcId="{984905EC-D340-414A-AE66-8FCC012E22D4}" destId="{3E18F1EA-229B-8C45-AEB8-CCD4A8A7B790}" srcOrd="0" destOrd="0" presId="urn:microsoft.com/office/officeart/2009/layout/ReverseList"/>
    <dgm:cxn modelId="{C1288C14-A732-5C4A-91E8-466167DB3C38}" type="presOf" srcId="{351DEAF3-67C5-0E44-BCD6-8060691363CB}" destId="{287F59D4-AAC4-3D43-AE08-58532EDF2D1F}" srcOrd="1" destOrd="4" presId="urn:microsoft.com/office/officeart/2009/layout/ReverseList"/>
    <dgm:cxn modelId="{DE9DDD2B-21A1-3840-A6FB-4A6ADAB86524}" type="presOf" srcId="{3374A244-A310-D344-B932-7B40E3F893BA}" destId="{287F59D4-AAC4-3D43-AE08-58532EDF2D1F}" srcOrd="1" destOrd="0" presId="urn:microsoft.com/office/officeart/2009/layout/ReverseList"/>
    <dgm:cxn modelId="{01FE4804-4AC1-3E41-917A-23F8A128D56E}" type="presOf" srcId="{07125320-FF24-514C-AEFC-F2D377B37F30}" destId="{F6BAAD77-4437-7E48-B6B8-C0136B7217D3}" srcOrd="1" destOrd="2" presId="urn:microsoft.com/office/officeart/2009/layout/ReverseList"/>
    <dgm:cxn modelId="{6F3F1EB5-2377-5E42-A871-B7FE70396314}" type="presOf" srcId="{0172E1BD-3539-5344-BD77-BB1A65AFB06D}" destId="{3E18F1EA-229B-8C45-AEB8-CCD4A8A7B790}" srcOrd="0" destOrd="4" presId="urn:microsoft.com/office/officeart/2009/layout/ReverseList"/>
    <dgm:cxn modelId="{1DD447F9-9BA6-254F-84DF-01629A49A2DC}" type="presOf" srcId="{0172E1BD-3539-5344-BD77-BB1A65AFB06D}" destId="{F6BAAD77-4437-7E48-B6B8-C0136B7217D3}" srcOrd="1" destOrd="4" presId="urn:microsoft.com/office/officeart/2009/layout/ReverseList"/>
    <dgm:cxn modelId="{7434561F-78D7-8D43-8CC7-77871967B3E0}" type="presOf" srcId="{7B32D4FD-19E5-2147-B97C-F8156A0ABD50}" destId="{F6BAAD77-4437-7E48-B6B8-C0136B7217D3}" srcOrd="1" destOrd="1" presId="urn:microsoft.com/office/officeart/2009/layout/ReverseList"/>
    <dgm:cxn modelId="{34418C23-E98B-8240-A714-FD56DCCA4E53}" type="presOf" srcId="{DA881679-670B-2D4D-B411-5DEFC9E2E720}" destId="{1B478424-815A-084C-A646-85FE11757A9F}" srcOrd="0" destOrd="3" presId="urn:microsoft.com/office/officeart/2009/layout/ReverseList"/>
    <dgm:cxn modelId="{4F38FC7C-B8DC-7D45-A798-20E2C5FA0E57}" type="presOf" srcId="{07125320-FF24-514C-AEFC-F2D377B37F30}" destId="{3E18F1EA-229B-8C45-AEB8-CCD4A8A7B790}" srcOrd="0" destOrd="2" presId="urn:microsoft.com/office/officeart/2009/layout/ReverseList"/>
    <dgm:cxn modelId="{B4D9B6A5-4942-C144-A2C5-EDED4015E40F}" srcId="{984905EC-D340-414A-AE66-8FCC012E22D4}" destId="{7B32D4FD-19E5-2147-B97C-F8156A0ABD50}" srcOrd="0" destOrd="0" parTransId="{2E3443E4-649D-224A-88BD-0DE531A06502}" sibTransId="{AB30EB2D-4247-DE43-A72C-68D5BADF6E77}"/>
    <dgm:cxn modelId="{A003942C-7DF0-BA41-AB9C-D56689EA1E21}" type="presOf" srcId="{1047252A-EBB1-694A-BEC3-EAE2115FC792}" destId="{E257C70B-5D6A-1045-ADB2-983D261CFFAF}" srcOrd="0" destOrd="0" presId="urn:microsoft.com/office/officeart/2009/layout/ReverseList"/>
    <dgm:cxn modelId="{D886D807-A6E4-1848-8184-34230E8D68B9}" type="presOf" srcId="{984905EC-D340-414A-AE66-8FCC012E22D4}" destId="{F6BAAD77-4437-7E48-B6B8-C0136B7217D3}" srcOrd="1" destOrd="0" presId="urn:microsoft.com/office/officeart/2009/layout/ReverseList"/>
    <dgm:cxn modelId="{0C2EB66F-546B-9140-B709-06F8DDA30542}" type="presOf" srcId="{3374A244-A310-D344-B932-7B40E3F893BA}" destId="{1B478424-815A-084C-A646-85FE11757A9F}" srcOrd="0" destOrd="0" presId="urn:microsoft.com/office/officeart/2009/layout/ReverseList"/>
    <dgm:cxn modelId="{7B82ED3D-7FC5-CC4E-B485-658C33B1D3EE}" type="presParOf" srcId="{E257C70B-5D6A-1045-ADB2-983D261CFFAF}" destId="{3E18F1EA-229B-8C45-AEB8-CCD4A8A7B790}" srcOrd="0" destOrd="0" presId="urn:microsoft.com/office/officeart/2009/layout/ReverseList"/>
    <dgm:cxn modelId="{DB3E0DBA-F5BA-AB4D-AD47-69EEF034E3BC}" type="presParOf" srcId="{E257C70B-5D6A-1045-ADB2-983D261CFFAF}" destId="{F6BAAD77-4437-7E48-B6B8-C0136B7217D3}" srcOrd="1" destOrd="0" presId="urn:microsoft.com/office/officeart/2009/layout/ReverseList"/>
    <dgm:cxn modelId="{77E0528F-EBD5-FE43-9ED6-C95D487712A6}" type="presParOf" srcId="{E257C70B-5D6A-1045-ADB2-983D261CFFAF}" destId="{1B478424-815A-084C-A646-85FE11757A9F}" srcOrd="2" destOrd="0" presId="urn:microsoft.com/office/officeart/2009/layout/ReverseList"/>
    <dgm:cxn modelId="{AC7DB09D-6A60-1F44-8338-FF621B06E890}" type="presParOf" srcId="{E257C70B-5D6A-1045-ADB2-983D261CFFAF}" destId="{287F59D4-AAC4-3D43-AE08-58532EDF2D1F}" srcOrd="3" destOrd="0" presId="urn:microsoft.com/office/officeart/2009/layout/ReverseList"/>
    <dgm:cxn modelId="{1593AB63-51A6-AA44-BB20-1C69D4B2E65A}" type="presParOf" srcId="{E257C70B-5D6A-1045-ADB2-983D261CFFAF}" destId="{8E831E6F-CB45-7E4A-84CC-2718ACB3818E}" srcOrd="4" destOrd="0" presId="urn:microsoft.com/office/officeart/2009/layout/ReverseList"/>
    <dgm:cxn modelId="{C224087D-5BC5-E54F-B100-330FD449183A}" type="presParOf" srcId="{E257C70B-5D6A-1045-ADB2-983D261CFFAF}" destId="{26D8C0C8-F7E1-FF4B-9281-AAA34ECA47A9}" srcOrd="5" destOrd="0" presId="urn:microsoft.com/office/officeart/2009/layout/Revers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812578-127D-C44E-AF31-C1FBA0EB6B04}" type="doc">
      <dgm:prSet loTypeId="urn:microsoft.com/office/officeart/2005/8/layout/hProcess9" loCatId="" qsTypeId="urn:microsoft.com/office/officeart/2005/8/quickstyle/simple2" qsCatId="simple" csTypeId="urn:microsoft.com/office/officeart/2005/8/colors/accent1_2" csCatId="accent1" phldr="1"/>
      <dgm:spPr/>
    </dgm:pt>
    <dgm:pt modelId="{7AFBC062-6CB1-2A48-B094-9F2F3427F915}">
      <dgm:prSet phldrT="[Text]"/>
      <dgm:spPr/>
      <dgm:t>
        <a:bodyPr/>
        <a:lstStyle/>
        <a:p>
          <a:r>
            <a:rPr lang="en-US" b="1" dirty="0" smtClean="0"/>
            <a:t>Setting goals &amp; expectations</a:t>
          </a:r>
          <a:endParaRPr lang="en-US" b="1" dirty="0"/>
        </a:p>
      </dgm:t>
    </dgm:pt>
    <dgm:pt modelId="{D6011F07-D19F-4D45-9875-B375C82B5F9B}" type="parTrans" cxnId="{9B0C69BC-3746-C049-8832-03C96AA2A2AD}">
      <dgm:prSet/>
      <dgm:spPr/>
      <dgm:t>
        <a:bodyPr/>
        <a:lstStyle/>
        <a:p>
          <a:endParaRPr lang="en-US"/>
        </a:p>
      </dgm:t>
    </dgm:pt>
    <dgm:pt modelId="{9E5D4F55-3DDE-B84A-A6E4-04CF42E92C2E}" type="sibTrans" cxnId="{9B0C69BC-3746-C049-8832-03C96AA2A2AD}">
      <dgm:prSet/>
      <dgm:spPr/>
      <dgm:t>
        <a:bodyPr/>
        <a:lstStyle/>
        <a:p>
          <a:endParaRPr lang="en-US"/>
        </a:p>
      </dgm:t>
    </dgm:pt>
    <dgm:pt modelId="{BDF39EDA-8293-4143-BEFB-CE1824CBF6AC}">
      <dgm:prSet phldrT="[Text]"/>
      <dgm:spPr/>
      <dgm:t>
        <a:bodyPr/>
        <a:lstStyle/>
        <a:p>
          <a:r>
            <a:rPr lang="en-US" b="1" dirty="0" smtClean="0"/>
            <a:t>Project planning</a:t>
          </a:r>
          <a:endParaRPr lang="en-US" b="1" dirty="0"/>
        </a:p>
      </dgm:t>
    </dgm:pt>
    <dgm:pt modelId="{45AE31B8-19F2-4B46-BC53-44CECBBA8FED}" type="parTrans" cxnId="{D41F07D6-89FA-E84A-A10F-BE3986D6D0A9}">
      <dgm:prSet/>
      <dgm:spPr/>
      <dgm:t>
        <a:bodyPr/>
        <a:lstStyle/>
        <a:p>
          <a:endParaRPr lang="en-US"/>
        </a:p>
      </dgm:t>
    </dgm:pt>
    <dgm:pt modelId="{A7F92ACC-4854-0844-8819-81FB11DC124F}" type="sibTrans" cxnId="{D41F07D6-89FA-E84A-A10F-BE3986D6D0A9}">
      <dgm:prSet/>
      <dgm:spPr/>
      <dgm:t>
        <a:bodyPr/>
        <a:lstStyle/>
        <a:p>
          <a:endParaRPr lang="en-US"/>
        </a:p>
      </dgm:t>
    </dgm:pt>
    <dgm:pt modelId="{A076FF3E-946D-F949-900D-ACF2AA287C04}">
      <dgm:prSet phldrT="[Text]"/>
      <dgm:spPr/>
      <dgm:t>
        <a:bodyPr/>
        <a:lstStyle/>
        <a:p>
          <a:r>
            <a:rPr lang="en-US" b="1" dirty="0" smtClean="0"/>
            <a:t>Review &amp; closure</a:t>
          </a:r>
          <a:endParaRPr lang="en-US" b="1" dirty="0"/>
        </a:p>
      </dgm:t>
    </dgm:pt>
    <dgm:pt modelId="{13D1149C-7DCC-384F-937D-FF7D5B441FA8}" type="parTrans" cxnId="{20218BAE-7D51-C743-AE3C-B14B1D3CD577}">
      <dgm:prSet/>
      <dgm:spPr/>
      <dgm:t>
        <a:bodyPr/>
        <a:lstStyle/>
        <a:p>
          <a:endParaRPr lang="en-US"/>
        </a:p>
      </dgm:t>
    </dgm:pt>
    <dgm:pt modelId="{8E8007B0-BB11-6F45-8626-948C89C3C5A1}" type="sibTrans" cxnId="{20218BAE-7D51-C743-AE3C-B14B1D3CD577}">
      <dgm:prSet/>
      <dgm:spPr/>
      <dgm:t>
        <a:bodyPr/>
        <a:lstStyle/>
        <a:p>
          <a:endParaRPr lang="en-US"/>
        </a:p>
      </dgm:t>
    </dgm:pt>
    <dgm:pt modelId="{CE081D95-F845-D940-8C3E-133D7F25519D}">
      <dgm:prSet phldrT="[Text]"/>
      <dgm:spPr/>
      <dgm:t>
        <a:bodyPr/>
        <a:lstStyle/>
        <a:p>
          <a:r>
            <a:rPr lang="en-US" b="1" dirty="0" smtClean="0"/>
            <a:t>Implementation &amp; feedback</a:t>
          </a:r>
          <a:endParaRPr lang="en-US" b="1" dirty="0"/>
        </a:p>
      </dgm:t>
    </dgm:pt>
    <dgm:pt modelId="{367560C1-2B2C-2C43-99B1-42B3AEAB0539}" type="parTrans" cxnId="{8C32AD7B-4664-D746-BEC4-AE9BFAF1D8D1}">
      <dgm:prSet/>
      <dgm:spPr/>
      <dgm:t>
        <a:bodyPr/>
        <a:lstStyle/>
        <a:p>
          <a:endParaRPr lang="en-US"/>
        </a:p>
      </dgm:t>
    </dgm:pt>
    <dgm:pt modelId="{4BBB4A31-35A6-1545-B387-79190CFEC3C0}" type="sibTrans" cxnId="{8C32AD7B-4664-D746-BEC4-AE9BFAF1D8D1}">
      <dgm:prSet/>
      <dgm:spPr/>
      <dgm:t>
        <a:bodyPr/>
        <a:lstStyle/>
        <a:p>
          <a:endParaRPr lang="en-US"/>
        </a:p>
      </dgm:t>
    </dgm:pt>
    <dgm:pt modelId="{C34E0B35-C0C4-784E-A04F-C2E963A59612}" type="pres">
      <dgm:prSet presAssocID="{E7812578-127D-C44E-AF31-C1FBA0EB6B04}" presName="CompostProcess" presStyleCnt="0">
        <dgm:presLayoutVars>
          <dgm:dir/>
          <dgm:resizeHandles val="exact"/>
        </dgm:presLayoutVars>
      </dgm:prSet>
      <dgm:spPr/>
    </dgm:pt>
    <dgm:pt modelId="{62A1931C-1A4B-1947-98BD-74114F56B9B7}" type="pres">
      <dgm:prSet presAssocID="{E7812578-127D-C44E-AF31-C1FBA0EB6B04}" presName="arrow" presStyleLbl="bgShp" presStyleIdx="0" presStyleCnt="1"/>
      <dgm:spPr/>
    </dgm:pt>
    <dgm:pt modelId="{917FFF71-F3A9-0445-AC46-C6CEB3DA8146}" type="pres">
      <dgm:prSet presAssocID="{E7812578-127D-C44E-AF31-C1FBA0EB6B04}" presName="linearProcess" presStyleCnt="0"/>
      <dgm:spPr/>
    </dgm:pt>
    <dgm:pt modelId="{1677C969-C721-B04A-954F-5F29261093FA}" type="pres">
      <dgm:prSet presAssocID="{7AFBC062-6CB1-2A48-B094-9F2F3427F915}" presName="textNode" presStyleLbl="node1" presStyleIdx="0" presStyleCnt="4">
        <dgm:presLayoutVars>
          <dgm:bulletEnabled val="1"/>
        </dgm:presLayoutVars>
      </dgm:prSet>
      <dgm:spPr/>
      <dgm:t>
        <a:bodyPr/>
        <a:lstStyle/>
        <a:p>
          <a:endParaRPr lang="en-US"/>
        </a:p>
      </dgm:t>
    </dgm:pt>
    <dgm:pt modelId="{C4E800CC-603D-5849-AE15-095A5F574F58}" type="pres">
      <dgm:prSet presAssocID="{9E5D4F55-3DDE-B84A-A6E4-04CF42E92C2E}" presName="sibTrans" presStyleCnt="0"/>
      <dgm:spPr/>
    </dgm:pt>
    <dgm:pt modelId="{98F55DA8-004A-224C-818C-2E7ECA903961}" type="pres">
      <dgm:prSet presAssocID="{BDF39EDA-8293-4143-BEFB-CE1824CBF6AC}" presName="textNode" presStyleLbl="node1" presStyleIdx="1" presStyleCnt="4">
        <dgm:presLayoutVars>
          <dgm:bulletEnabled val="1"/>
        </dgm:presLayoutVars>
      </dgm:prSet>
      <dgm:spPr/>
      <dgm:t>
        <a:bodyPr/>
        <a:lstStyle/>
        <a:p>
          <a:endParaRPr lang="en-US"/>
        </a:p>
      </dgm:t>
    </dgm:pt>
    <dgm:pt modelId="{3171424F-240E-324D-936D-746A8BB75940}" type="pres">
      <dgm:prSet presAssocID="{A7F92ACC-4854-0844-8819-81FB11DC124F}" presName="sibTrans" presStyleCnt="0"/>
      <dgm:spPr/>
    </dgm:pt>
    <dgm:pt modelId="{ECC3D0DD-1E02-BC49-9CEE-BB5A4B9E59E4}" type="pres">
      <dgm:prSet presAssocID="{CE081D95-F845-D940-8C3E-133D7F25519D}" presName="textNode" presStyleLbl="node1" presStyleIdx="2" presStyleCnt="4">
        <dgm:presLayoutVars>
          <dgm:bulletEnabled val="1"/>
        </dgm:presLayoutVars>
      </dgm:prSet>
      <dgm:spPr/>
      <dgm:t>
        <a:bodyPr/>
        <a:lstStyle/>
        <a:p>
          <a:endParaRPr lang="en-US"/>
        </a:p>
      </dgm:t>
    </dgm:pt>
    <dgm:pt modelId="{DA2FFFFB-00F6-8B47-8A7E-8294492E90E6}" type="pres">
      <dgm:prSet presAssocID="{4BBB4A31-35A6-1545-B387-79190CFEC3C0}" presName="sibTrans" presStyleCnt="0"/>
      <dgm:spPr/>
    </dgm:pt>
    <dgm:pt modelId="{A82EB4CC-EDBA-474B-8CB7-CE4B85B85562}" type="pres">
      <dgm:prSet presAssocID="{A076FF3E-946D-F949-900D-ACF2AA287C04}" presName="textNode" presStyleLbl="node1" presStyleIdx="3" presStyleCnt="4">
        <dgm:presLayoutVars>
          <dgm:bulletEnabled val="1"/>
        </dgm:presLayoutVars>
      </dgm:prSet>
      <dgm:spPr/>
      <dgm:t>
        <a:bodyPr/>
        <a:lstStyle/>
        <a:p>
          <a:endParaRPr lang="en-US"/>
        </a:p>
      </dgm:t>
    </dgm:pt>
  </dgm:ptLst>
  <dgm:cxnLst>
    <dgm:cxn modelId="{65837F0F-DF23-3D46-8262-900F4D5261E4}" type="presOf" srcId="{CE081D95-F845-D940-8C3E-133D7F25519D}" destId="{ECC3D0DD-1E02-BC49-9CEE-BB5A4B9E59E4}" srcOrd="0" destOrd="0" presId="urn:microsoft.com/office/officeart/2005/8/layout/hProcess9"/>
    <dgm:cxn modelId="{20218BAE-7D51-C743-AE3C-B14B1D3CD577}" srcId="{E7812578-127D-C44E-AF31-C1FBA0EB6B04}" destId="{A076FF3E-946D-F949-900D-ACF2AA287C04}" srcOrd="3" destOrd="0" parTransId="{13D1149C-7DCC-384F-937D-FF7D5B441FA8}" sibTransId="{8E8007B0-BB11-6F45-8626-948C89C3C5A1}"/>
    <dgm:cxn modelId="{D41F07D6-89FA-E84A-A10F-BE3986D6D0A9}" srcId="{E7812578-127D-C44E-AF31-C1FBA0EB6B04}" destId="{BDF39EDA-8293-4143-BEFB-CE1824CBF6AC}" srcOrd="1" destOrd="0" parTransId="{45AE31B8-19F2-4B46-BC53-44CECBBA8FED}" sibTransId="{A7F92ACC-4854-0844-8819-81FB11DC124F}"/>
    <dgm:cxn modelId="{FA894A9A-AE68-4A47-AF33-95C8730956FE}" type="presOf" srcId="{BDF39EDA-8293-4143-BEFB-CE1824CBF6AC}" destId="{98F55DA8-004A-224C-818C-2E7ECA903961}" srcOrd="0" destOrd="0" presId="urn:microsoft.com/office/officeart/2005/8/layout/hProcess9"/>
    <dgm:cxn modelId="{3FB3DCC9-7014-B84C-B067-DD351FEA332F}" type="presOf" srcId="{E7812578-127D-C44E-AF31-C1FBA0EB6B04}" destId="{C34E0B35-C0C4-784E-A04F-C2E963A59612}" srcOrd="0" destOrd="0" presId="urn:microsoft.com/office/officeart/2005/8/layout/hProcess9"/>
    <dgm:cxn modelId="{9B0C69BC-3746-C049-8832-03C96AA2A2AD}" srcId="{E7812578-127D-C44E-AF31-C1FBA0EB6B04}" destId="{7AFBC062-6CB1-2A48-B094-9F2F3427F915}" srcOrd="0" destOrd="0" parTransId="{D6011F07-D19F-4D45-9875-B375C82B5F9B}" sibTransId="{9E5D4F55-3DDE-B84A-A6E4-04CF42E92C2E}"/>
    <dgm:cxn modelId="{E0523A8F-4E30-124E-9110-4CC4665331D3}" type="presOf" srcId="{A076FF3E-946D-F949-900D-ACF2AA287C04}" destId="{A82EB4CC-EDBA-474B-8CB7-CE4B85B85562}" srcOrd="0" destOrd="0" presId="urn:microsoft.com/office/officeart/2005/8/layout/hProcess9"/>
    <dgm:cxn modelId="{8C32AD7B-4664-D746-BEC4-AE9BFAF1D8D1}" srcId="{E7812578-127D-C44E-AF31-C1FBA0EB6B04}" destId="{CE081D95-F845-D940-8C3E-133D7F25519D}" srcOrd="2" destOrd="0" parTransId="{367560C1-2B2C-2C43-99B1-42B3AEAB0539}" sibTransId="{4BBB4A31-35A6-1545-B387-79190CFEC3C0}"/>
    <dgm:cxn modelId="{7135F103-99A1-984F-B90B-EC6D23BD592C}" type="presOf" srcId="{7AFBC062-6CB1-2A48-B094-9F2F3427F915}" destId="{1677C969-C721-B04A-954F-5F29261093FA}" srcOrd="0" destOrd="0" presId="urn:microsoft.com/office/officeart/2005/8/layout/hProcess9"/>
    <dgm:cxn modelId="{C41A187C-1825-574E-AAEC-66E17807C09F}" type="presParOf" srcId="{C34E0B35-C0C4-784E-A04F-C2E963A59612}" destId="{62A1931C-1A4B-1947-98BD-74114F56B9B7}" srcOrd="0" destOrd="0" presId="urn:microsoft.com/office/officeart/2005/8/layout/hProcess9"/>
    <dgm:cxn modelId="{78FCAEDA-7810-BB42-82FD-3622DEE5238D}" type="presParOf" srcId="{C34E0B35-C0C4-784E-A04F-C2E963A59612}" destId="{917FFF71-F3A9-0445-AC46-C6CEB3DA8146}" srcOrd="1" destOrd="0" presId="urn:microsoft.com/office/officeart/2005/8/layout/hProcess9"/>
    <dgm:cxn modelId="{A567287C-E4E8-A74C-90A1-F658889FBF83}" type="presParOf" srcId="{917FFF71-F3A9-0445-AC46-C6CEB3DA8146}" destId="{1677C969-C721-B04A-954F-5F29261093FA}" srcOrd="0" destOrd="0" presId="urn:microsoft.com/office/officeart/2005/8/layout/hProcess9"/>
    <dgm:cxn modelId="{4FA29F9F-EEF4-9849-98DC-17B59BC44434}" type="presParOf" srcId="{917FFF71-F3A9-0445-AC46-C6CEB3DA8146}" destId="{C4E800CC-603D-5849-AE15-095A5F574F58}" srcOrd="1" destOrd="0" presId="urn:microsoft.com/office/officeart/2005/8/layout/hProcess9"/>
    <dgm:cxn modelId="{E65E0E71-8EA3-3545-96F5-C7BD64CF11D8}" type="presParOf" srcId="{917FFF71-F3A9-0445-AC46-C6CEB3DA8146}" destId="{98F55DA8-004A-224C-818C-2E7ECA903961}" srcOrd="2" destOrd="0" presId="urn:microsoft.com/office/officeart/2005/8/layout/hProcess9"/>
    <dgm:cxn modelId="{82F0FA0F-66A9-5046-BDAC-E4A51C5F7363}" type="presParOf" srcId="{917FFF71-F3A9-0445-AC46-C6CEB3DA8146}" destId="{3171424F-240E-324D-936D-746A8BB75940}" srcOrd="3" destOrd="0" presId="urn:microsoft.com/office/officeart/2005/8/layout/hProcess9"/>
    <dgm:cxn modelId="{BFFCE8A1-B1B3-B64A-884E-0EB3DE9FDCF1}" type="presParOf" srcId="{917FFF71-F3A9-0445-AC46-C6CEB3DA8146}" destId="{ECC3D0DD-1E02-BC49-9CEE-BB5A4B9E59E4}" srcOrd="4" destOrd="0" presId="urn:microsoft.com/office/officeart/2005/8/layout/hProcess9"/>
    <dgm:cxn modelId="{B7AE7E85-2449-B548-BA25-2351BC42908A}" type="presParOf" srcId="{917FFF71-F3A9-0445-AC46-C6CEB3DA8146}" destId="{DA2FFFFB-00F6-8B47-8A7E-8294492E90E6}" srcOrd="5" destOrd="0" presId="urn:microsoft.com/office/officeart/2005/8/layout/hProcess9"/>
    <dgm:cxn modelId="{09F01C1D-34AB-0740-AE11-2042EE565F7E}" type="presParOf" srcId="{917FFF71-F3A9-0445-AC46-C6CEB3DA8146}" destId="{A82EB4CC-EDBA-474B-8CB7-CE4B85B85562}"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BAAD77-4437-7E48-B6B8-C0136B7217D3}">
      <dsp:nvSpPr>
        <dsp:cNvPr id="0" name=""/>
        <dsp:cNvSpPr/>
      </dsp:nvSpPr>
      <dsp:spPr>
        <a:xfrm rot="16200000">
          <a:off x="-365022" y="1374127"/>
          <a:ext cx="2909741" cy="1778160"/>
        </a:xfrm>
        <a:prstGeom prst="round2SameRect">
          <a:avLst>
            <a:gd name="adj1" fmla="val 16670"/>
            <a:gd name="adj2" fmla="val 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127000" rIns="114300" bIns="127000" numCol="1" spcCol="1270" anchor="t" anchorCtr="0">
          <a:noAutofit/>
        </a:bodyPr>
        <a:lstStyle/>
        <a:p>
          <a:pPr lvl="0" algn="l" defTabSz="889000">
            <a:lnSpc>
              <a:spcPct val="90000"/>
            </a:lnSpc>
            <a:spcBef>
              <a:spcPct val="0"/>
            </a:spcBef>
            <a:spcAft>
              <a:spcPct val="35000"/>
            </a:spcAft>
          </a:pPr>
          <a:r>
            <a:rPr lang="en-US" sz="2000" kern="1200" dirty="0" smtClean="0"/>
            <a:t>Mentor</a:t>
          </a:r>
          <a:endParaRPr lang="en-US" sz="2000" kern="1200" dirty="0"/>
        </a:p>
        <a:p>
          <a:pPr marL="171450" lvl="1" indent="-171450" algn="l" defTabSz="711200">
            <a:lnSpc>
              <a:spcPct val="90000"/>
            </a:lnSpc>
            <a:spcBef>
              <a:spcPct val="0"/>
            </a:spcBef>
            <a:spcAft>
              <a:spcPct val="15000"/>
            </a:spcAft>
            <a:buChar char="••"/>
          </a:pPr>
          <a:r>
            <a:rPr lang="en-US" sz="1600" kern="1200" dirty="0" smtClean="0"/>
            <a:t>Checks in regularly</a:t>
          </a:r>
          <a:endParaRPr lang="en-US" sz="1600" kern="1200" dirty="0"/>
        </a:p>
        <a:p>
          <a:pPr marL="171450" lvl="1" indent="-171450" algn="l" defTabSz="711200">
            <a:lnSpc>
              <a:spcPct val="90000"/>
            </a:lnSpc>
            <a:spcBef>
              <a:spcPct val="0"/>
            </a:spcBef>
            <a:spcAft>
              <a:spcPct val="15000"/>
            </a:spcAft>
            <a:buChar char="••"/>
          </a:pPr>
          <a:r>
            <a:rPr lang="en-US" sz="1600" kern="1200" dirty="0" smtClean="0"/>
            <a:t>Shares info &amp; news</a:t>
          </a:r>
          <a:endParaRPr lang="en-US" sz="1600" kern="1200" dirty="0"/>
        </a:p>
        <a:p>
          <a:pPr marL="171450" lvl="1" indent="-171450" algn="l" defTabSz="711200">
            <a:lnSpc>
              <a:spcPct val="90000"/>
            </a:lnSpc>
            <a:spcBef>
              <a:spcPct val="0"/>
            </a:spcBef>
            <a:spcAft>
              <a:spcPct val="15000"/>
            </a:spcAft>
            <a:buChar char="••"/>
          </a:pPr>
          <a:r>
            <a:rPr lang="en-US" sz="1600" kern="1200" dirty="0" smtClean="0"/>
            <a:t>Provides training</a:t>
          </a:r>
          <a:endParaRPr lang="en-US" sz="1600" kern="1200" dirty="0"/>
        </a:p>
        <a:p>
          <a:pPr marL="171450" lvl="1" indent="-171450" algn="l" defTabSz="711200">
            <a:lnSpc>
              <a:spcPct val="90000"/>
            </a:lnSpc>
            <a:spcBef>
              <a:spcPct val="0"/>
            </a:spcBef>
            <a:spcAft>
              <a:spcPct val="15000"/>
            </a:spcAft>
            <a:buChar char="••"/>
          </a:pPr>
          <a:r>
            <a:rPr lang="en-US" sz="1600" kern="1200" dirty="0" smtClean="0"/>
            <a:t>Guides project management</a:t>
          </a:r>
          <a:endParaRPr lang="en-US" sz="1600" kern="1200" dirty="0"/>
        </a:p>
      </dsp:txBody>
      <dsp:txXfrm rot="16200000">
        <a:off x="-365022" y="1374127"/>
        <a:ext cx="2909741" cy="1778160"/>
      </dsp:txXfrm>
    </dsp:sp>
    <dsp:sp modelId="{287F59D4-AAC4-3D43-AE08-58532EDF2D1F}">
      <dsp:nvSpPr>
        <dsp:cNvPr id="0" name=""/>
        <dsp:cNvSpPr/>
      </dsp:nvSpPr>
      <dsp:spPr>
        <a:xfrm rot="5400000">
          <a:off x="1493880" y="1374127"/>
          <a:ext cx="2909741" cy="1778160"/>
        </a:xfrm>
        <a:prstGeom prst="round2SameRect">
          <a:avLst>
            <a:gd name="adj1" fmla="val 16670"/>
            <a:gd name="adj2" fmla="val 0"/>
          </a:avLst>
        </a:prstGeom>
        <a:solidFill>
          <a:schemeClr val="accent1">
            <a:tint val="50000"/>
            <a:hueOff val="56396"/>
            <a:satOff val="-2645"/>
            <a:lumOff val="11299"/>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4300" tIns="127000" rIns="76200" bIns="127000" numCol="1" spcCol="1270" anchor="t" anchorCtr="0">
          <a:noAutofit/>
        </a:bodyPr>
        <a:lstStyle/>
        <a:p>
          <a:pPr lvl="0" algn="l" defTabSz="889000">
            <a:lnSpc>
              <a:spcPct val="90000"/>
            </a:lnSpc>
            <a:spcBef>
              <a:spcPct val="0"/>
            </a:spcBef>
            <a:spcAft>
              <a:spcPct val="35000"/>
            </a:spcAft>
          </a:pPr>
          <a:r>
            <a:rPr lang="en-US" sz="2000" kern="1200" dirty="0" smtClean="0"/>
            <a:t>Liaison</a:t>
          </a:r>
          <a:endParaRPr lang="en-US" sz="2000" kern="1200" dirty="0"/>
        </a:p>
        <a:p>
          <a:pPr marL="171450" lvl="1" indent="-171450" algn="l" defTabSz="711200">
            <a:lnSpc>
              <a:spcPct val="90000"/>
            </a:lnSpc>
            <a:spcBef>
              <a:spcPct val="0"/>
            </a:spcBef>
            <a:spcAft>
              <a:spcPct val="15000"/>
            </a:spcAft>
            <a:buChar char="••"/>
          </a:pPr>
          <a:r>
            <a:rPr lang="en-US" sz="1600" kern="1200" dirty="0" smtClean="0"/>
            <a:t>Identifies needs</a:t>
          </a:r>
          <a:endParaRPr lang="en-US" sz="1600" kern="1200" dirty="0"/>
        </a:p>
        <a:p>
          <a:pPr marL="171450" lvl="1" indent="-171450" algn="l" defTabSz="711200">
            <a:lnSpc>
              <a:spcPct val="90000"/>
            </a:lnSpc>
            <a:spcBef>
              <a:spcPct val="0"/>
            </a:spcBef>
            <a:spcAft>
              <a:spcPct val="15000"/>
            </a:spcAft>
            <a:buChar char="••"/>
          </a:pPr>
          <a:r>
            <a:rPr lang="en-US" sz="1600" kern="1200" dirty="0" smtClean="0"/>
            <a:t>Asks for help</a:t>
          </a:r>
          <a:endParaRPr lang="en-US" sz="1600" kern="1200" dirty="0"/>
        </a:p>
        <a:p>
          <a:pPr marL="171450" lvl="1" indent="-171450" algn="l" defTabSz="711200">
            <a:lnSpc>
              <a:spcPct val="90000"/>
            </a:lnSpc>
            <a:spcBef>
              <a:spcPct val="0"/>
            </a:spcBef>
            <a:spcAft>
              <a:spcPct val="15000"/>
            </a:spcAft>
            <a:buChar char="••"/>
          </a:pPr>
          <a:r>
            <a:rPr lang="en-US" sz="1600" kern="1200" dirty="0" smtClean="0"/>
            <a:t>Coordinates local project implementation</a:t>
          </a:r>
          <a:endParaRPr lang="en-US" sz="1600" kern="1200" dirty="0"/>
        </a:p>
        <a:p>
          <a:pPr marL="171450" lvl="1" indent="-171450" algn="l" defTabSz="711200">
            <a:lnSpc>
              <a:spcPct val="90000"/>
            </a:lnSpc>
            <a:spcBef>
              <a:spcPct val="0"/>
            </a:spcBef>
            <a:spcAft>
              <a:spcPct val="15000"/>
            </a:spcAft>
            <a:buChar char="••"/>
          </a:pPr>
          <a:r>
            <a:rPr lang="en-US" sz="1600" kern="1200" dirty="0" smtClean="0"/>
            <a:t>Shares library news</a:t>
          </a:r>
          <a:endParaRPr lang="en-US" sz="1600" kern="1200" dirty="0"/>
        </a:p>
      </dsp:txBody>
      <dsp:txXfrm rot="5400000">
        <a:off x="1493880" y="1374127"/>
        <a:ext cx="2909741" cy="1778160"/>
      </dsp:txXfrm>
    </dsp:sp>
    <dsp:sp modelId="{8E831E6F-CB45-7E4A-84CC-2718ACB3818E}">
      <dsp:nvSpPr>
        <dsp:cNvPr id="0" name=""/>
        <dsp:cNvSpPr/>
      </dsp:nvSpPr>
      <dsp:spPr>
        <a:xfrm>
          <a:off x="1089666" y="0"/>
          <a:ext cx="1858903" cy="1858813"/>
        </a:xfrm>
        <a:prstGeom prst="circularArrow">
          <a:avLst>
            <a:gd name="adj1" fmla="val 12500"/>
            <a:gd name="adj2" fmla="val 1142322"/>
            <a:gd name="adj3" fmla="val 20457678"/>
            <a:gd name="adj4" fmla="val 10800000"/>
            <a:gd name="adj5" fmla="val 12500"/>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6D8C0C8-F7E1-FF4B-9281-AAA34ECA47A9}">
      <dsp:nvSpPr>
        <dsp:cNvPr id="0" name=""/>
        <dsp:cNvSpPr/>
      </dsp:nvSpPr>
      <dsp:spPr>
        <a:xfrm rot="10800000">
          <a:off x="1089666" y="2667149"/>
          <a:ext cx="1858903" cy="1858813"/>
        </a:xfrm>
        <a:prstGeom prst="circularArrow">
          <a:avLst>
            <a:gd name="adj1" fmla="val 12500"/>
            <a:gd name="adj2" fmla="val 1142322"/>
            <a:gd name="adj3" fmla="val 20457678"/>
            <a:gd name="adj4" fmla="val 10800000"/>
            <a:gd name="adj5" fmla="val 12500"/>
          </a:avLst>
        </a:prstGeom>
        <a:gradFill rotWithShape="0">
          <a:gsLst>
            <a:gs pos="0">
              <a:schemeClr val="accent1">
                <a:shade val="80000"/>
                <a:hueOff val="306246"/>
                <a:satOff val="-4392"/>
                <a:lumOff val="25615"/>
                <a:alphaOff val="0"/>
                <a:tint val="100000"/>
                <a:shade val="100000"/>
                <a:satMod val="130000"/>
              </a:schemeClr>
            </a:gs>
            <a:gs pos="100000">
              <a:schemeClr val="accent1">
                <a:shade val="80000"/>
                <a:hueOff val="306246"/>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A1931C-1A4B-1947-98BD-74114F56B9B7}">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77C969-C721-B04A-954F-5F29261093FA}">
      <dsp:nvSpPr>
        <dsp:cNvPr id="0" name=""/>
        <dsp:cNvSpPr/>
      </dsp:nvSpPr>
      <dsp:spPr>
        <a:xfrm>
          <a:off x="4118" y="1357788"/>
          <a:ext cx="1981051" cy="181038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Setting goals &amp; expectations</a:t>
          </a:r>
          <a:endParaRPr lang="en-US" sz="1900" b="1" kern="1200" dirty="0"/>
        </a:p>
      </dsp:txBody>
      <dsp:txXfrm>
        <a:off x="4118" y="1357788"/>
        <a:ext cx="1981051" cy="1810385"/>
      </dsp:txXfrm>
    </dsp:sp>
    <dsp:sp modelId="{98F55DA8-004A-224C-818C-2E7ECA903961}">
      <dsp:nvSpPr>
        <dsp:cNvPr id="0" name=""/>
        <dsp:cNvSpPr/>
      </dsp:nvSpPr>
      <dsp:spPr>
        <a:xfrm>
          <a:off x="2084222" y="1357788"/>
          <a:ext cx="1981051" cy="181038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Project planning</a:t>
          </a:r>
          <a:endParaRPr lang="en-US" sz="1900" b="1" kern="1200" dirty="0"/>
        </a:p>
      </dsp:txBody>
      <dsp:txXfrm>
        <a:off x="2084222" y="1357788"/>
        <a:ext cx="1981051" cy="1810385"/>
      </dsp:txXfrm>
    </dsp:sp>
    <dsp:sp modelId="{ECC3D0DD-1E02-BC49-9CEE-BB5A4B9E59E4}">
      <dsp:nvSpPr>
        <dsp:cNvPr id="0" name=""/>
        <dsp:cNvSpPr/>
      </dsp:nvSpPr>
      <dsp:spPr>
        <a:xfrm>
          <a:off x="4164326" y="1357788"/>
          <a:ext cx="1981051" cy="181038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Implementation &amp; feedback</a:t>
          </a:r>
          <a:endParaRPr lang="en-US" sz="1900" b="1" kern="1200" dirty="0"/>
        </a:p>
      </dsp:txBody>
      <dsp:txXfrm>
        <a:off x="4164326" y="1357788"/>
        <a:ext cx="1981051" cy="1810385"/>
      </dsp:txXfrm>
    </dsp:sp>
    <dsp:sp modelId="{A82EB4CC-EDBA-474B-8CB7-CE4B85B85562}">
      <dsp:nvSpPr>
        <dsp:cNvPr id="0" name=""/>
        <dsp:cNvSpPr/>
      </dsp:nvSpPr>
      <dsp:spPr>
        <a:xfrm>
          <a:off x="6244430" y="1357788"/>
          <a:ext cx="1981051" cy="181038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Review &amp; closure</a:t>
          </a:r>
          <a:endParaRPr lang="en-US" sz="1900" b="1" kern="1200" dirty="0"/>
        </a:p>
      </dsp:txBody>
      <dsp:txXfrm>
        <a:off x="6244430" y="1357788"/>
        <a:ext cx="1981051" cy="1810385"/>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0.12693</cdr:x>
      <cdr:y>0.76159</cdr:y>
    </cdr:from>
    <cdr:to>
      <cdr:x>0.18904</cdr:x>
      <cdr:y>0.78974</cdr:y>
    </cdr:to>
    <cdr:sp macro="" textlink="">
      <cdr:nvSpPr>
        <cdr:cNvPr id="2" name="TextBox 1"/>
        <cdr:cNvSpPr txBox="1"/>
      </cdr:nvSpPr>
      <cdr:spPr>
        <a:xfrm xmlns:a="http://schemas.openxmlformats.org/drawingml/2006/main">
          <a:off x="1100571" y="4792713"/>
          <a:ext cx="538644" cy="1771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900" b="1">
              <a:latin typeface="+mn-lt"/>
            </a:rPr>
            <a:t>17,412</a:t>
          </a:r>
        </a:p>
        <a:p xmlns:a="http://schemas.openxmlformats.org/drawingml/2006/main">
          <a:endParaRPr lang="en-US" sz="1100"/>
        </a:p>
      </cdr:txBody>
    </cdr:sp>
  </cdr:relSizeAnchor>
  <cdr:relSizeAnchor xmlns:cdr="http://schemas.openxmlformats.org/drawingml/2006/chartDrawing">
    <cdr:from>
      <cdr:x>0.22961</cdr:x>
      <cdr:y>0.67436</cdr:y>
    </cdr:from>
    <cdr:to>
      <cdr:x>0.29173</cdr:x>
      <cdr:y>0.70251</cdr:y>
    </cdr:to>
    <cdr:sp macro="" textlink="">
      <cdr:nvSpPr>
        <cdr:cNvPr id="3" name="TextBox 1"/>
        <cdr:cNvSpPr txBox="1"/>
      </cdr:nvSpPr>
      <cdr:spPr>
        <a:xfrm xmlns:a="http://schemas.openxmlformats.org/drawingml/2006/main">
          <a:off x="1990998" y="4243805"/>
          <a:ext cx="538645" cy="1771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a:latin typeface="+mn-lt"/>
            </a:rPr>
            <a:t>31,985</a:t>
          </a:r>
        </a:p>
        <a:p xmlns:a="http://schemas.openxmlformats.org/drawingml/2006/main">
          <a:endParaRPr lang="en-US" sz="1100"/>
        </a:p>
      </cdr:txBody>
    </cdr:sp>
  </cdr:relSizeAnchor>
  <cdr:relSizeAnchor xmlns:cdr="http://schemas.openxmlformats.org/drawingml/2006/chartDrawing">
    <cdr:from>
      <cdr:x>0.33916</cdr:x>
      <cdr:y>0.61476</cdr:y>
    </cdr:from>
    <cdr:to>
      <cdr:x>0.40128</cdr:x>
      <cdr:y>0.64292</cdr:y>
    </cdr:to>
    <cdr:sp macro="" textlink="">
      <cdr:nvSpPr>
        <cdr:cNvPr id="4" name="TextBox 1"/>
        <cdr:cNvSpPr txBox="1"/>
      </cdr:nvSpPr>
      <cdr:spPr>
        <a:xfrm xmlns:a="http://schemas.openxmlformats.org/drawingml/2006/main">
          <a:off x="2940880" y="3868727"/>
          <a:ext cx="538644" cy="1772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a:latin typeface="+mn-lt"/>
            </a:rPr>
            <a:t>39,000</a:t>
          </a:r>
        </a:p>
        <a:p xmlns:a="http://schemas.openxmlformats.org/drawingml/2006/main">
          <a:endParaRPr lang="en-US" sz="1100"/>
        </a:p>
      </cdr:txBody>
    </cdr:sp>
  </cdr:relSizeAnchor>
  <cdr:relSizeAnchor xmlns:cdr="http://schemas.openxmlformats.org/drawingml/2006/chartDrawing">
    <cdr:from>
      <cdr:x>0.44022</cdr:x>
      <cdr:y>0.60262</cdr:y>
    </cdr:from>
    <cdr:to>
      <cdr:x>0.50234</cdr:x>
      <cdr:y>0.63077</cdr:y>
    </cdr:to>
    <cdr:sp macro="" textlink="">
      <cdr:nvSpPr>
        <cdr:cNvPr id="5" name="TextBox 1"/>
        <cdr:cNvSpPr txBox="1"/>
      </cdr:nvSpPr>
      <cdr:spPr>
        <a:xfrm xmlns:a="http://schemas.openxmlformats.org/drawingml/2006/main">
          <a:off x="3817198" y="3792329"/>
          <a:ext cx="538645" cy="1771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a:latin typeface="+mn-lt"/>
            </a:rPr>
            <a:t>42,503</a:t>
          </a:r>
        </a:p>
        <a:p xmlns:a="http://schemas.openxmlformats.org/drawingml/2006/main">
          <a:endParaRPr lang="en-US" sz="1100"/>
        </a:p>
      </cdr:txBody>
    </cdr:sp>
  </cdr:relSizeAnchor>
  <cdr:relSizeAnchor xmlns:cdr="http://schemas.openxmlformats.org/drawingml/2006/chartDrawing">
    <cdr:from>
      <cdr:x>0.54665</cdr:x>
      <cdr:y>0.46953</cdr:y>
    </cdr:from>
    <cdr:to>
      <cdr:x>0.60877</cdr:x>
      <cdr:y>0.49769</cdr:y>
    </cdr:to>
    <cdr:sp macro="" textlink="">
      <cdr:nvSpPr>
        <cdr:cNvPr id="6" name="TextBox 1"/>
        <cdr:cNvSpPr txBox="1"/>
      </cdr:nvSpPr>
      <cdr:spPr>
        <a:xfrm xmlns:a="http://schemas.openxmlformats.org/drawingml/2006/main">
          <a:off x="4740020" y="2954810"/>
          <a:ext cx="538645" cy="1772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a:latin typeface="+mn-lt"/>
            </a:rPr>
            <a:t>64,529</a:t>
          </a:r>
        </a:p>
        <a:p xmlns:a="http://schemas.openxmlformats.org/drawingml/2006/main">
          <a:endParaRPr lang="en-US" sz="1100"/>
        </a:p>
      </cdr:txBody>
    </cdr:sp>
  </cdr:relSizeAnchor>
  <cdr:relSizeAnchor xmlns:cdr="http://schemas.openxmlformats.org/drawingml/2006/chartDrawing">
    <cdr:from>
      <cdr:x>0.64696</cdr:x>
      <cdr:y>0.24788</cdr:y>
    </cdr:from>
    <cdr:to>
      <cdr:x>0.72045</cdr:x>
      <cdr:y>0.28021</cdr:y>
    </cdr:to>
    <cdr:sp macro="" textlink="">
      <cdr:nvSpPr>
        <cdr:cNvPr id="8" name="TextBox 1"/>
        <cdr:cNvSpPr txBox="1"/>
      </cdr:nvSpPr>
      <cdr:spPr>
        <a:xfrm xmlns:a="http://schemas.openxmlformats.org/drawingml/2006/main">
          <a:off x="5609832" y="1559947"/>
          <a:ext cx="637234" cy="20345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a:latin typeface="+mn-lt"/>
            </a:rPr>
            <a:t>98,622</a:t>
          </a:r>
        </a:p>
        <a:p xmlns:a="http://schemas.openxmlformats.org/drawingml/2006/main">
          <a:endParaRPr lang="en-US" sz="1100"/>
        </a:p>
      </cdr:txBody>
    </cdr:sp>
  </cdr:relSizeAnchor>
  <cdr:relSizeAnchor xmlns:cdr="http://schemas.openxmlformats.org/drawingml/2006/chartDrawing">
    <cdr:from>
      <cdr:x>0.74459</cdr:x>
      <cdr:y>0.05074</cdr:y>
    </cdr:from>
    <cdr:to>
      <cdr:x>0.81808</cdr:x>
      <cdr:y>0.08307</cdr:y>
    </cdr:to>
    <cdr:sp macro="" textlink="">
      <cdr:nvSpPr>
        <cdr:cNvPr id="9" name="TextBox 1"/>
        <cdr:cNvSpPr txBox="1"/>
      </cdr:nvSpPr>
      <cdr:spPr>
        <a:xfrm xmlns:a="http://schemas.openxmlformats.org/drawingml/2006/main">
          <a:off x="6456375" y="319308"/>
          <a:ext cx="637234" cy="20345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900" b="1">
              <a:latin typeface="Calibri"/>
            </a:rPr>
            <a:t>127,621</a:t>
          </a:r>
        </a:p>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2C9A737D-5C86-4540-9152-0FD6DC84FB7F}" type="datetimeFigureOut">
              <a:rPr lang="en-US" smtClean="0"/>
              <a:pPr/>
              <a:t>4/11/2011</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E04EB1F1-203D-49D1-B643-E160EA474DC8}"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11842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oclc.org/news/releases/200929.htm"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4EB1F1-203D-49D1-B643-E160EA474DC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71575" y="696913"/>
            <a:ext cx="4641850" cy="3481387"/>
          </a:xfrm>
          <a:ln/>
        </p:spPr>
      </p:sp>
      <p:sp>
        <p:nvSpPr>
          <p:cNvPr id="117763" name="Notes Placeholder 2"/>
          <p:cNvSpPr>
            <a:spLocks noGrp="1"/>
          </p:cNvSpPr>
          <p:nvPr>
            <p:ph type="body" idx="1"/>
          </p:nvPr>
        </p:nvSpPr>
        <p:spPr>
          <a:noFill/>
          <a:ln/>
        </p:spPr>
        <p:txBody>
          <a:bodyPr/>
          <a:lstStyle/>
          <a:p>
            <a:endParaRPr lang="en-US" smtClean="0">
              <a:latin typeface="Arial" pitchFamily="34" charset="0"/>
            </a:endParaRPr>
          </a:p>
        </p:txBody>
      </p:sp>
      <p:sp>
        <p:nvSpPr>
          <p:cNvPr id="117764" name="Slide Number Placeholder 3"/>
          <p:cNvSpPr>
            <a:spLocks noGrp="1"/>
          </p:cNvSpPr>
          <p:nvPr>
            <p:ph type="sldNum" sz="quarter" idx="5"/>
          </p:nvPr>
        </p:nvSpPr>
        <p:spPr>
          <a:noFill/>
        </p:spPr>
        <p:txBody>
          <a:bodyPr/>
          <a:lstStyle/>
          <a:p>
            <a:fld id="{39C2A68D-2444-44AA-8EFB-FDDF8E88F0AD}" type="slidenum">
              <a:rPr lang="en-US" smtClean="0">
                <a:latin typeface="Arial" pitchFamily="34" charset="0"/>
              </a:rPr>
              <a:pPr/>
              <a:t>14</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BD648-BD5E-4E46-9D2C-DFB5A6A40D36}"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4EB1F1-203D-49D1-B643-E160EA474DC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171575" y="696913"/>
            <a:ext cx="4641850" cy="3481387"/>
          </a:xfrm>
          <a:ln/>
        </p:spPr>
      </p:sp>
      <p:sp>
        <p:nvSpPr>
          <p:cNvPr id="113667" name="Notes Placeholder 2"/>
          <p:cNvSpPr>
            <a:spLocks noGrp="1"/>
          </p:cNvSpPr>
          <p:nvPr>
            <p:ph type="body" idx="1"/>
          </p:nvPr>
        </p:nvSpPr>
        <p:spPr>
          <a:noFill/>
          <a:ln/>
        </p:spPr>
        <p:txBody>
          <a:bodyPr/>
          <a:lstStyle/>
          <a:p>
            <a:endParaRPr lang="en-US" smtClean="0">
              <a:latin typeface="Arial" pitchFamily="34" charset="0"/>
            </a:endParaRPr>
          </a:p>
        </p:txBody>
      </p:sp>
      <p:sp>
        <p:nvSpPr>
          <p:cNvPr id="113668" name="Slide Number Placeholder 3"/>
          <p:cNvSpPr>
            <a:spLocks noGrp="1"/>
          </p:cNvSpPr>
          <p:nvPr>
            <p:ph type="sldNum" sz="quarter" idx="5"/>
          </p:nvPr>
        </p:nvSpPr>
        <p:spPr>
          <a:noFill/>
        </p:spPr>
        <p:txBody>
          <a:bodyPr/>
          <a:lstStyle/>
          <a:p>
            <a:fld id="{5CFADA19-89ED-4974-94DC-BCC61A5A9AAF}" type="slidenum">
              <a:rPr lang="en-US" b="1" smtClean="0">
                <a:solidFill>
                  <a:srgbClr val="FFFFFF"/>
                </a:solidFill>
                <a:latin typeface="Garamond" pitchFamily="18" charset="0"/>
              </a:rPr>
              <a:pPr/>
              <a:t>3</a:t>
            </a:fld>
            <a:endParaRPr lang="en-US" b="1" smtClean="0">
              <a:solidFill>
                <a:srgbClr val="FFFFFF"/>
              </a:solidFill>
              <a:latin typeface="Garamond"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2EB48-63ED-DF48-AC60-CD5FD5C548F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2EB48-63ED-DF48-AC60-CD5FD5C548F5}"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functional area</a:t>
            </a:r>
            <a:endParaRPr lang="en-US" dirty="0"/>
          </a:p>
        </p:txBody>
      </p:sp>
      <p:sp>
        <p:nvSpPr>
          <p:cNvPr id="4" name="Slide Number Placeholder 3"/>
          <p:cNvSpPr>
            <a:spLocks noGrp="1"/>
          </p:cNvSpPr>
          <p:nvPr>
            <p:ph type="sldNum" sz="quarter" idx="10"/>
          </p:nvPr>
        </p:nvSpPr>
        <p:spPr/>
        <p:txBody>
          <a:bodyPr/>
          <a:lstStyle/>
          <a:p>
            <a:fld id="{9DC2EB48-63ED-DF48-AC60-CD5FD5C548F5}"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Move to functional area</a:t>
            </a:r>
            <a:endParaRPr lang="en-US" dirty="0"/>
          </a:p>
        </p:txBody>
      </p:sp>
      <p:sp>
        <p:nvSpPr>
          <p:cNvPr id="4" name="Slide Number Placeholder 3"/>
          <p:cNvSpPr>
            <a:spLocks noGrp="1"/>
          </p:cNvSpPr>
          <p:nvPr>
            <p:ph type="sldNum" sz="quarter" idx="10"/>
          </p:nvPr>
        </p:nvSpPr>
        <p:spPr/>
        <p:txBody>
          <a:bodyPr/>
          <a:lstStyle/>
          <a:p>
            <a:fld id="{9DC2EB48-63ED-DF48-AC60-CD5FD5C548F5}"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2EB48-63ED-DF48-AC60-CD5FD5C548F5}"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2EB48-63ED-DF48-AC60-CD5FD5C548F5}"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How developed</a:t>
            </a:r>
          </a:p>
          <a:p>
            <a:pPr>
              <a:spcBef>
                <a:spcPct val="0"/>
              </a:spcBef>
            </a:pPr>
            <a:endParaRPr lang="en-US" smtClean="0"/>
          </a:p>
          <a:p>
            <a:pPr>
              <a:spcBef>
                <a:spcPct val="0"/>
              </a:spcBef>
            </a:pPr>
            <a:r>
              <a:rPr lang="en-US" smtClean="0"/>
              <a:t>Testing is an integral part of continuous development process.</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0A2875-2412-427D-9090-8683CE7038F9}" type="slidenum">
              <a:rPr lang="en-US"/>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Dashboard, customization</a:t>
            </a:r>
            <a:endParaRPr lang="en-US" dirty="0"/>
          </a:p>
        </p:txBody>
      </p:sp>
      <p:sp>
        <p:nvSpPr>
          <p:cNvPr id="4" name="Slide Number Placeholder 3"/>
          <p:cNvSpPr>
            <a:spLocks noGrp="1"/>
          </p:cNvSpPr>
          <p:nvPr>
            <p:ph type="sldNum" sz="quarter" idx="10"/>
          </p:nvPr>
        </p:nvSpPr>
        <p:spPr/>
        <p:txBody>
          <a:bodyPr/>
          <a:lstStyle/>
          <a:p>
            <a:fld id="{9DC2EB48-63ED-DF48-AC60-CD5FD5C548F5}"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2EB48-63ED-DF48-AC60-CD5FD5C548F5}"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Customization</a:t>
            </a:r>
          </a:p>
          <a:p>
            <a:pPr>
              <a:spcBef>
                <a:spcPct val="0"/>
              </a:spcBef>
            </a:pPr>
            <a:endParaRPr lang="en-US" smtClean="0"/>
          </a:p>
          <a:p>
            <a:pPr>
              <a:spcBef>
                <a:spcPct val="0"/>
              </a:spcBef>
            </a:pPr>
            <a:r>
              <a:rPr lang="en-US" smtClean="0"/>
              <a:t>For each interface, use red arrows for each changed, and then blow out the graphic for each slide.</a:t>
            </a:r>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964535-60F7-4EE9-80DB-B580C0A25065}" type="slidenum">
              <a:rPr lang="en-US"/>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2EB48-63ED-DF48-AC60-CD5FD5C548F5}"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Dashboard, Customization</a:t>
            </a:r>
          </a:p>
          <a:p>
            <a:endParaRPr lang="en-US" dirty="0" smtClean="0"/>
          </a:p>
          <a:p>
            <a:r>
              <a:rPr lang="en-US" dirty="0" smtClean="0"/>
              <a:t>3 slides</a:t>
            </a:r>
            <a:endParaRPr lang="en-US" dirty="0"/>
          </a:p>
        </p:txBody>
      </p:sp>
      <p:sp>
        <p:nvSpPr>
          <p:cNvPr id="4" name="Slide Number Placeholder 3"/>
          <p:cNvSpPr>
            <a:spLocks noGrp="1"/>
          </p:cNvSpPr>
          <p:nvPr>
            <p:ph type="sldNum" sz="quarter" idx="10"/>
          </p:nvPr>
        </p:nvSpPr>
        <p:spPr/>
        <p:txBody>
          <a:bodyPr/>
          <a:lstStyle/>
          <a:p>
            <a:fld id="{9DC2EB48-63ED-DF48-AC60-CD5FD5C548F5}"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normAutofit/>
          </a:bodyPr>
          <a:lstStyle/>
          <a:p>
            <a:r>
              <a:rPr lang="en-US" dirty="0" smtClean="0"/>
              <a:t>Updated 3-31-11</a:t>
            </a:r>
            <a:endParaRPr lang="en-US" dirty="0"/>
          </a:p>
        </p:txBody>
      </p:sp>
      <p:sp>
        <p:nvSpPr>
          <p:cNvPr id="4" name="Slide Number Placeholder 3"/>
          <p:cNvSpPr>
            <a:spLocks noGrp="1"/>
          </p:cNvSpPr>
          <p:nvPr>
            <p:ph type="sldNum" sz="quarter" idx="10"/>
          </p:nvPr>
        </p:nvSpPr>
        <p:spPr/>
        <p:txBody>
          <a:bodyPr/>
          <a:lstStyle/>
          <a:p>
            <a:pPr>
              <a:defRPr/>
            </a:pPr>
            <a:fld id="{ED9BD648-BD5E-4E46-9D2C-DFB5A6A40D36}"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2EB48-63ED-DF48-AC60-CD5FD5C548F5}"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Make </a:t>
            </a:r>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334FF8-DA17-4353-9A1D-A812231D1029}" type="slidenum">
              <a:rPr lang="en-US"/>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2EB48-63ED-DF48-AC60-CD5FD5C548F5}" type="slidenum">
              <a:rPr lang="en-US" smtClean="0">
                <a:solidFill>
                  <a:prstClr val="black"/>
                </a:solidFill>
              </a:rPr>
              <a:pPr/>
              <a:t>52</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47CDE3-DF0B-45EE-95DA-052C0B9F9A75}"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8500"/>
            <a:ext cx="3451225" cy="2587625"/>
          </a:xfrm>
        </p:spPr>
      </p:sp>
      <p:sp>
        <p:nvSpPr>
          <p:cNvPr id="3" name="Notes Placeholder 2"/>
          <p:cNvSpPr>
            <a:spLocks noGrp="1"/>
          </p:cNvSpPr>
          <p:nvPr>
            <p:ph type="body" idx="1"/>
          </p:nvPr>
        </p:nvSpPr>
        <p:spPr>
          <a:xfrm>
            <a:off x="698500" y="3348222"/>
            <a:ext cx="5588000" cy="5239203"/>
          </a:xfrm>
        </p:spPr>
        <p:txBody>
          <a:bodyPr>
            <a:normAutofit/>
          </a:bodyPr>
          <a:lstStyle/>
          <a:p>
            <a:r>
              <a:rPr lang="en-US" sz="2000" dirty="0"/>
              <a:t>We partnered with Atlas Systems to enhance the </a:t>
            </a:r>
            <a:r>
              <a:rPr lang="en-US" sz="2000" dirty="0" err="1"/>
              <a:t>ejournal</a:t>
            </a:r>
            <a:r>
              <a:rPr lang="en-US" sz="2000" dirty="0"/>
              <a:t> availability service with much needed automation.  </a:t>
            </a:r>
          </a:p>
          <a:p>
            <a:endParaRPr lang="en-US" sz="2000" dirty="0"/>
          </a:p>
          <a:p>
            <a:r>
              <a:rPr lang="en-US" sz="2000" i="1" dirty="0"/>
              <a:t>Outline process</a:t>
            </a:r>
          </a:p>
          <a:p>
            <a:endParaRPr lang="en-US" sz="2000" dirty="0"/>
          </a:p>
          <a:p>
            <a:r>
              <a:rPr lang="en-US" sz="2000" dirty="0"/>
              <a:t>The IDS Service was developed by wonderful Atlas Staff to help us accomplish what we set out to do.  </a:t>
            </a:r>
          </a:p>
          <a:p>
            <a:endParaRPr lang="en-US" sz="2000" dirty="0"/>
          </a:p>
          <a:p>
            <a:r>
              <a:rPr lang="en-US" sz="2000" dirty="0"/>
              <a:t>The </a:t>
            </a:r>
            <a:r>
              <a:rPr lang="en-US" sz="2000" b="1" dirty="0"/>
              <a:t>IDS Service</a:t>
            </a:r>
            <a:r>
              <a:rPr lang="en-US" sz="2000" dirty="0"/>
              <a:t> runs every 60 sec. automating the requesting process and discovery of materials we own – yes, even with open URL resolvers, we still get 10% requests for materials we own.  At our request, Atlas solved another big problem with traditional ILL process – the problem of load leveling… </a:t>
            </a:r>
          </a:p>
        </p:txBody>
      </p:sp>
      <p:sp>
        <p:nvSpPr>
          <p:cNvPr id="4" name="Slide Number Placeholder 3"/>
          <p:cNvSpPr>
            <a:spLocks noGrp="1"/>
          </p:cNvSpPr>
          <p:nvPr>
            <p:ph type="sldNum" sz="quarter" idx="10"/>
          </p:nvPr>
        </p:nvSpPr>
        <p:spPr/>
        <p:txBody>
          <a:bodyPr/>
          <a:lstStyle/>
          <a:p>
            <a:pPr defTabSz="953101"/>
            <a:fld id="{C575B359-9F03-4755-9A82-1B2E6D295E65}" type="slidenum">
              <a:rPr lang="en-US">
                <a:solidFill>
                  <a:prstClr val="black"/>
                </a:solidFill>
              </a:rPr>
              <a:pPr defTabSz="953101"/>
              <a:t>54</a:t>
            </a:fld>
            <a:endParaRPr lang="en-US" dirty="0">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normAutofit/>
          </a:bodyPr>
          <a:lstStyle/>
          <a:p>
            <a:r>
              <a:rPr lang="en-US" dirty="0" smtClean="0">
                <a:hlinkClick r:id="rId3"/>
              </a:rPr>
              <a:t>http://www.oclc.org/news////releases/200929.htm</a:t>
            </a:r>
            <a:endParaRPr lang="en-US" dirty="0" smtClean="0"/>
          </a:p>
          <a:p>
            <a:endParaRPr lang="en-US" dirty="0" smtClean="0"/>
          </a:p>
          <a:p>
            <a:r>
              <a:rPr lang="en-US" dirty="0" smtClean="0"/>
              <a:t>Mark Update</a:t>
            </a:r>
            <a:endParaRPr lang="en-US" dirty="0"/>
          </a:p>
        </p:txBody>
      </p:sp>
      <p:sp>
        <p:nvSpPr>
          <p:cNvPr id="4" name="Slide Number Placeholder 3"/>
          <p:cNvSpPr>
            <a:spLocks noGrp="1"/>
          </p:cNvSpPr>
          <p:nvPr>
            <p:ph type="sldNum" sz="quarter" idx="10"/>
          </p:nvPr>
        </p:nvSpPr>
        <p:spPr/>
        <p:txBody>
          <a:bodyPr/>
          <a:lstStyle/>
          <a:p>
            <a:pPr defTabSz="902668"/>
            <a:fld id="{820D9D70-346C-4BEB-85CB-BDCD01A7C221}" type="slidenum">
              <a:rPr lang="en-US">
                <a:solidFill>
                  <a:prstClr val="black"/>
                </a:solidFill>
              </a:rPr>
              <a:pPr defTabSz="902668"/>
              <a:t>55</a:t>
            </a:fld>
            <a:endParaRPr lang="en-US" dirty="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4EB1F1-203D-49D1-B643-E160EA474DC8}"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47CDE3-DF0B-45EE-95DA-052C0B9F9A75}"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6B3ADE4C-8F2E-416C-949E-835A3BA00A4F}" type="slidenum">
              <a:rPr lang="en-US" smtClean="0">
                <a:latin typeface="Arial" pitchFamily="34" charset="0"/>
              </a:rPr>
              <a:pPr/>
              <a:t>59</a:t>
            </a:fld>
            <a:endParaRPr lang="en-US" smtClean="0">
              <a:latin typeface="Arial" pitchFamily="34" charset="0"/>
            </a:endParaRPr>
          </a:p>
        </p:txBody>
      </p:sp>
      <p:sp>
        <p:nvSpPr>
          <p:cNvPr id="120835" name="Rectangle 2"/>
          <p:cNvSpPr>
            <a:spLocks noGrp="1" noRot="1" noChangeAspect="1" noChangeArrowheads="1" noTextEdit="1"/>
          </p:cNvSpPr>
          <p:nvPr>
            <p:ph type="sldImg"/>
          </p:nvPr>
        </p:nvSpPr>
        <p:spPr>
          <a:xfrm>
            <a:off x="1171575" y="696913"/>
            <a:ext cx="4641850" cy="3481387"/>
          </a:xfrm>
          <a:ln/>
        </p:spPr>
      </p:sp>
      <p:sp>
        <p:nvSpPr>
          <p:cNvPr id="1208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p:cNvSpPr>
          <p:nvPr>
            <p:ph type="sldImg"/>
          </p:nvPr>
        </p:nvSpPr>
        <p:spPr>
          <a:xfrm>
            <a:off x="1171575" y="698500"/>
            <a:ext cx="4641850" cy="3481388"/>
          </a:xfrm>
          <a:ln/>
        </p:spPr>
      </p:sp>
      <p:sp>
        <p:nvSpPr>
          <p:cNvPr id="223234" name="Notes Placeholder 2"/>
          <p:cNvSpPr>
            <a:spLocks noGrp="1"/>
          </p:cNvSpPr>
          <p:nvPr>
            <p:ph type="body" idx="1"/>
          </p:nvPr>
        </p:nvSpPr>
        <p:spPr>
          <a:noFill/>
          <a:ln/>
        </p:spPr>
        <p:txBody>
          <a:bodyPr>
            <a:normAutofit/>
          </a:bodyPr>
          <a:lstStyle/>
          <a:p>
            <a:r>
              <a:rPr lang="en-US" sz="1400" dirty="0"/>
              <a:t>TIM</a:t>
            </a:r>
          </a:p>
          <a:p>
            <a:r>
              <a:rPr lang="en-US" sz="1400" dirty="0"/>
              <a:t>TPAM provides libraries with a series of hierarchically linked charts.</a:t>
            </a:r>
          </a:p>
        </p:txBody>
      </p:sp>
      <p:sp>
        <p:nvSpPr>
          <p:cNvPr id="223235" name="Slide Number Placeholder 3"/>
          <p:cNvSpPr>
            <a:spLocks noGrp="1"/>
          </p:cNvSpPr>
          <p:nvPr>
            <p:ph type="sldNum" sz="quarter" idx="5"/>
          </p:nvPr>
        </p:nvSpPr>
        <p:spPr>
          <a:noFill/>
        </p:spPr>
        <p:txBody>
          <a:bodyPr/>
          <a:lstStyle/>
          <a:p>
            <a:pPr fontAlgn="base">
              <a:spcBef>
                <a:spcPct val="0"/>
              </a:spcBef>
              <a:spcAft>
                <a:spcPct val="0"/>
              </a:spcAft>
            </a:pPr>
            <a:fld id="{6636C049-C861-4350-B8AA-C5F85C82A8F5}" type="slidenum">
              <a:rPr lang="en-US" b="1">
                <a:solidFill>
                  <a:prstClr val="white"/>
                </a:solidFill>
                <a:latin typeface="Garamond" pitchFamily="18" charset="0"/>
                <a:cs typeface="Times New Roman" pitchFamily="18" charset="0"/>
              </a:rPr>
              <a:pPr fontAlgn="base">
                <a:spcBef>
                  <a:spcPct val="0"/>
                </a:spcBef>
                <a:spcAft>
                  <a:spcPct val="0"/>
                </a:spcAft>
              </a:pPr>
              <a:t>60</a:t>
            </a:fld>
            <a:endParaRPr lang="en-US" b="1" dirty="0">
              <a:solidFill>
                <a:prstClr val="white"/>
              </a:solidFill>
              <a:latin typeface="Garamond" pitchFamily="18" charset="0"/>
              <a:cs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Something interesting about the loans…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adds up to 114%!  Why?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libraries will let an item age and move on to the next library in a lender string before actually filling it themselves.  Many of the </a:t>
            </a:r>
            <a:r>
              <a:rPr lang="en-US" dirty="0" err="1" smtClean="0"/>
              <a:t>unfilleds</a:t>
            </a:r>
            <a:r>
              <a:rPr lang="en-US" dirty="0" smtClean="0"/>
              <a:t> were filled </a:t>
            </a:r>
            <a:r>
              <a:rPr lang="en-US" i="1" dirty="0" smtClean="0"/>
              <a:t>after </a:t>
            </a:r>
            <a:r>
              <a:rPr lang="en-US" dirty="0" smtClean="0"/>
              <a:t> they expired by the one of the libraries in the lender string.</a:t>
            </a:r>
          </a:p>
          <a:p>
            <a:endParaRPr lang="en-US" dirty="0"/>
          </a:p>
        </p:txBody>
      </p:sp>
      <p:sp>
        <p:nvSpPr>
          <p:cNvPr id="4" name="Slide Number Placeholder 3"/>
          <p:cNvSpPr>
            <a:spLocks noGrp="1"/>
          </p:cNvSpPr>
          <p:nvPr>
            <p:ph type="sldNum" sz="quarter" idx="10"/>
          </p:nvPr>
        </p:nvSpPr>
        <p:spPr/>
        <p:txBody>
          <a:bodyPr/>
          <a:lstStyle/>
          <a:p>
            <a:fld id="{E04EB1F1-203D-49D1-B643-E160EA474DC8}"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47CDE3-DF0B-45EE-95DA-052C0B9F9A75}"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EB1F1-203D-49D1-B643-E160EA474DC8}" type="slidenum">
              <a:rPr lang="en-US" smtClean="0"/>
              <a:pPr/>
              <a:t>7</a:t>
            </a:fld>
            <a:endParaRPr lang="en-US"/>
          </a:p>
        </p:txBody>
      </p:sp>
    </p:spTree>
    <p:extLst>
      <p:ext uri="{BB962C8B-B14F-4D97-AF65-F5344CB8AC3E}">
        <p14:creationId xmlns="" xmlns:p14="http://schemas.microsoft.com/office/powerpoint/2010/main" xmlns:mv="urn:schemas-microsoft-com:mac:vml" xmlns:mc="http://schemas.openxmlformats.org/markup-compatibility/2006" val="23008385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47CDE3-DF0B-45EE-95DA-052C0B9F9A75}"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2505075" y="228600"/>
            <a:ext cx="304800" cy="228600"/>
          </a:xfrm>
          <a:noFill/>
          <a:ln>
            <a:solidFill>
              <a:srgbClr val="000000"/>
            </a:solidFill>
            <a:miter lim="800000"/>
            <a:headEnd/>
            <a:tailEnd/>
          </a:ln>
        </p:spPr>
      </p:sp>
      <p:sp>
        <p:nvSpPr>
          <p:cNvPr id="3" name="Notes Placeholder 2"/>
          <p:cNvSpPr>
            <a:spLocks noGrp="1"/>
          </p:cNvSpPr>
          <p:nvPr>
            <p:ph type="body" idx="1"/>
          </p:nvPr>
        </p:nvSpPr>
        <p:spPr>
          <a:xfrm>
            <a:off x="75923" y="456575"/>
            <a:ext cx="6757229" cy="8674933"/>
          </a:xfrm>
        </p:spPr>
        <p:txBody>
          <a:bodyPr>
            <a:noAutofit/>
          </a:bodyPr>
          <a:lstStyle/>
          <a:p>
            <a:pPr eaLnBrk="1" fontAlgn="auto" hangingPunct="1">
              <a:spcBef>
                <a:spcPts val="0"/>
              </a:spcBef>
              <a:spcAft>
                <a:spcPts val="0"/>
              </a:spcAft>
              <a:defRPr/>
            </a:pPr>
            <a:r>
              <a:rPr lang="en-US" sz="1350" dirty="0" smtClean="0"/>
              <a:t>There are 5 API components in the GIST interface; Worldcat API, Google Books, Index Data, Amazon, and purchasing options. By default, they are activated, however, the library can simply turn off any component they do not want to see, and how the data from each component is highly configurable for end-user, as well as, staff within the ILLiad request.  </a:t>
            </a:r>
          </a:p>
          <a:p>
            <a:pPr eaLnBrk="1" fontAlgn="auto" hangingPunct="1">
              <a:spcBef>
                <a:spcPts val="0"/>
              </a:spcBef>
              <a:spcAft>
                <a:spcPts val="0"/>
              </a:spcAft>
              <a:defRPr/>
            </a:pPr>
            <a:r>
              <a:rPr lang="en-US" sz="1350" dirty="0" smtClean="0"/>
              <a:t>The Worldcat API – Terry Reese, Oregon State University and Kyle </a:t>
            </a:r>
            <a:r>
              <a:rPr lang="en-US" sz="1350" dirty="0" err="1" smtClean="0"/>
              <a:t>Bannerjee</a:t>
            </a:r>
            <a:r>
              <a:rPr lang="en-US" sz="1350" dirty="0" smtClean="0"/>
              <a:t>, Summit originally developed the Worldcat API for GIST, later modified and configured to work with ILLiad by Mark Sullivan.  The purpose of the Worldcat API component is to bring back holdings information to the user – if held locally, it says so and the Please check your catalog is a one click into a search of your catalog using the OCLC#. The availability and estimated delivery time is set to 2 configurable groups – you might want one for your resource sharing consortia (of which turnaround times might be consistent), and the other is your state.  </a:t>
            </a:r>
          </a:p>
          <a:p>
            <a:pPr eaLnBrk="1" fontAlgn="auto" hangingPunct="1">
              <a:spcBef>
                <a:spcPts val="0"/>
              </a:spcBef>
              <a:spcAft>
                <a:spcPts val="0"/>
              </a:spcAft>
              <a:defRPr/>
            </a:pPr>
            <a:endParaRPr lang="en-US" sz="800" dirty="0" smtClean="0"/>
          </a:p>
          <a:p>
            <a:pPr eaLnBrk="1" fontAlgn="auto" hangingPunct="1">
              <a:spcBef>
                <a:spcPts val="0"/>
              </a:spcBef>
              <a:spcAft>
                <a:spcPts val="0"/>
              </a:spcAft>
              <a:defRPr/>
            </a:pPr>
            <a:r>
              <a:rPr lang="en-US" sz="1350" dirty="0" smtClean="0"/>
              <a:t>Google Books API enhances the user’s evaluation of the material they are requesting with additional data, such as Table of Contents or Partial Text Available, however, the user may also discover that the item they need is Full Text Available.  Both ILL and Acquisitions staff see GOOGL (Google’s OCLC symbol) when a requested item is available full text, and at Geneseo, a routing rule automatically places the request in a specific queue – the staff will send the user an email using ILLiad that has the Google Book URL, and copies the electronic resources librarian to please catalog the resource. Similarly with Index Data API, a combined search of various free full text and audio sources from Open Content Alliance, Internet Archive, Gutenberg, etc. is performed and results may interest the user.  The staff see INARC (Internet Archives OCLC Symbol) when a requested item is available from the Index Data sources, and again, a routing rule places that request in a specific queue for staff.</a:t>
            </a:r>
          </a:p>
          <a:p>
            <a:pPr eaLnBrk="1" fontAlgn="auto" hangingPunct="1">
              <a:spcBef>
                <a:spcPts val="0"/>
              </a:spcBef>
              <a:spcAft>
                <a:spcPts val="0"/>
              </a:spcAft>
              <a:defRPr/>
            </a:pPr>
            <a:r>
              <a:rPr lang="en-US" sz="1350" dirty="0" smtClean="0"/>
              <a:t>Amazons API was initially designed by Portland State University as the Price Grabber, but Mark Sullivan remade that program in .NET to be the Amazon Price Reviewer and more.  This enables users more evaluation data to help their request decision making process.  It also provides data for the purchasing options.</a:t>
            </a:r>
          </a:p>
          <a:p>
            <a:pPr eaLnBrk="1" fontAlgn="auto" hangingPunct="1">
              <a:spcBef>
                <a:spcPts val="0"/>
              </a:spcBef>
              <a:spcAft>
                <a:spcPts val="0"/>
              </a:spcAft>
              <a:defRPr/>
            </a:pPr>
            <a:endParaRPr lang="en-US" sz="800" dirty="0" smtClean="0"/>
          </a:p>
          <a:p>
            <a:pPr eaLnBrk="1" fontAlgn="auto" hangingPunct="1">
              <a:spcBef>
                <a:spcPts val="0"/>
              </a:spcBef>
              <a:spcAft>
                <a:spcPts val="0"/>
              </a:spcAft>
              <a:defRPr/>
            </a:pPr>
            <a:r>
              <a:rPr lang="en-US" sz="1350" dirty="0" smtClean="0"/>
              <a:t>Purchasing Options is a combination of API data from Amazon, Better World Books, and Google Books.  This service enables users to see price data, and click through to buy.  If they buy from Amazon or Better World Books, our accounts are given credit for referring buyers.  What the ILL and Acquisitions staff see in the ILLiad request is Amazon’s new and lowest cost to buy the item – which for ILL helps them determine if buying is less expensive than borrowing – there are a lot of libraries out there that charge $20 / request.  For Acquisitions staff, the purchasing data eliminates the need for searching various prices.  We have asked many of the book jobbers and dealers for APIs, so as we hear back from them, we plan to incorporate more, and enable easy configuration so that a library with preferred or specific vendors can activate only those purchasing APIs.</a:t>
            </a:r>
          </a:p>
          <a:p>
            <a:pPr eaLnBrk="1" fontAlgn="auto" hangingPunct="1">
              <a:spcBef>
                <a:spcPts val="0"/>
              </a:spcBef>
              <a:spcAft>
                <a:spcPts val="0"/>
              </a:spcAft>
              <a:defRPr/>
            </a:pPr>
            <a:endParaRPr lang="en-US" sz="800" dirty="0" smtClean="0"/>
          </a:p>
          <a:p>
            <a:pPr eaLnBrk="1" fontAlgn="auto" hangingPunct="1">
              <a:spcBef>
                <a:spcPts val="0"/>
              </a:spcBef>
              <a:spcAft>
                <a:spcPts val="0"/>
              </a:spcAft>
              <a:defRPr/>
            </a:pPr>
            <a:r>
              <a:rPr lang="en-US" sz="1350" dirty="0" smtClean="0"/>
              <a:t>Last point we want to emphasize is that all this is very flexible, where it appears, how it looks to user and staff, so we see this as really the first template of many, as libraries adapt this, as they customize views to specific user status; faculty, student, administrator, etc.</a:t>
            </a:r>
            <a:endParaRPr lang="en-US" sz="1350" dirty="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631930-0186-40BC-9C16-422153BDFB4D}" type="slidenum">
              <a:rPr lang="en-US" smtClean="0"/>
              <a:pPr fontAlgn="base">
                <a:spcBef>
                  <a:spcPct val="0"/>
                </a:spcBef>
                <a:spcAft>
                  <a:spcPct val="0"/>
                </a:spcAft>
                <a:defRPr/>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The</a:t>
            </a:r>
            <a:r>
              <a:rPr lang="en-US" baseline="0" dirty="0" smtClean="0"/>
              <a:t> GDM interface may look complicated initially, but it is designed to make decision making as easy as </a:t>
            </a:r>
            <a:r>
              <a:rPr lang="en-US" baseline="0" dirty="0" err="1" smtClean="0"/>
              <a:t>wanding</a:t>
            </a:r>
            <a:r>
              <a:rPr lang="en-US" baseline="0" dirty="0" smtClean="0"/>
              <a:t> in an ISBN and letting the system recommend the next step based on your collection building profile.  So let’s start by selecting a donor – anonymous may be the most common, if you have a donation box outside.  </a:t>
            </a:r>
          </a:p>
          <a:p>
            <a:pPr marL="228600" indent="-228600">
              <a:buAutoNum type="arabicPeriod"/>
            </a:pPr>
            <a:r>
              <a:rPr lang="en-US" baseline="0" dirty="0" smtClean="0"/>
              <a:t>Then select a donation date – this allows you to continue on yesterday’s boxes delivered in the afternoon for large donations.  </a:t>
            </a:r>
          </a:p>
          <a:p>
            <a:pPr marL="228600" indent="-228600">
              <a:buAutoNum type="arabicPeriod"/>
            </a:pPr>
            <a:r>
              <a:rPr lang="en-US" baseline="0" dirty="0" smtClean="0"/>
              <a:t>Wand in a book’s ISBN, or OCLC#, or do a title search and press Process – GDM calls out to </a:t>
            </a:r>
            <a:r>
              <a:rPr lang="en-US" baseline="0" dirty="0" err="1" smtClean="0"/>
              <a:t>Worldcat</a:t>
            </a:r>
            <a:r>
              <a:rPr lang="en-US" baseline="0" dirty="0" smtClean="0"/>
              <a:t> API and other APIs to gather all this data for evaluation. </a:t>
            </a:r>
          </a:p>
          <a:p>
            <a:pPr marL="228600" indent="-228600">
              <a:buAutoNum type="arabicPeriod"/>
            </a:pPr>
            <a:r>
              <a:rPr lang="en-US" baseline="0" dirty="0" smtClean="0"/>
              <a:t>First the Item information, which shows the author, title, series title, imprint, Library of Congress call number and Dewey.  Alongside is the price of the book in Amazon, with a link to view more, and full-text indicators at Google Books and </a:t>
            </a:r>
            <a:r>
              <a:rPr lang="en-US" baseline="0" dirty="0" err="1" smtClean="0"/>
              <a:t>Hathi</a:t>
            </a:r>
            <a:r>
              <a:rPr lang="en-US" baseline="0" dirty="0" smtClean="0"/>
              <a:t> Trust, with a link to view more directly.  It also checks Better World Books to see if they will accept this title if you do not.  Lastly, an OCLC# and related ISBNs appear.  </a:t>
            </a:r>
          </a:p>
          <a:p>
            <a:pPr marL="228600" indent="-228600">
              <a:buAutoNum type="arabicPeriod"/>
            </a:pPr>
            <a:r>
              <a:rPr lang="en-US" baseline="0" dirty="0" smtClean="0"/>
              <a:t>Below that is the holdings data, the first box comes from OCLC and allows you a FRBR-</a:t>
            </a:r>
            <a:r>
              <a:rPr lang="en-US" baseline="0" dirty="0" err="1" smtClean="0"/>
              <a:t>ized</a:t>
            </a:r>
            <a:r>
              <a:rPr lang="en-US" baseline="0" dirty="0" smtClean="0"/>
              <a:t> lookup of your holdings, and that of two groups; in our case IDS is the consortia group, and NY OCLC ILL libraries is the state, but defined as those symbols that use OCLC ILL.  The next holdings box comes from a lookup of your local catalog, showing a link, and imprint data – to compare editions – sometimes you see the gift is an older edition, sometimes newer.  It also shows which ISBN you own.</a:t>
            </a:r>
          </a:p>
          <a:p>
            <a:r>
              <a:rPr lang="en-US" dirty="0" smtClean="0"/>
              <a:t>6. The conspectus view will be covered in more detail in another</a:t>
            </a:r>
            <a:r>
              <a:rPr lang="en-US" baseline="0" dirty="0" smtClean="0"/>
              <a:t> slide, but it is essentially a collection building profile that matches on the best call number or Dewey classification, using OCLC conspectus, and adds a weighting formula to calculate recommendations to keep or not based on simple values; how much does duplication, publication date, growth in this subject area matter?  The Conspectus also provides you with a reviewer component that designates reviewer by subject area.</a:t>
            </a:r>
          </a:p>
          <a:p>
            <a:r>
              <a:rPr lang="en-US" baseline="0" dirty="0" smtClean="0"/>
              <a:t>7. The GDM results and conspectus provide a recommended Keep, do not keep, however, the Request Review allows the person processing these to send the reviewer, assigned to that subject, an email or print a slip to go with the book to the reviewer, to await their decision.  Although GDM recommend an action based on your collection building conspectus, you can override the recommendation.  Lastly, as you are viewing a wealth of information about this item, you have 4 tabs that provide even more; the collection tab shows what you have been processing for this donor, the MARC record provides a detailed view, and Book Lists are designed to flag important books with a red tab; Book lists are currently configured with Caldecott and Newbery awards, you can add a list of textbooks, professional and society core lists, or wish lists.</a:t>
            </a:r>
            <a:endParaRPr lang="en-US" dirty="0" smtClean="0"/>
          </a:p>
          <a:p>
            <a:endParaRPr lang="en-US" dirty="0" smtClean="0"/>
          </a:p>
          <a:p>
            <a:r>
              <a:rPr lang="en-US" dirty="0" smtClean="0"/>
              <a:t>0316116955</a:t>
            </a:r>
          </a:p>
          <a:p>
            <a:r>
              <a:rPr lang="en-US" dirty="0" smtClean="0"/>
              <a:t>Conspectus: www.</a:t>
            </a:r>
            <a:r>
              <a:rPr lang="en-US" b="1" dirty="0" smtClean="0"/>
              <a:t>oclc</a:t>
            </a:r>
            <a:r>
              <a:rPr lang="en-US" dirty="0" smtClean="0"/>
              <a:t>.org/collectionanalysis/support/</a:t>
            </a:r>
            <a:r>
              <a:rPr lang="en-US" b="1" dirty="0" smtClean="0"/>
              <a:t>conspectus</a:t>
            </a:r>
            <a:r>
              <a:rPr lang="en-US" dirty="0" smtClean="0"/>
              <a:t>.xls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BE6D689-BBBE-4F69-89FF-77A5EAA5EA89}"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47CDE3-DF0B-45EE-95DA-052C0B9F9A75}"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47CDE3-DF0B-45EE-95DA-052C0B9F9A75}"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47CDE3-DF0B-45EE-95DA-052C0B9F9A75}"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47CDE3-DF0B-45EE-95DA-052C0B9F9A75}"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47CDE3-DF0B-45EE-95DA-052C0B9F9A75}"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pPr algn="r" rtl="0" fontAlgn="base">
              <a:spcBef>
                <a:spcPct val="0"/>
              </a:spcBef>
              <a:spcAft>
                <a:spcPct val="0"/>
              </a:spcAft>
            </a:pPr>
            <a:fld id="{F7994D8B-26E3-4824-9D66-C9F60FA5840D}" type="slidenum">
              <a:rPr lang="en-US" b="1">
                <a:solidFill>
                  <a:prstClr val="white"/>
                </a:solidFill>
                <a:latin typeface="Arial" pitchFamily="34" charset="0"/>
              </a:rPr>
              <a:pPr algn="r" rtl="0" fontAlgn="base">
                <a:spcBef>
                  <a:spcPct val="0"/>
                </a:spcBef>
                <a:spcAft>
                  <a:spcPct val="0"/>
                </a:spcAft>
              </a:pPr>
              <a:t>8</a:t>
            </a:fld>
            <a:endParaRPr lang="en-US" b="1" dirty="0">
              <a:solidFill>
                <a:prstClr val="white"/>
              </a:solidFill>
              <a:latin typeface="Arial" pitchFamily="34" charset="0"/>
            </a:endParaRPr>
          </a:p>
        </p:txBody>
      </p:sp>
      <p:sp>
        <p:nvSpPr>
          <p:cNvPr id="134147" name="Rectangle 2"/>
          <p:cNvSpPr>
            <a:spLocks noGrp="1" noRot="1" noChangeAspect="1" noChangeArrowheads="1" noTextEdit="1"/>
          </p:cNvSpPr>
          <p:nvPr>
            <p:ph type="sldImg"/>
          </p:nvPr>
        </p:nvSpPr>
        <p:spPr>
          <a:xfrm>
            <a:off x="1171575" y="698500"/>
            <a:ext cx="4641850" cy="3481388"/>
          </a:xfrm>
          <a:ln/>
        </p:spPr>
      </p:sp>
      <p:sp>
        <p:nvSpPr>
          <p:cNvPr id="245763" name="Rectangle 3"/>
          <p:cNvSpPr>
            <a:spLocks noGrp="1" noChangeArrowheads="1"/>
          </p:cNvSpPr>
          <p:nvPr>
            <p:ph type="body" idx="1"/>
          </p:nvPr>
        </p:nvSpPr>
        <p:spPr>
          <a:ln/>
        </p:spPr>
        <p:txBody>
          <a:bodyPr>
            <a:normAutofit/>
          </a:bodyPr>
          <a:lstStyle/>
          <a:p>
            <a:pPr eaLnBrk="1" hangingPunct="1">
              <a:defRPr/>
            </a:pPr>
            <a:r>
              <a:rPr lang="en-US" sz="1400" kern="0" dirty="0">
                <a:latin typeface="Trebuchet MS" pitchFamily="34" charset="0"/>
              </a:rPr>
              <a:t>What are the OUTCOMES – interestingly the fill rate has been consistently half articles and half loans.  </a:t>
            </a:r>
          </a:p>
          <a:p>
            <a:pPr eaLnBrk="1" hangingPunct="1">
              <a:defRPr/>
            </a:pPr>
            <a:r>
              <a:rPr lang="en-US" sz="1400" kern="0" dirty="0">
                <a:latin typeface="Trebuchet MS" pitchFamily="34" charset="0"/>
              </a:rPr>
              <a:t>Updated 3-31-11</a:t>
            </a:r>
          </a:p>
          <a:p>
            <a:pPr eaLnBrk="1" hangingPunct="1">
              <a:defRPr/>
            </a:pPr>
            <a:endParaRPr lang="en-US" sz="1400" kern="0" dirty="0">
              <a:latin typeface="Trebuchet MS"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4EB1F1-203D-49D1-B643-E160EA474DC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DD3E1F-DB3E-6F42-B457-B3FA03102DC7}" type="datetimeFigureOut">
              <a:rPr lang="en-US" smtClean="0"/>
              <a:pPr/>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D8D40-7E77-6846-B660-98901BA1C08A}"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389372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D3E1F-DB3E-6F42-B457-B3FA03102DC7}" type="datetimeFigureOut">
              <a:rPr lang="en-US" smtClean="0"/>
              <a:pPr/>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D8D40-7E77-6846-B660-98901BA1C08A}"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297236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D3E1F-DB3E-6F42-B457-B3FA03102DC7}" type="datetimeFigureOut">
              <a:rPr lang="en-US" smtClean="0"/>
              <a:pPr/>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D8D40-7E77-6846-B660-98901BA1C08A}"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091876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5429" y="264080"/>
            <a:ext cx="7837714" cy="56262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676571" y="0"/>
            <a:ext cx="2032000" cy="366330"/>
          </a:xfrm>
        </p:spPr>
        <p:txBody>
          <a:bodyPr/>
          <a:lstStyle>
            <a:lvl1pPr>
              <a:defRPr/>
            </a:lvl1pPr>
          </a:lstStyle>
          <a:p>
            <a:pPr algn="r" rtl="0" fontAlgn="base">
              <a:spcBef>
                <a:spcPct val="0"/>
              </a:spcBef>
              <a:spcAft>
                <a:spcPct val="0"/>
              </a:spcAft>
              <a:defRPr/>
            </a:pPr>
            <a:fld id="{439D97E0-9C82-48D3-973D-CBC6E2BD96F8}" type="slidenum">
              <a:rPr lang="en-US" sz="1300" kern="1200">
                <a:solidFill>
                  <a:srgbClr val="000000"/>
                </a:solidFill>
                <a:latin typeface="Arial"/>
                <a:ea typeface="+mn-ea"/>
                <a:cs typeface="Arial"/>
              </a:rPr>
              <a:pPr algn="r" rtl="0" fontAlgn="base">
                <a:spcBef>
                  <a:spcPct val="0"/>
                </a:spcBef>
                <a:spcAft>
                  <a:spcPct val="0"/>
                </a:spcAft>
                <a:defRPr/>
              </a:pPr>
              <a:t>‹#›</a:t>
            </a:fld>
            <a:endParaRPr lang="en-US" sz="1300" kern="1200" dirty="0">
              <a:solidFill>
                <a:srgbClr val="000000"/>
              </a:solidFill>
              <a:latin typeface="Arial"/>
              <a:ea typeface="+mn-ea"/>
              <a:cs typeface="Arial"/>
            </a:endParaRPr>
          </a:p>
        </p:txBody>
      </p:sp>
    </p:spTree>
    <p:extLst>
      <p:ext uri="{BB962C8B-B14F-4D97-AF65-F5344CB8AC3E}">
        <p14:creationId xmlns="" xmlns:p14="http://schemas.microsoft.com/office/powerpoint/2010/main" xmlns:mv="urn:schemas-microsoft-com:mac:vml" xmlns:mc="http://schemas.openxmlformats.org/markup-compatibility/2006" val="35738865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D3E1F-DB3E-6F42-B457-B3FA03102DC7}" type="datetimeFigureOut">
              <a:rPr lang="en-US" smtClean="0"/>
              <a:pPr/>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D8D40-7E77-6846-B660-98901BA1C08A}"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73508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DD3E1F-DB3E-6F42-B457-B3FA03102DC7}" type="datetimeFigureOut">
              <a:rPr lang="en-US" smtClean="0"/>
              <a:pPr/>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D8D40-7E77-6846-B660-98901BA1C08A}"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262817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DD3E1F-DB3E-6F42-B457-B3FA03102DC7}" type="datetimeFigureOut">
              <a:rPr lang="en-US" smtClean="0"/>
              <a:pPr/>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D8D40-7E77-6846-B660-98901BA1C08A}"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35747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DD3E1F-DB3E-6F42-B457-B3FA03102DC7}" type="datetimeFigureOut">
              <a:rPr lang="en-US" smtClean="0"/>
              <a:pPr/>
              <a:t>4/11/2011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2D8D40-7E77-6846-B660-98901BA1C08A}"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77990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DD3E1F-DB3E-6F42-B457-B3FA03102DC7}" type="datetimeFigureOut">
              <a:rPr lang="en-US" smtClean="0"/>
              <a:pPr/>
              <a:t>4/11/2011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2D8D40-7E77-6846-B660-98901BA1C08A}"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22013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D3E1F-DB3E-6F42-B457-B3FA03102DC7}" type="datetimeFigureOut">
              <a:rPr lang="en-US" smtClean="0"/>
              <a:pPr/>
              <a:t>4/11/2011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2D8D40-7E77-6846-B660-98901BA1C08A}"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660892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D3E1F-DB3E-6F42-B457-B3FA03102DC7}" type="datetimeFigureOut">
              <a:rPr lang="en-US" smtClean="0"/>
              <a:pPr/>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D8D40-7E77-6846-B660-98901BA1C08A}"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285719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D3E1F-DB3E-6F42-B457-B3FA03102DC7}" type="datetimeFigureOut">
              <a:rPr lang="en-US" smtClean="0"/>
              <a:pPr/>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D8D40-7E77-6846-B660-98901BA1C08A}"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326780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D3E1F-DB3E-6F42-B457-B3FA03102DC7}" type="datetimeFigureOut">
              <a:rPr lang="en-US" smtClean="0"/>
              <a:pPr/>
              <a:t>4/11/2011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D8D40-7E77-6846-B660-98901BA1C08A}"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962126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gif"/><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tinyurl.com/IDS-Best-Practices"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orkflowtoolkit.wordpress.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63.tif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8.tiff"/><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69.tiff"/><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70.tiff"/><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71.tiff"/><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72.tiff"/><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hyperlink" Target="http://idsproject.org/"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openxmlformats.org/officeDocument/2006/relationships/hyperlink" Target="mailto:edr@geneseo.edu"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950" y="0"/>
            <a:ext cx="8686800" cy="1155700"/>
          </a:xfrm>
        </p:spPr>
        <p:txBody>
          <a:bodyPr>
            <a:normAutofit/>
          </a:bodyPr>
          <a:lstStyle/>
          <a:p>
            <a:r>
              <a:rPr lang="en-US" dirty="0" smtClean="0"/>
              <a:t>The IDS Project        (idsproject.org)</a:t>
            </a:r>
            <a:endParaRPr lang="en-US" dirty="0"/>
          </a:p>
        </p:txBody>
      </p:sp>
      <p:sp>
        <p:nvSpPr>
          <p:cNvPr id="3" name="Subtitle 2"/>
          <p:cNvSpPr>
            <a:spLocks noGrp="1"/>
          </p:cNvSpPr>
          <p:nvPr>
            <p:ph type="subTitle" idx="1"/>
          </p:nvPr>
        </p:nvSpPr>
        <p:spPr>
          <a:xfrm>
            <a:off x="1330339" y="5457825"/>
            <a:ext cx="6400800" cy="1400175"/>
          </a:xfrm>
        </p:spPr>
        <p:txBody>
          <a:bodyPr/>
          <a:lstStyle/>
          <a:p>
            <a:r>
              <a:rPr lang="en-US" dirty="0" smtClean="0"/>
              <a:t>Promoting</a:t>
            </a:r>
            <a:r>
              <a:rPr lang="en-US" baseline="0" dirty="0" smtClean="0"/>
              <a:t> library excellence through community &amp; technology</a:t>
            </a:r>
          </a:p>
        </p:txBody>
      </p:sp>
      <p:pic>
        <p:nvPicPr>
          <p:cNvPr id="5" name="Picture 4" descr="IDS Conference Poster 2 copy.jpg"/>
          <p:cNvPicPr>
            <a:picLocks noChangeAspect="1"/>
          </p:cNvPicPr>
          <p:nvPr/>
        </p:nvPicPr>
        <p:blipFill>
          <a:blip r:embed="rId3" cstate="screen">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9525" y="1009650"/>
            <a:ext cx="9144000" cy="4267200"/>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3013631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a:t>
            </a:r>
            <a:endParaRPr lang="en-US" dirty="0"/>
          </a:p>
        </p:txBody>
      </p:sp>
      <p:sp>
        <p:nvSpPr>
          <p:cNvPr id="12" name="Text Placeholder 11"/>
          <p:cNvSpPr>
            <a:spLocks noGrp="1"/>
          </p:cNvSpPr>
          <p:nvPr>
            <p:ph type="body" idx="1"/>
          </p:nvPr>
        </p:nvSpPr>
        <p:spPr/>
        <p:txBody>
          <a:bodyPr/>
          <a:lstStyle/>
          <a:p>
            <a:pPr algn="ctr"/>
            <a:r>
              <a:rPr lang="en-US" dirty="0" smtClean="0"/>
              <a:t>Library Vendors</a:t>
            </a:r>
            <a:endParaRPr lang="en-US" dirty="0"/>
          </a:p>
        </p:txBody>
      </p:sp>
      <p:sp>
        <p:nvSpPr>
          <p:cNvPr id="16" name="Text Placeholder 15"/>
          <p:cNvSpPr>
            <a:spLocks noGrp="1"/>
          </p:cNvSpPr>
          <p:nvPr>
            <p:ph type="body" sz="quarter" idx="3"/>
          </p:nvPr>
        </p:nvSpPr>
        <p:spPr/>
        <p:txBody>
          <a:bodyPr/>
          <a:lstStyle/>
          <a:p>
            <a:pPr algn="ctr"/>
            <a:r>
              <a:rPr lang="en-US" dirty="0" smtClean="0"/>
              <a:t>State Institutions</a:t>
            </a:r>
            <a:endParaRPr lang="en-US" dirty="0"/>
          </a:p>
        </p:txBody>
      </p:sp>
      <p:pic>
        <p:nvPicPr>
          <p:cNvPr id="4" name="Picture 3" descr="mp-nameplate-logo-oclc-en.gif"/>
          <p:cNvPicPr>
            <a:picLocks noChangeAspect="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1193800" y="3243366"/>
            <a:ext cx="2413000" cy="739987"/>
          </a:xfrm>
          <a:prstGeom prst="rect">
            <a:avLst/>
          </a:prstGeom>
        </p:spPr>
      </p:pic>
      <p:pic>
        <p:nvPicPr>
          <p:cNvPr id="5" name="Picture 4" descr="atlas-logo-53.png"/>
          <p:cNvPicPr>
            <a:picLocks noChangeAspect="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1193800" y="2288239"/>
            <a:ext cx="2413000" cy="673100"/>
          </a:xfrm>
          <a:prstGeom prst="rect">
            <a:avLst/>
          </a:prstGeom>
        </p:spPr>
      </p:pic>
      <p:pic>
        <p:nvPicPr>
          <p:cNvPr id="9" name="Picture 8"/>
          <p:cNvPicPr>
            <a:picLocks noChangeAspect="1"/>
          </p:cNvPicPr>
          <p:nvPr/>
        </p:nvPicPr>
        <p:blipFill>
          <a:blip r:embed="rId5"/>
          <a:stretch>
            <a:fillRect/>
          </a:stretch>
        </p:blipFill>
        <p:spPr>
          <a:xfrm>
            <a:off x="1193800" y="4428148"/>
            <a:ext cx="2413000" cy="580048"/>
          </a:xfrm>
          <a:prstGeom prst="rect">
            <a:avLst/>
          </a:prstGeom>
        </p:spPr>
      </p:pic>
      <p:pic>
        <p:nvPicPr>
          <p:cNvPr id="10" name="Picture 9"/>
          <p:cNvPicPr>
            <a:picLocks noChangeAspect="1"/>
          </p:cNvPicPr>
          <p:nvPr/>
        </p:nvPicPr>
        <p:blipFill>
          <a:blip r:embed="rId6"/>
          <a:stretch>
            <a:fillRect/>
          </a:stretch>
        </p:blipFill>
        <p:spPr>
          <a:xfrm>
            <a:off x="1193800" y="5411466"/>
            <a:ext cx="2387600" cy="901700"/>
          </a:xfrm>
          <a:prstGeom prst="rect">
            <a:avLst/>
          </a:prstGeom>
        </p:spPr>
      </p:pic>
      <p:pic>
        <p:nvPicPr>
          <p:cNvPr id="11" name="Picture 10"/>
          <p:cNvPicPr>
            <a:picLocks noChangeAspect="1"/>
          </p:cNvPicPr>
          <p:nvPr/>
        </p:nvPicPr>
        <p:blipFill>
          <a:blip r:embed="rId7"/>
          <a:stretch>
            <a:fillRect/>
          </a:stretch>
        </p:blipFill>
        <p:spPr>
          <a:xfrm>
            <a:off x="5625693" y="2201891"/>
            <a:ext cx="2207111" cy="838902"/>
          </a:xfrm>
          <a:prstGeom prst="rect">
            <a:avLst/>
          </a:prstGeom>
          <a:solidFill>
            <a:schemeClr val="tx2">
              <a:lumMod val="50000"/>
            </a:schemeClr>
          </a:solidFill>
          <a:ln>
            <a:solidFill>
              <a:schemeClr val="tx1"/>
            </a:solidFill>
          </a:ln>
        </p:spPr>
      </p:pic>
      <p:pic>
        <p:nvPicPr>
          <p:cNvPr id="13" name="Picture 12"/>
          <p:cNvPicPr>
            <a:picLocks noChangeAspect="1"/>
          </p:cNvPicPr>
          <p:nvPr/>
        </p:nvPicPr>
        <p:blipFill>
          <a:blip r:embed="rId8"/>
          <a:stretch>
            <a:fillRect/>
          </a:stretch>
        </p:blipFill>
        <p:spPr>
          <a:xfrm>
            <a:off x="6611327" y="3243366"/>
            <a:ext cx="1755775" cy="812590"/>
          </a:xfrm>
          <a:prstGeom prst="rect">
            <a:avLst/>
          </a:prstGeom>
        </p:spPr>
      </p:pic>
      <p:pic>
        <p:nvPicPr>
          <p:cNvPr id="14" name="Picture 13"/>
          <p:cNvPicPr>
            <a:picLocks noChangeAspect="1"/>
          </p:cNvPicPr>
          <p:nvPr/>
        </p:nvPicPr>
        <p:blipFill>
          <a:blip r:embed="rId9"/>
          <a:stretch>
            <a:fillRect/>
          </a:stretch>
        </p:blipFill>
        <p:spPr>
          <a:xfrm>
            <a:off x="5280025" y="3243366"/>
            <a:ext cx="889000" cy="889000"/>
          </a:xfrm>
          <a:prstGeom prst="rect">
            <a:avLst/>
          </a:prstGeom>
        </p:spPr>
      </p:pic>
      <p:pic>
        <p:nvPicPr>
          <p:cNvPr id="6" name="Picture 5"/>
          <p:cNvPicPr>
            <a:picLocks noChangeAspect="1"/>
          </p:cNvPicPr>
          <p:nvPr/>
        </p:nvPicPr>
        <p:blipFill>
          <a:blip r:embed="rId10"/>
          <a:stretch>
            <a:fillRect/>
          </a:stretch>
        </p:blipFill>
        <p:spPr>
          <a:xfrm>
            <a:off x="5625693" y="4313163"/>
            <a:ext cx="2036009" cy="898574"/>
          </a:xfrm>
          <a:prstGeom prst="rect">
            <a:avLst/>
          </a:prstGeom>
          <a:ln>
            <a:solidFill>
              <a:schemeClr val="tx2">
                <a:lumMod val="50000"/>
              </a:schemeClr>
            </a:solidFill>
          </a:ln>
        </p:spPr>
      </p:pic>
      <p:pic>
        <p:nvPicPr>
          <p:cNvPr id="7" name="Picture 6"/>
          <p:cNvPicPr>
            <a:picLocks noChangeAspect="1"/>
          </p:cNvPicPr>
          <p:nvPr/>
        </p:nvPicPr>
        <p:blipFill>
          <a:blip r:embed="rId11"/>
          <a:stretch>
            <a:fillRect/>
          </a:stretch>
        </p:blipFill>
        <p:spPr>
          <a:xfrm>
            <a:off x="5529059" y="5470814"/>
            <a:ext cx="2409766" cy="842352"/>
          </a:xfrm>
          <a:prstGeom prst="rect">
            <a:avLst/>
          </a:prstGeom>
          <a:ln>
            <a:solidFill>
              <a:schemeClr val="tx1"/>
            </a:solidFill>
          </a:ln>
        </p:spPr>
      </p:pic>
    </p:spTree>
    <p:extLst>
      <p:ext uri="{BB962C8B-B14F-4D97-AF65-F5344CB8AC3E}">
        <p14:creationId xmlns="" xmlns:p14="http://schemas.microsoft.com/office/powerpoint/2010/main" xmlns:mv="urn:schemas-microsoft-com:mac:vml" xmlns:mc="http://schemas.openxmlformats.org/markup-compatibility/2006" val="4004608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Community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 xmlns:p14="http://schemas.microsoft.com/office/powerpoint/2010/main" xmlns:mv="urn:schemas-microsoft-com:mac:vml" xmlns:mc="http://schemas.openxmlformats.org/markup-compatibility/2006" val="93357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Website &amp; Listserv</a:t>
            </a:r>
            <a:endParaRPr lang="en-US" dirty="0"/>
          </a:p>
        </p:txBody>
      </p:sp>
      <p:sp>
        <p:nvSpPr>
          <p:cNvPr id="5" name="Text Placeholder 4"/>
          <p:cNvSpPr>
            <a:spLocks noGrp="1"/>
          </p:cNvSpPr>
          <p:nvPr>
            <p:ph type="body" idx="1"/>
          </p:nvPr>
        </p:nvSpPr>
        <p:spPr/>
        <p:txBody>
          <a:bodyPr/>
          <a:lstStyle/>
          <a:p>
            <a:r>
              <a:rPr lang="en-US" dirty="0" smtClean="0"/>
              <a:t>http://idsproject.org/</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2751187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srcRect/>
          <a:stretch>
            <a:fillRect/>
          </a:stretch>
        </p:blipFill>
        <p:spPr bwMode="auto">
          <a:xfrm>
            <a:off x="4762" y="0"/>
            <a:ext cx="9139237" cy="6858000"/>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2614946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txBox="1">
            <a:spLocks/>
          </p:cNvSpPr>
          <p:nvPr/>
        </p:nvSpPr>
        <p:spPr bwMode="auto">
          <a:xfrm>
            <a:off x="8610600" y="6537331"/>
            <a:ext cx="381000" cy="244475"/>
          </a:xfrm>
          <a:prstGeom prst="rect">
            <a:avLst/>
          </a:prstGeom>
          <a:noFill/>
          <a:ln w="9525">
            <a:noFill/>
            <a:miter lim="800000"/>
            <a:headEnd/>
            <a:tailEnd/>
          </a:ln>
        </p:spPr>
        <p:txBody>
          <a:bodyPr lIns="91385" tIns="45692" rIns="91385" bIns="45692"/>
          <a:lstStyle/>
          <a:p>
            <a:pPr algn="r"/>
            <a:fld id="{C7291570-208B-41F8-B475-260323FD27B9}" type="slidenum">
              <a:rPr lang="en-US" sz="900">
                <a:solidFill>
                  <a:srgbClr val="000000"/>
                </a:solidFill>
                <a:latin typeface="Trebuchet MS" pitchFamily="34" charset="0"/>
                <a:cs typeface="Arial" pitchFamily="34" charset="0"/>
              </a:rPr>
              <a:pPr algn="r"/>
              <a:t>14</a:t>
            </a:fld>
            <a:endParaRPr lang="en-US" sz="900" dirty="0">
              <a:solidFill>
                <a:srgbClr val="000000"/>
              </a:solidFill>
              <a:latin typeface="Trebuchet MS" pitchFamily="34" charset="0"/>
              <a:cs typeface="Arial" pitchFamily="34" charset="0"/>
            </a:endParaRPr>
          </a:p>
        </p:txBody>
      </p:sp>
      <p:grpSp>
        <p:nvGrpSpPr>
          <p:cNvPr id="73731" name="Group 10"/>
          <p:cNvGrpSpPr>
            <a:grpSpLocks/>
          </p:cNvGrpSpPr>
          <p:nvPr/>
        </p:nvGrpSpPr>
        <p:grpSpPr bwMode="auto">
          <a:xfrm>
            <a:off x="758828" y="0"/>
            <a:ext cx="7561263" cy="6858000"/>
            <a:chOff x="758185" y="0"/>
            <a:chExt cx="7561263" cy="6858000"/>
          </a:xfrm>
        </p:grpSpPr>
        <p:pic>
          <p:nvPicPr>
            <p:cNvPr id="73732" name="Picture 1"/>
            <p:cNvPicPr>
              <a:picLocks noChangeAspect="1" noChangeArrowheads="1"/>
            </p:cNvPicPr>
            <p:nvPr/>
          </p:nvPicPr>
          <p:blipFill>
            <a:blip r:embed="rId3" cstate="screen">
              <a:extLst>
                <a:ext uri="{28A0092B-C50C-407E-A947-70E740481C1C}">
                  <a14:useLocalDpi xmlns="" xmlns:a14="http://schemas.microsoft.com/office/drawing/2010/main" xmlns:mv="urn:schemas-microsoft-com:mac:vml" xmlns:mc="http://schemas.openxmlformats.org/markup-compatibility/2006"/>
                </a:ext>
              </a:extLst>
            </a:blip>
            <a:srcRect l="1028" t="854" r="2534" b="2139"/>
            <a:stretch>
              <a:fillRect/>
            </a:stretch>
          </p:blipFill>
          <p:spPr bwMode="auto">
            <a:xfrm>
              <a:off x="758185" y="0"/>
              <a:ext cx="7561263" cy="6858000"/>
            </a:xfrm>
            <a:prstGeom prst="rect">
              <a:avLst/>
            </a:prstGeom>
            <a:noFill/>
            <a:ln w="9525">
              <a:noFill/>
              <a:miter lim="800000"/>
              <a:headEnd/>
              <a:tailEnd/>
            </a:ln>
          </p:spPr>
        </p:pic>
        <p:cxnSp>
          <p:nvCxnSpPr>
            <p:cNvPr id="73733" name="Straight Connector 35"/>
            <p:cNvCxnSpPr>
              <a:cxnSpLocks noChangeShapeType="1"/>
            </p:cNvCxnSpPr>
            <p:nvPr/>
          </p:nvCxnSpPr>
          <p:spPr bwMode="auto">
            <a:xfrm>
              <a:off x="777920" y="692172"/>
              <a:ext cx="7527880" cy="28884"/>
            </a:xfrm>
            <a:prstGeom prst="line">
              <a:avLst/>
            </a:prstGeom>
            <a:noFill/>
            <a:ln w="76200" algn="ctr">
              <a:solidFill>
                <a:srgbClr val="424462"/>
              </a:solidFill>
              <a:round/>
              <a:headEnd/>
              <a:tailEnd/>
            </a:ln>
          </p:spPr>
        </p:cxnSp>
      </p:grpSp>
    </p:spTree>
    <p:extLst>
      <p:ext uri="{BB962C8B-B14F-4D97-AF65-F5344CB8AC3E}">
        <p14:creationId xmlns="" xmlns:p14="http://schemas.microsoft.com/office/powerpoint/2010/main" xmlns:mv="urn:schemas-microsoft-com:mac:vml" xmlns:mc="http://schemas.openxmlformats.org/markup-compatibility/2006" val="2899377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Conference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xmlns:mv="urn:schemas-microsoft-com:mac:vml" xmlns:mc="http://schemas.openxmlformats.org/markup-compatibility/2006" val="3893229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3FA3989-3093-47BA-9CD5-9CB0DCB6FC16}" type="slidenum">
              <a:rPr lang="en-US" smtClean="0">
                <a:solidFill>
                  <a:prstClr val="black">
                    <a:tint val="75000"/>
                  </a:prstClr>
                </a:solidFill>
              </a:rPr>
              <a:pPr>
                <a:defRPr/>
              </a:pPr>
              <a:t>16</a:t>
            </a:fld>
            <a:endParaRPr lang="en-US">
              <a:solidFill>
                <a:prstClr val="black">
                  <a:tint val="75000"/>
                </a:prstClr>
              </a:solidFill>
            </a:endParaRPr>
          </a:p>
        </p:txBody>
      </p:sp>
      <p:grpSp>
        <p:nvGrpSpPr>
          <p:cNvPr id="2" name="Group 6"/>
          <p:cNvGrpSpPr>
            <a:grpSpLocks/>
          </p:cNvGrpSpPr>
          <p:nvPr/>
        </p:nvGrpSpPr>
        <p:grpSpPr bwMode="auto">
          <a:xfrm>
            <a:off x="0" y="0"/>
            <a:ext cx="9144000" cy="6858000"/>
            <a:chOff x="0" y="0"/>
            <a:chExt cx="9144000" cy="6858000"/>
          </a:xfrm>
        </p:grpSpPr>
        <p:pic>
          <p:nvPicPr>
            <p:cNvPr id="6" name="Picture 6" descr="http://www.eikongraphia.com/wordpress/wp-content/Copyright%20Rick%20Tomlinsen%20Volvo%20Ocean%20Race%20(16)%20Small.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extBox 9"/>
            <p:cNvSpPr txBox="1">
              <a:spLocks noChangeArrowheads="1"/>
            </p:cNvSpPr>
            <p:nvPr/>
          </p:nvSpPr>
          <p:spPr bwMode="auto">
            <a:xfrm>
              <a:off x="0" y="381000"/>
              <a:ext cx="9144000" cy="1864332"/>
            </a:xfrm>
            <a:prstGeom prst="rect">
              <a:avLst/>
            </a:prstGeom>
            <a:noFill/>
            <a:ln w="9525">
              <a:noFill/>
              <a:miter lim="800000"/>
              <a:headEnd/>
              <a:tailEnd/>
            </a:ln>
          </p:spPr>
          <p:txBody>
            <a:bodyPr>
              <a:spAutoFit/>
            </a:bodyPr>
            <a:lstStyle/>
            <a:p>
              <a:pPr algn="ctr"/>
              <a:r>
                <a:rPr lang="en-US" sz="11500" dirty="0">
                  <a:solidFill>
                    <a:srgbClr val="3B1D15"/>
                  </a:solidFill>
                  <a:latin typeface="Century Gothic" pitchFamily="34" charset="0"/>
                </a:rPr>
                <a:t>Welcome!</a:t>
              </a:r>
            </a:p>
          </p:txBody>
        </p:sp>
        <p:grpSp>
          <p:nvGrpSpPr>
            <p:cNvPr id="3" name="Group 5"/>
            <p:cNvGrpSpPr>
              <a:grpSpLocks/>
            </p:cNvGrpSpPr>
            <p:nvPr/>
          </p:nvGrpSpPr>
          <p:grpSpPr bwMode="auto">
            <a:xfrm>
              <a:off x="0" y="2006025"/>
              <a:ext cx="6324600" cy="2509124"/>
              <a:chOff x="228600" y="2006025"/>
              <a:chExt cx="6324600" cy="2509124"/>
            </a:xfrm>
          </p:grpSpPr>
          <p:sp>
            <p:nvSpPr>
              <p:cNvPr id="9" name="TextBox 10"/>
              <p:cNvSpPr txBox="1">
                <a:spLocks noChangeArrowheads="1"/>
              </p:cNvSpPr>
              <p:nvPr/>
            </p:nvSpPr>
            <p:spPr bwMode="auto">
              <a:xfrm>
                <a:off x="762000" y="2006025"/>
                <a:ext cx="5105400" cy="600164"/>
              </a:xfrm>
              <a:prstGeom prst="rect">
                <a:avLst/>
              </a:prstGeom>
              <a:noFill/>
              <a:ln w="9525">
                <a:noFill/>
                <a:miter lim="800000"/>
                <a:headEnd/>
                <a:tailEnd/>
              </a:ln>
            </p:spPr>
            <p:txBody>
              <a:bodyPr>
                <a:spAutoFit/>
              </a:bodyPr>
              <a:lstStyle/>
              <a:p>
                <a:pPr algn="ctr"/>
                <a:r>
                  <a:rPr lang="en-US" sz="3200" dirty="0">
                    <a:solidFill>
                      <a:srgbClr val="C00000"/>
                    </a:solidFill>
                    <a:latin typeface="Century Gothic" pitchFamily="34" charset="0"/>
                  </a:rPr>
                  <a:t>To The </a:t>
                </a:r>
                <a:r>
                  <a:rPr lang="en-US" sz="3200" dirty="0" smtClean="0">
                    <a:solidFill>
                      <a:srgbClr val="C00000"/>
                    </a:solidFill>
                    <a:latin typeface="Century Gothic" pitchFamily="34" charset="0"/>
                  </a:rPr>
                  <a:t>Seventh </a:t>
                </a:r>
                <a:r>
                  <a:rPr lang="en-US" sz="3200" dirty="0">
                    <a:solidFill>
                      <a:srgbClr val="C00000"/>
                    </a:solidFill>
                    <a:latin typeface="Century Gothic" pitchFamily="34" charset="0"/>
                  </a:rPr>
                  <a:t>Annual </a:t>
                </a:r>
              </a:p>
            </p:txBody>
          </p:sp>
          <p:sp>
            <p:nvSpPr>
              <p:cNvPr id="10" name="TextBox 11"/>
              <p:cNvSpPr txBox="1">
                <a:spLocks noChangeArrowheads="1"/>
              </p:cNvSpPr>
              <p:nvPr/>
            </p:nvSpPr>
            <p:spPr bwMode="auto">
              <a:xfrm>
                <a:off x="228600" y="2514601"/>
                <a:ext cx="6324600" cy="2000548"/>
              </a:xfrm>
              <a:prstGeom prst="rect">
                <a:avLst/>
              </a:prstGeom>
              <a:noFill/>
              <a:ln w="9525">
                <a:noFill/>
                <a:miter lim="800000"/>
                <a:headEnd/>
                <a:tailEnd/>
              </a:ln>
            </p:spPr>
            <p:txBody>
              <a:bodyPr>
                <a:spAutoFit/>
              </a:bodyPr>
              <a:lstStyle/>
              <a:p>
                <a:pPr algn="ctr"/>
                <a:r>
                  <a:rPr lang="en-US" sz="4000" dirty="0">
                    <a:solidFill>
                      <a:srgbClr val="713204"/>
                    </a:solidFill>
                    <a:latin typeface="Century Gothic" pitchFamily="34" charset="0"/>
                  </a:rPr>
                  <a:t>Information Delivery </a:t>
                </a:r>
              </a:p>
              <a:p>
                <a:pPr algn="ctr"/>
                <a:r>
                  <a:rPr lang="en-US" sz="4000" dirty="0">
                    <a:solidFill>
                      <a:srgbClr val="713204"/>
                    </a:solidFill>
                    <a:latin typeface="Century Gothic" pitchFamily="34" charset="0"/>
                  </a:rPr>
                  <a:t>Services </a:t>
                </a:r>
                <a:r>
                  <a:rPr lang="en-US" sz="4000" dirty="0" smtClean="0">
                    <a:solidFill>
                      <a:srgbClr val="713204"/>
                    </a:solidFill>
                    <a:latin typeface="Century Gothic" pitchFamily="34" charset="0"/>
                  </a:rPr>
                  <a:t> (IDS)</a:t>
                </a:r>
                <a:endParaRPr lang="en-US" sz="4000" dirty="0">
                  <a:solidFill>
                    <a:srgbClr val="713204"/>
                  </a:solidFill>
                  <a:latin typeface="Century Gothic" pitchFamily="34" charset="0"/>
                </a:endParaRPr>
              </a:p>
              <a:p>
                <a:pPr algn="ctr"/>
                <a:r>
                  <a:rPr lang="en-US" sz="4000" dirty="0">
                    <a:solidFill>
                      <a:srgbClr val="713204"/>
                    </a:solidFill>
                    <a:latin typeface="Century Gothic" pitchFamily="34" charset="0"/>
                  </a:rPr>
                  <a:t>Summer Conference</a:t>
                </a:r>
                <a:r>
                  <a:rPr lang="en-US" sz="4000" dirty="0" smtClean="0">
                    <a:solidFill>
                      <a:srgbClr val="713204"/>
                    </a:solidFill>
                    <a:latin typeface="Century Gothic" pitchFamily="34" charset="0"/>
                  </a:rPr>
                  <a:t>!</a:t>
                </a:r>
              </a:p>
            </p:txBody>
          </p:sp>
        </p:grpSp>
      </p:grpSp>
      <p:sp>
        <p:nvSpPr>
          <p:cNvPr id="11" name="TextBox 9"/>
          <p:cNvSpPr txBox="1">
            <a:spLocks noChangeArrowheads="1"/>
          </p:cNvSpPr>
          <p:nvPr/>
        </p:nvSpPr>
        <p:spPr bwMode="auto">
          <a:xfrm>
            <a:off x="304800" y="5997714"/>
            <a:ext cx="4648200" cy="707886"/>
          </a:xfrm>
          <a:prstGeom prst="rect">
            <a:avLst/>
          </a:prstGeom>
          <a:noFill/>
          <a:ln w="9525">
            <a:noFill/>
            <a:miter lim="800000"/>
            <a:headEnd/>
            <a:tailEnd/>
          </a:ln>
        </p:spPr>
        <p:txBody>
          <a:bodyPr wrap="square" lIns="91385" tIns="45692" rIns="91385" bIns="45692">
            <a:spAutoFit/>
          </a:bodyPr>
          <a:lstStyle/>
          <a:p>
            <a:pPr algn="ctr"/>
            <a:r>
              <a:rPr lang="en-US" sz="4000" dirty="0" smtClean="0">
                <a:solidFill>
                  <a:srgbClr val="3B1D15"/>
                </a:solidFill>
                <a:latin typeface="Century Gothic" pitchFamily="34" charset="0"/>
              </a:rPr>
              <a:t>August 3-4, 2010</a:t>
            </a:r>
            <a:endParaRPr lang="en-US" sz="4000" dirty="0">
              <a:solidFill>
                <a:srgbClr val="3B1D15"/>
              </a:solidFill>
              <a:latin typeface="Century Gothic" pitchFamily="34" charset="0"/>
            </a:endParaRPr>
          </a:p>
        </p:txBody>
      </p:sp>
      <p:sp>
        <p:nvSpPr>
          <p:cNvPr id="12" name="TextBox 9"/>
          <p:cNvSpPr txBox="1">
            <a:spLocks noChangeArrowheads="1"/>
          </p:cNvSpPr>
          <p:nvPr/>
        </p:nvSpPr>
        <p:spPr bwMode="auto">
          <a:xfrm>
            <a:off x="914400" y="4495800"/>
            <a:ext cx="4648200" cy="707886"/>
          </a:xfrm>
          <a:prstGeom prst="rect">
            <a:avLst/>
          </a:prstGeom>
          <a:noFill/>
          <a:ln w="9525">
            <a:noFill/>
            <a:miter lim="800000"/>
            <a:headEnd/>
            <a:tailEnd/>
          </a:ln>
        </p:spPr>
        <p:txBody>
          <a:bodyPr wrap="square" lIns="91385" tIns="45692" rIns="91385" bIns="45692">
            <a:spAutoFit/>
          </a:bodyPr>
          <a:lstStyle/>
          <a:p>
            <a:pPr algn="ctr"/>
            <a:r>
              <a:rPr lang="en-US" sz="4000" dirty="0" smtClean="0">
                <a:solidFill>
                  <a:srgbClr val="713204"/>
                </a:solidFill>
                <a:latin typeface="Century Gothic" pitchFamily="34" charset="0"/>
              </a:rPr>
              <a:t>Oswego, NY</a:t>
            </a:r>
            <a:endParaRPr lang="en-US" sz="4000" dirty="0">
              <a:solidFill>
                <a:srgbClr val="713204"/>
              </a:solidFill>
              <a:latin typeface="Century Gothic" pitchFamily="34" charset="0"/>
            </a:endParaRPr>
          </a:p>
        </p:txBody>
      </p:sp>
    </p:spTree>
    <p:extLst>
      <p:ext uri="{BB962C8B-B14F-4D97-AF65-F5344CB8AC3E}">
        <p14:creationId xmlns="" xmlns:p14="http://schemas.microsoft.com/office/powerpoint/2010/main" xmlns:mv="urn:schemas-microsoft-com:mac:vml" xmlns:mc="http://schemas.openxmlformats.org/markup-compatibility/2006" val="3757885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owe\Desktop\pics for poster (screened)\IMG_1391.JPG"/>
          <p:cNvPicPr>
            <a:picLocks noChangeAspect="1" noChangeArrowheads="1"/>
          </p:cNvPicPr>
          <p:nvPr/>
        </p:nvPicPr>
        <p:blipFill>
          <a:blip r:embed="rId3" cstate="screen">
            <a:extLst>
              <a:ext uri="{28A0092B-C50C-407E-A947-70E740481C1C}">
                <a14:useLocalDpi xmlns="" xmlns:a14="http://schemas.microsoft.com/office/drawing/2010/main" xmlns:mv="urn:schemas-microsoft-com:mac:vml" xmlns:mc="http://schemas.openxmlformats.org/markup-compatibility/2006"/>
              </a:ext>
            </a:extLst>
          </a:blip>
          <a:srcRect/>
          <a:stretch>
            <a:fillRect/>
          </a:stretch>
        </p:blipFill>
        <p:spPr bwMode="auto">
          <a:xfrm>
            <a:off x="279400" y="309562"/>
            <a:ext cx="4083050" cy="3062288"/>
          </a:xfrm>
          <a:prstGeom prst="rect">
            <a:avLst/>
          </a:prstGeom>
          <a:noFill/>
          <a:ln w="47625" cap="rnd">
            <a:solidFill>
              <a:schemeClr val="bg2">
                <a:lumMod val="75000"/>
              </a:schemeClr>
            </a:solid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7171" name="Picture 3" descr="C:\Users\howe\Desktop\pics for poster (screened)\IMG_7840.JPG"/>
          <p:cNvPicPr>
            <a:picLocks noChangeAspect="1" noChangeArrowheads="1"/>
          </p:cNvPicPr>
          <p:nvPr/>
        </p:nvPicPr>
        <p:blipFill>
          <a:blip r:embed="rId4" cstate="screen">
            <a:extLst>
              <a:ext uri="{28A0092B-C50C-407E-A947-70E740481C1C}">
                <a14:useLocalDpi xmlns="" xmlns:a14="http://schemas.microsoft.com/office/drawing/2010/main" xmlns:mv="urn:schemas-microsoft-com:mac:vml" xmlns:mc="http://schemas.openxmlformats.org/markup-compatibility/2006"/>
              </a:ext>
            </a:extLst>
          </a:blip>
          <a:srcRect/>
          <a:stretch>
            <a:fillRect/>
          </a:stretch>
        </p:blipFill>
        <p:spPr bwMode="auto">
          <a:xfrm>
            <a:off x="4659311" y="309562"/>
            <a:ext cx="4159251" cy="3062288"/>
          </a:xfrm>
          <a:prstGeom prst="rect">
            <a:avLst/>
          </a:prstGeom>
          <a:noFill/>
          <a:ln w="47625" cap="rnd">
            <a:solidFill>
              <a:schemeClr val="bg2">
                <a:lumMod val="75000"/>
              </a:schemeClr>
            </a:solid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7172" name="Picture 4" descr="C:\Users\howe\Desktop\pics for poster (screened)\DSC_5313.JPG"/>
          <p:cNvPicPr>
            <a:picLocks noChangeAspect="1" noChangeArrowheads="1"/>
          </p:cNvPicPr>
          <p:nvPr/>
        </p:nvPicPr>
        <p:blipFill>
          <a:blip r:embed="rId5" cstate="screen">
            <a:extLst>
              <a:ext uri="{28A0092B-C50C-407E-A947-70E740481C1C}">
                <a14:useLocalDpi xmlns="" xmlns:a14="http://schemas.microsoft.com/office/drawing/2010/main" xmlns:mv="urn:schemas-microsoft-com:mac:vml" xmlns:mc="http://schemas.openxmlformats.org/markup-compatibility/2006"/>
              </a:ext>
            </a:extLst>
          </a:blip>
          <a:srcRect/>
          <a:stretch>
            <a:fillRect/>
          </a:stretch>
        </p:blipFill>
        <p:spPr bwMode="auto">
          <a:xfrm>
            <a:off x="4659311" y="3600900"/>
            <a:ext cx="4235871" cy="2843214"/>
          </a:xfrm>
          <a:prstGeom prst="rect">
            <a:avLst/>
          </a:prstGeom>
          <a:noFill/>
          <a:ln w="47625" cap="rnd">
            <a:solidFill>
              <a:schemeClr val="bg2">
                <a:lumMod val="75000"/>
              </a:schemeClr>
            </a:solid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7173" name="Picture 5" descr="C:\Users\howe\Desktop\IDS Conference Pictures Final Screening\Auditorium\A 1 Welcome.JPG"/>
          <p:cNvPicPr>
            <a:picLocks noChangeAspect="1" noChangeArrowheads="1"/>
          </p:cNvPicPr>
          <p:nvPr/>
        </p:nvPicPr>
        <p:blipFill>
          <a:blip r:embed="rId6" cstate="screen">
            <a:extLst>
              <a:ext uri="{28A0092B-C50C-407E-A947-70E740481C1C}">
                <a14:useLocalDpi xmlns="" xmlns:a14="http://schemas.microsoft.com/office/drawing/2010/main" xmlns:mv="urn:schemas-microsoft-com:mac:vml" xmlns:mc="http://schemas.openxmlformats.org/markup-compatibility/2006"/>
              </a:ext>
            </a:extLst>
          </a:blip>
          <a:srcRect/>
          <a:stretch>
            <a:fillRect/>
          </a:stretch>
        </p:blipFill>
        <p:spPr bwMode="auto">
          <a:xfrm>
            <a:off x="203200" y="3600900"/>
            <a:ext cx="4235871" cy="2843214"/>
          </a:xfrm>
          <a:prstGeom prst="rect">
            <a:avLst/>
          </a:prstGeom>
          <a:noFill/>
          <a:ln w="47625" cap="rnd">
            <a:solidFill>
              <a:schemeClr val="bg2">
                <a:lumMod val="75000"/>
              </a:schemeClr>
            </a:solid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p14="http://schemas.microsoft.com/office/powerpoint/2010/main" xmlns:mv="urn:schemas-microsoft-com:mac:vml" xmlns:mc="http://schemas.openxmlformats.org/markup-compatibility/2006" val="2388429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owe\Desktop\IDS Conference Pictures Final Screening\CommonAreasInCenter\P1050344.JPG"/>
          <p:cNvPicPr>
            <a:picLocks noGrp="1" noChangeAspect="1" noChangeArrowheads="1"/>
          </p:cNvPicPr>
          <p:nvPr>
            <p:ph idx="1"/>
          </p:nvPr>
        </p:nvPicPr>
        <p:blipFill>
          <a:blip r:embed="rId3" cstate="screen">
            <a:extLst>
              <a:ext uri="{28A0092B-C50C-407E-A947-70E740481C1C}">
                <a14:useLocalDpi xmlns="" xmlns:a14="http://schemas.microsoft.com/office/drawing/2010/main" xmlns:mv="urn:schemas-microsoft-com:mac:vml" xmlns:mc="http://schemas.openxmlformats.org/markup-compatibility/2006"/>
              </a:ext>
            </a:extLst>
          </a:blip>
          <a:srcRect/>
          <a:stretch>
            <a:fillRect/>
          </a:stretch>
        </p:blipFill>
        <p:spPr bwMode="auto">
          <a:xfrm>
            <a:off x="557742" y="247650"/>
            <a:ext cx="4194573" cy="3145930"/>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5" name="Picture 2" descr="C:\Users\howe\Desktop\IDS Conference Pictures Final Screening\CommonAreasInCenter\DSC_4854.JPG"/>
          <p:cNvPicPr>
            <a:picLocks noChangeAspect="1" noChangeArrowheads="1"/>
          </p:cNvPicPr>
          <p:nvPr/>
        </p:nvPicPr>
        <p:blipFill>
          <a:blip r:embed="rId4" cstate="screen">
            <a:extLst>
              <a:ext uri="{28A0092B-C50C-407E-A947-70E740481C1C}">
                <a14:useLocalDpi xmlns="" xmlns:a14="http://schemas.microsoft.com/office/drawing/2010/main" xmlns:mv="urn:schemas-microsoft-com:mac:vml" xmlns:mc="http://schemas.openxmlformats.org/markup-compatibility/2006"/>
              </a:ext>
            </a:extLst>
          </a:blip>
          <a:srcRect/>
          <a:stretch>
            <a:fillRect/>
          </a:stretch>
        </p:blipFill>
        <p:spPr bwMode="auto">
          <a:xfrm>
            <a:off x="205317" y="3810001"/>
            <a:ext cx="4399890" cy="2953517"/>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6" name="Picture 2" descr="C:\Users\howe\Desktop\IDS Conference Pictures Final Screening\Dorm-DormRegistration\P1050507.JPG"/>
          <p:cNvPicPr>
            <a:picLocks noChangeAspect="1" noChangeArrowheads="1"/>
          </p:cNvPicPr>
          <p:nvPr/>
        </p:nvPicPr>
        <p:blipFill>
          <a:blip r:embed="rId5" cstate="screen">
            <a:extLst>
              <a:ext uri="{28A0092B-C50C-407E-A947-70E740481C1C}">
                <a14:useLocalDpi xmlns="" xmlns:a14="http://schemas.microsoft.com/office/drawing/2010/main" xmlns:mv="urn:schemas-microsoft-com:mac:vml" xmlns:mc="http://schemas.openxmlformats.org/markup-compatibility/2006"/>
              </a:ext>
            </a:extLst>
          </a:blip>
          <a:srcRect/>
          <a:stretch>
            <a:fillRect/>
          </a:stretch>
        </p:blipFill>
        <p:spPr bwMode="auto">
          <a:xfrm>
            <a:off x="5335785" y="247650"/>
            <a:ext cx="2771775" cy="3362326"/>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pic>
        <p:nvPicPr>
          <p:cNvPr id="7" name="Picture 3" descr="C:\Users\howe\Desktop\pics for poster (screened)\P1050151.JPG"/>
          <p:cNvPicPr>
            <a:picLocks noChangeAspect="1" noChangeArrowheads="1"/>
          </p:cNvPicPr>
          <p:nvPr/>
        </p:nvPicPr>
        <p:blipFill>
          <a:blip r:embed="rId6" cstate="screen">
            <a:extLst>
              <a:ext uri="{28A0092B-C50C-407E-A947-70E740481C1C}">
                <a14:useLocalDpi xmlns="" xmlns:a14="http://schemas.microsoft.com/office/drawing/2010/main" xmlns:mv="urn:schemas-microsoft-com:mac:vml" xmlns:mc="http://schemas.openxmlformats.org/markup-compatibility/2006"/>
              </a:ext>
            </a:extLst>
          </a:blip>
          <a:srcRect/>
          <a:stretch>
            <a:fillRect/>
          </a:stretch>
        </p:blipFill>
        <p:spPr bwMode="auto">
          <a:xfrm>
            <a:off x="4926209" y="3810001"/>
            <a:ext cx="3943351" cy="2957514"/>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p14="http://schemas.microsoft.com/office/powerpoint/2010/main" xmlns:mv="urn:schemas-microsoft-com:mac:vml" xmlns:mc="http://schemas.openxmlformats.org/markup-compatibility/2006" val="2763716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 xmlns:a14="http://schemas.microsoft.com/office/drawing/2010/main" xmlns:mv="urn:schemas-microsoft-com:mac:vml" xmlns:mc="http://schemas.openxmlformats.org/markup-compatibility/2006"/>
              </a:ext>
            </a:extLst>
          </a:blip>
          <a:srcRect t="15670"/>
          <a:stretch/>
        </p:blipFill>
        <p:spPr bwMode="auto">
          <a:xfrm>
            <a:off x="1999" y="0"/>
            <a:ext cx="9144000" cy="2641374"/>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4">
            <a:extLst>
              <a:ext uri="{28A0092B-C50C-407E-A947-70E740481C1C}">
                <a14:useLocalDpi xmlns="" xmlns:a14="http://schemas.microsoft.com/office/drawing/2010/main" xmlns:mv="urn:schemas-microsoft-com:mac:vml" xmlns:mc="http://schemas.openxmlformats.org/markup-compatibility/2006"/>
              </a:ext>
            </a:extLst>
          </a:blip>
          <a:srcRect/>
          <a:stretch>
            <a:fillRect/>
          </a:stretch>
        </p:blipFill>
        <p:spPr bwMode="auto">
          <a:xfrm>
            <a:off x="5086331" y="3848678"/>
            <a:ext cx="4017335" cy="3020441"/>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lgn="in">
                <a:solidFill>
                  <a:srgbClr val="000000"/>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rgbClr val="E3DED1"/>
                  </a:outerShdw>
                </a:effectLst>
              </a14:hiddenEffects>
            </a:ext>
          </a:extLst>
        </p:spPr>
      </p:pic>
      <p:pic>
        <p:nvPicPr>
          <p:cNvPr id="4107" name="Picture 11"/>
          <p:cNvPicPr>
            <a:picLocks noChangeAspect="1" noChangeArrowheads="1"/>
          </p:cNvPicPr>
          <p:nvPr/>
        </p:nvPicPr>
        <p:blipFill>
          <a:blip r:embed="rId5">
            <a:extLst>
              <a:ext uri="{28A0092B-C50C-407E-A947-70E740481C1C}">
                <a14:useLocalDpi xmlns="" xmlns:a14="http://schemas.microsoft.com/office/drawing/2010/main" xmlns:mv="urn:schemas-microsoft-com:mac:vml" xmlns:mc="http://schemas.openxmlformats.org/markup-compatibility/2006"/>
              </a:ext>
            </a:extLst>
          </a:blip>
          <a:srcRect/>
          <a:stretch>
            <a:fillRect/>
          </a:stretch>
        </p:blipFill>
        <p:spPr bwMode="auto">
          <a:xfrm>
            <a:off x="16435" y="3848678"/>
            <a:ext cx="5069897" cy="3020441"/>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lgn="in">
                <a:solidFill>
                  <a:srgbClr val="000000"/>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rgbClr val="E3DED1"/>
                  </a:outerShdw>
                </a:effectLst>
              </a14:hiddenEffects>
            </a:ext>
          </a:extLst>
        </p:spPr>
      </p:pic>
      <p:sp>
        <p:nvSpPr>
          <p:cNvPr id="4" name="TextBox 3"/>
          <p:cNvSpPr txBox="1"/>
          <p:nvPr/>
        </p:nvSpPr>
        <p:spPr>
          <a:xfrm>
            <a:off x="1999" y="3020452"/>
            <a:ext cx="3812919" cy="400110"/>
          </a:xfrm>
          <a:prstGeom prst="rect">
            <a:avLst/>
          </a:prstGeom>
          <a:noFill/>
        </p:spPr>
        <p:txBody>
          <a:bodyPr wrap="square" rtlCol="0">
            <a:spAutoFit/>
          </a:bodyPr>
          <a:lstStyle/>
          <a:p>
            <a:r>
              <a:rPr lang="en-US" sz="2000" b="1" dirty="0" smtClean="0"/>
              <a:t>IDS Conference August 1-3, 2011</a:t>
            </a:r>
            <a:endParaRPr lang="en-US" sz="2000" b="1" dirty="0"/>
          </a:p>
        </p:txBody>
      </p:sp>
      <p:sp>
        <p:nvSpPr>
          <p:cNvPr id="8" name="TextBox 7"/>
          <p:cNvSpPr txBox="1"/>
          <p:nvPr/>
        </p:nvSpPr>
        <p:spPr>
          <a:xfrm>
            <a:off x="4416502" y="3020452"/>
            <a:ext cx="4672727" cy="400110"/>
          </a:xfrm>
          <a:prstGeom prst="rect">
            <a:avLst/>
          </a:prstGeom>
          <a:noFill/>
        </p:spPr>
        <p:txBody>
          <a:bodyPr wrap="square" rtlCol="0">
            <a:spAutoFit/>
          </a:bodyPr>
          <a:lstStyle/>
          <a:p>
            <a:pPr algn="r"/>
            <a:r>
              <a:rPr lang="en-US" sz="2000" b="1" dirty="0" smtClean="0"/>
              <a:t>Albany Law School, Albany NY</a:t>
            </a:r>
            <a:endParaRPr lang="en-US" sz="2000" b="1" dirty="0"/>
          </a:p>
        </p:txBody>
      </p:sp>
    </p:spTree>
    <p:extLst>
      <p:ext uri="{BB962C8B-B14F-4D97-AF65-F5344CB8AC3E}">
        <p14:creationId xmlns="" xmlns:p14="http://schemas.microsoft.com/office/powerpoint/2010/main" xmlns:mv="urn:schemas-microsoft-com:mac:vml" xmlns:mc="http://schemas.openxmlformats.org/markup-compatibility/2006" val="4282540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Statement</a:t>
            </a:r>
            <a:endParaRPr lang="en-US" dirty="0"/>
          </a:p>
        </p:txBody>
      </p:sp>
      <p:sp>
        <p:nvSpPr>
          <p:cNvPr id="4" name="Content Placeholder 3"/>
          <p:cNvSpPr>
            <a:spLocks noGrp="1"/>
          </p:cNvSpPr>
          <p:nvPr>
            <p:ph idx="1"/>
          </p:nvPr>
        </p:nvSpPr>
        <p:spPr/>
        <p:txBody>
          <a:bodyPr>
            <a:normAutofit/>
          </a:bodyPr>
          <a:lstStyle/>
          <a:p>
            <a:pPr marL="0" indent="0">
              <a:buNone/>
            </a:pPr>
            <a:r>
              <a:rPr lang="en-US" i="1" dirty="0" smtClean="0"/>
              <a:t>	“</a:t>
            </a:r>
            <a:r>
              <a:rPr lang="en-US" dirty="0"/>
              <a:t>The Information Delivery Services (IDS) Project strives to be an innovative model of library cooperation for effective resource sharing, promoting community engagement, staff development, best practices, and research &amp;</a:t>
            </a:r>
            <a:r>
              <a:rPr lang="en-US" dirty="0" smtClean="0"/>
              <a:t> development.”</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2895183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3963"/>
            <a:ext cx="8229600" cy="1143000"/>
          </a:xfrm>
        </p:spPr>
        <p:txBody>
          <a:bodyPr>
            <a:normAutofit fontScale="90000"/>
          </a:bodyPr>
          <a:lstStyle/>
          <a:p>
            <a:r>
              <a:rPr lang="en-US" dirty="0" smtClean="0"/>
              <a:t>IDS Conference August 1-3, 2011</a:t>
            </a:r>
            <a:br>
              <a:rPr lang="en-US" dirty="0" smtClean="0"/>
            </a:br>
            <a:r>
              <a:rPr lang="en-US" dirty="0" smtClean="0"/>
              <a:t>Session Tracks</a:t>
            </a:r>
            <a:endParaRPr lang="en-US" dirty="0"/>
          </a:p>
        </p:txBody>
      </p:sp>
      <p:sp>
        <p:nvSpPr>
          <p:cNvPr id="9" name="Title 1"/>
          <p:cNvSpPr txBox="1">
            <a:spLocks/>
          </p:cNvSpPr>
          <p:nvPr/>
        </p:nvSpPr>
        <p:spPr>
          <a:xfrm>
            <a:off x="381000" y="2751138"/>
            <a:ext cx="8382000" cy="28876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spcAft>
                <a:spcPts val="1200"/>
              </a:spcAft>
              <a:buFont typeface="Arial" pitchFamily="34" charset="0"/>
              <a:buChar char="•"/>
            </a:pPr>
            <a:r>
              <a:rPr lang="en-US" sz="2400" b="1" dirty="0" smtClean="0">
                <a:latin typeface="+mn-lt"/>
              </a:rPr>
              <a:t>Acquisitions, Collection Development, and Interlibrary Loan</a:t>
            </a:r>
          </a:p>
          <a:p>
            <a:pPr marL="571500" indent="-571500" algn="l">
              <a:spcAft>
                <a:spcPts val="1200"/>
              </a:spcAft>
              <a:buFont typeface="Arial" pitchFamily="34" charset="0"/>
              <a:buChar char="•"/>
            </a:pPr>
            <a:r>
              <a:rPr lang="en-US" sz="2400" b="1" dirty="0" smtClean="0">
                <a:latin typeface="+mn-lt"/>
              </a:rPr>
              <a:t>Innovative Technologies</a:t>
            </a:r>
          </a:p>
          <a:p>
            <a:pPr marL="571500" indent="-571500" algn="l">
              <a:spcAft>
                <a:spcPts val="1200"/>
              </a:spcAft>
              <a:buFont typeface="Arial" pitchFamily="34" charset="0"/>
              <a:buChar char="•"/>
            </a:pPr>
            <a:r>
              <a:rPr lang="en-US" sz="2400" b="1" dirty="0" smtClean="0">
                <a:latin typeface="+mn-lt"/>
              </a:rPr>
              <a:t>Resource Sharing from an Administrative Prospective</a:t>
            </a:r>
          </a:p>
          <a:p>
            <a:pPr marL="571500" indent="-571500" algn="l">
              <a:spcAft>
                <a:spcPts val="1200"/>
              </a:spcAft>
              <a:buFont typeface="Arial" pitchFamily="34" charset="0"/>
              <a:buChar char="•"/>
            </a:pPr>
            <a:r>
              <a:rPr lang="en-US" sz="2400" b="1" dirty="0" smtClean="0">
                <a:latin typeface="+mn-lt"/>
              </a:rPr>
              <a:t>Resource Sharing Best Practices</a:t>
            </a:r>
            <a:endParaRPr lang="en-US" sz="2400" b="1" dirty="0">
              <a:latin typeface="+mn-lt"/>
            </a:endParaRPr>
          </a:p>
        </p:txBody>
      </p:sp>
    </p:spTree>
    <p:extLst>
      <p:ext uri="{BB962C8B-B14F-4D97-AF65-F5344CB8AC3E}">
        <p14:creationId xmlns="" xmlns:p14="http://schemas.microsoft.com/office/powerpoint/2010/main" xmlns:mv="urn:schemas-microsoft-com:mac:vml" xmlns:mc="http://schemas.openxmlformats.org/markup-compatibility/2006" val="3166616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90948" y="934963"/>
            <a:ext cx="4438651" cy="1015663"/>
          </a:xfrm>
          <a:prstGeom prst="rect">
            <a:avLst/>
          </a:prstGeom>
        </p:spPr>
        <p:txBody>
          <a:bodyPr wrap="square">
            <a:spAutoFit/>
          </a:bodyPr>
          <a:lstStyle/>
          <a:p>
            <a:r>
              <a:rPr lang="en-US" sz="2000" dirty="0"/>
              <a:t>Keynote—</a:t>
            </a:r>
            <a:r>
              <a:rPr lang="en-US" sz="2000" b="1" dirty="0"/>
              <a:t>Robert Lippincott</a:t>
            </a:r>
            <a:r>
              <a:rPr lang="en-US" sz="2000" dirty="0"/>
              <a:t>, Senior Vice President for Education at </a:t>
            </a:r>
            <a:r>
              <a:rPr lang="en-US" sz="2000" dirty="0" smtClean="0"/>
              <a:t>PBS.</a:t>
            </a:r>
            <a:endParaRPr lang="en-US" sz="2000" dirty="0"/>
          </a:p>
          <a:p>
            <a:r>
              <a:rPr lang="en-US" sz="2000" dirty="0"/>
              <a:t> </a:t>
            </a:r>
          </a:p>
        </p:txBody>
      </p:sp>
      <p:pic>
        <p:nvPicPr>
          <p:cNvPr id="5124" name="Picture 4"/>
          <p:cNvPicPr>
            <a:picLocks noChangeAspect="1" noChangeArrowheads="1"/>
          </p:cNvPicPr>
          <p:nvPr/>
        </p:nvPicPr>
        <p:blipFill>
          <a:blip r:embed="rId3">
            <a:lum bright="12000"/>
            <a:extLst>
              <a:ext uri="{28A0092B-C50C-407E-A947-70E740481C1C}">
                <a14:useLocalDpi xmlns="" xmlns:a14="http://schemas.microsoft.com/office/drawing/2010/main" xmlns:mv="urn:schemas-microsoft-com:mac:vml" xmlns:mc="http://schemas.openxmlformats.org/markup-compatibility/2006"/>
              </a:ext>
            </a:extLst>
          </a:blip>
          <a:srcRect/>
          <a:stretch>
            <a:fillRect/>
          </a:stretch>
        </p:blipFill>
        <p:spPr bwMode="auto">
          <a:xfrm>
            <a:off x="457200" y="366867"/>
            <a:ext cx="3248086" cy="2151856"/>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lgn="in">
                <a:solidFill>
                  <a:srgbClr val="000000"/>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rgbClr val="E3DED1"/>
                  </a:outerShdw>
                </a:effectLst>
              </a14:hiddenEffects>
            </a:ext>
          </a:extLst>
        </p:spPr>
      </p:pic>
      <p:sp>
        <p:nvSpPr>
          <p:cNvPr id="4" name="Rectangle 3"/>
          <p:cNvSpPr/>
          <p:nvPr/>
        </p:nvSpPr>
        <p:spPr>
          <a:xfrm>
            <a:off x="3790948" y="4584795"/>
            <a:ext cx="4572000" cy="646331"/>
          </a:xfrm>
          <a:prstGeom prst="rect">
            <a:avLst/>
          </a:prstGeom>
        </p:spPr>
        <p:txBody>
          <a:bodyPr wrap="square">
            <a:spAutoFit/>
          </a:bodyPr>
          <a:lstStyle/>
          <a:p>
            <a:r>
              <a:rPr lang="en-US" b="1" dirty="0"/>
              <a:t>Matthew Sheehy</a:t>
            </a:r>
            <a:r>
              <a:rPr lang="en-US" dirty="0"/>
              <a:t>, </a:t>
            </a:r>
            <a:r>
              <a:rPr lang="en-US" dirty="0" smtClean="0"/>
              <a:t>Assistant Director of Harvard University Library </a:t>
            </a:r>
            <a:r>
              <a:rPr lang="en-US" dirty="0"/>
              <a:t> </a:t>
            </a:r>
          </a:p>
        </p:txBody>
      </p:sp>
      <p:pic>
        <p:nvPicPr>
          <p:cNvPr id="6" name="Picture 6" descr="Sheehy.Matthew_605"/>
          <p:cNvPicPr>
            <a:picLocks noChangeAspect="1" noChangeArrowheads="1"/>
          </p:cNvPicPr>
          <p:nvPr/>
        </p:nvPicPr>
        <p:blipFill>
          <a:blip r:embed="rId4" cstate="screen">
            <a:extLst>
              <a:ext uri="{28A0092B-C50C-407E-A947-70E740481C1C}">
                <a14:useLocalDpi xmlns="" xmlns:a14="http://schemas.microsoft.com/office/drawing/2010/main" xmlns:mv="urn:schemas-microsoft-com:mac:vml" xmlns:mc="http://schemas.openxmlformats.org/markup-compatibility/2006"/>
              </a:ext>
            </a:extLst>
          </a:blip>
          <a:srcRect/>
          <a:stretch>
            <a:fillRect/>
          </a:stretch>
        </p:blipFill>
        <p:spPr bwMode="auto">
          <a:xfrm>
            <a:off x="457200" y="3398705"/>
            <a:ext cx="3248086" cy="2955226"/>
          </a:xfrm>
          <a:prstGeom prst="rect">
            <a:avLst/>
          </a:prstGeom>
          <a:noFill/>
        </p:spPr>
      </p:pic>
    </p:spTree>
    <p:extLst>
      <p:ext uri="{BB962C8B-B14F-4D97-AF65-F5344CB8AC3E}">
        <p14:creationId xmlns="" xmlns:p14="http://schemas.microsoft.com/office/powerpoint/2010/main" xmlns:mv="urn:schemas-microsoft-com:mac:vml" xmlns:mc="http://schemas.openxmlformats.org/markup-compatibility/2006" val="3807630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 Program</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xmlns:mv="urn:schemas-microsoft-com:mac:vml" xmlns:mc="http://schemas.openxmlformats.org/markup-compatibility/2006" val="2054629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 Program</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Helps libraries adopt best practices</a:t>
            </a:r>
          </a:p>
          <a:p>
            <a:pPr lvl="1"/>
            <a:r>
              <a:rPr lang="en-US" dirty="0" smtClean="0"/>
              <a:t>Project planning &amp; guidance</a:t>
            </a:r>
          </a:p>
          <a:p>
            <a:pPr lvl="1"/>
            <a:r>
              <a:rPr lang="en-US" dirty="0" smtClean="0"/>
              <a:t>Remote &amp; on-site training</a:t>
            </a:r>
          </a:p>
          <a:p>
            <a:endParaRPr lang="en-US" dirty="0" smtClean="0"/>
          </a:p>
          <a:p>
            <a:r>
              <a:rPr lang="en-US" dirty="0" smtClean="0"/>
              <a:t>Strengthens the community</a:t>
            </a:r>
          </a:p>
          <a:p>
            <a:pPr lvl="1"/>
            <a:r>
              <a:rPr lang="en-US" dirty="0" smtClean="0"/>
              <a:t>Libraries assigned a mentor</a:t>
            </a:r>
          </a:p>
          <a:p>
            <a:pPr lvl="1"/>
            <a:r>
              <a:rPr lang="en-US" dirty="0" smtClean="0"/>
              <a:t>Collaborates with library liaison</a:t>
            </a:r>
          </a:p>
          <a:p>
            <a:endParaRPr lang="en-US" dirty="0" smtClean="0"/>
          </a:p>
          <a:p>
            <a:r>
              <a:rPr lang="en-US" dirty="0" smtClean="0"/>
              <a:t>Mentor Certification Program</a:t>
            </a:r>
          </a:p>
          <a:p>
            <a:pPr lvl="1"/>
            <a:r>
              <a:rPr lang="en-US" dirty="0" smtClean="0"/>
              <a:t>Core training for mentors</a:t>
            </a:r>
          </a:p>
          <a:p>
            <a:pPr lvl="1"/>
            <a:r>
              <a:rPr lang="en-US" dirty="0" smtClean="0"/>
              <a:t>Ongoing professional development</a:t>
            </a:r>
          </a:p>
          <a:p>
            <a:pPr lvl="1"/>
            <a:r>
              <a:rPr lang="en-US" dirty="0" smtClean="0"/>
              <a:t>Ensures best possible support</a:t>
            </a:r>
            <a:endParaRPr lang="en-US" dirty="0"/>
          </a:p>
        </p:txBody>
      </p:sp>
      <p:graphicFrame>
        <p:nvGraphicFramePr>
          <p:cNvPr id="5" name="Content Placeholder 4"/>
          <p:cNvGraphicFramePr>
            <a:graphicFrameLocks noGrp="1"/>
          </p:cNvGraphicFramePr>
          <p:nvPr>
            <p:ph sz="half" idx="2"/>
            <p:extLst>
              <p:ext uri="{D42A27DB-BD31-4B8C-83A1-F6EECF244321}">
                <p14:modId xmlns="" xmlns:p14="http://schemas.microsoft.com/office/powerpoint/2010/main" xmlns:mv="urn:schemas-microsoft-com:mac:vml" xmlns:mc="http://schemas.openxmlformats.org/markup-compatibility/2006" val="3232316992"/>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xmlns:mv="urn:schemas-microsoft-com:mac:vml" xmlns:mc="http://schemas.openxmlformats.org/markup-compatibility/2006" val="2084942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Mentors</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xmlns:mv="urn:schemas-microsoft-com:mac:vml" xmlns:mc="http://schemas.openxmlformats.org/markup-compatibility/2006" val="3312378337"/>
              </p:ext>
            </p:extLst>
          </p:nvPr>
        </p:nvGraphicFramePr>
        <p:xfrm>
          <a:off x="457200" y="1600200"/>
          <a:ext cx="8229600" cy="4693920"/>
        </p:xfrm>
        <a:graphic>
          <a:graphicData uri="http://schemas.openxmlformats.org/drawingml/2006/table">
            <a:tbl>
              <a:tblPr firstRow="1" bandRow="1">
                <a:tableStyleId>{5C22544A-7EE6-4342-B048-85BDC9FD1C3A}</a:tableStyleId>
              </a:tblPr>
              <a:tblGrid>
                <a:gridCol w="2602345"/>
                <a:gridCol w="5627255"/>
              </a:tblGrid>
              <a:tr h="325252">
                <a:tc>
                  <a:txBody>
                    <a:bodyPr/>
                    <a:lstStyle/>
                    <a:p>
                      <a:r>
                        <a:rPr lang="en-US" sz="1600" dirty="0" smtClean="0"/>
                        <a:t>Name</a:t>
                      </a:r>
                      <a:endParaRPr lang="en-US" sz="1600" dirty="0"/>
                    </a:p>
                  </a:txBody>
                  <a:tcPr/>
                </a:tc>
                <a:tc>
                  <a:txBody>
                    <a:bodyPr/>
                    <a:lstStyle/>
                    <a:p>
                      <a:r>
                        <a:rPr lang="en-US" sz="1600" dirty="0" smtClean="0"/>
                        <a:t>Institution</a:t>
                      </a:r>
                      <a:endParaRPr lang="en-US" sz="1600" dirty="0"/>
                    </a:p>
                  </a:txBody>
                  <a:tcPr/>
                </a:tc>
              </a:tr>
              <a:tr h="325252">
                <a:tc>
                  <a:txBody>
                    <a:bodyPr/>
                    <a:lstStyle/>
                    <a:p>
                      <a:r>
                        <a:rPr lang="en-US" sz="1600" dirty="0" smtClean="0"/>
                        <a:t>Tim Bowersox</a:t>
                      </a:r>
                      <a:endParaRPr lang="en-US" sz="1600" dirty="0"/>
                    </a:p>
                  </a:txBody>
                  <a:tcPr/>
                </a:tc>
                <a:tc>
                  <a:txBody>
                    <a:bodyPr/>
                    <a:lstStyle/>
                    <a:p>
                      <a:r>
                        <a:rPr lang="en-US" sz="1600" dirty="0" smtClean="0"/>
                        <a:t>SUNY Geneseo</a:t>
                      </a:r>
                      <a:endParaRPr lang="en-US" sz="1600" dirty="0"/>
                    </a:p>
                  </a:txBody>
                  <a:tcPr/>
                </a:tc>
              </a:tr>
              <a:tr h="325252">
                <a:tc>
                  <a:txBody>
                    <a:bodyPr/>
                    <a:lstStyle/>
                    <a:p>
                      <a:r>
                        <a:rPr lang="en-US" sz="1600" dirty="0" smtClean="0"/>
                        <a:t>Mike Curtis</a:t>
                      </a:r>
                      <a:endParaRPr lang="en-US" sz="1600" dirty="0"/>
                    </a:p>
                  </a:txBody>
                  <a:tcPr/>
                </a:tc>
                <a:tc>
                  <a:txBody>
                    <a:bodyPr/>
                    <a:lstStyle/>
                    <a:p>
                      <a:r>
                        <a:rPr lang="en-US" sz="1600" dirty="0" smtClean="0"/>
                        <a:t>SUNY Upstate Medical University</a:t>
                      </a:r>
                      <a:endParaRPr lang="en-US" sz="1600" dirty="0"/>
                    </a:p>
                  </a:txBody>
                  <a:tcPr/>
                </a:tc>
              </a:tr>
              <a:tr h="325252">
                <a:tc>
                  <a:txBody>
                    <a:bodyPr/>
                    <a:lstStyle/>
                    <a:p>
                      <a:r>
                        <a:rPr lang="en-US" sz="1600" dirty="0" smtClean="0"/>
                        <a:t>Karen Gardner-</a:t>
                      </a:r>
                      <a:r>
                        <a:rPr lang="en-US" sz="1600" dirty="0" err="1" smtClean="0"/>
                        <a:t>Athey</a:t>
                      </a:r>
                      <a:endParaRPr lang="en-US" sz="1600" dirty="0"/>
                    </a:p>
                  </a:txBody>
                  <a:tcPr/>
                </a:tc>
                <a:tc>
                  <a:txBody>
                    <a:bodyPr/>
                    <a:lstStyle/>
                    <a:p>
                      <a:r>
                        <a:rPr lang="en-US" sz="1600" dirty="0" smtClean="0"/>
                        <a:t>SUNY Office of Lib. &amp; Info. Services</a:t>
                      </a:r>
                      <a:endParaRPr lang="en-US" sz="1600" dirty="0"/>
                    </a:p>
                  </a:txBody>
                  <a:tcPr/>
                </a:tc>
              </a:tr>
              <a:tr h="325252">
                <a:tc>
                  <a:txBody>
                    <a:bodyPr/>
                    <a:lstStyle/>
                    <a:p>
                      <a:r>
                        <a:rPr lang="en-US" sz="1600" dirty="0" smtClean="0"/>
                        <a:t>Kerry</a:t>
                      </a:r>
                      <a:r>
                        <a:rPr lang="en-US" sz="1600" baseline="0" dirty="0" smtClean="0"/>
                        <a:t> Keegan</a:t>
                      </a:r>
                      <a:endParaRPr lang="en-US" sz="1600" dirty="0"/>
                    </a:p>
                  </a:txBody>
                  <a:tcPr/>
                </a:tc>
                <a:tc>
                  <a:txBody>
                    <a:bodyPr/>
                    <a:lstStyle/>
                    <a:p>
                      <a:r>
                        <a:rPr lang="en-US" sz="1600" dirty="0" smtClean="0"/>
                        <a:t>SUNY Stony Brook Health Sciences Center</a:t>
                      </a:r>
                      <a:endParaRPr lang="en-US" sz="1600" dirty="0"/>
                    </a:p>
                  </a:txBody>
                  <a:tcPr/>
                </a:tc>
              </a:tr>
              <a:tr h="325252">
                <a:tc>
                  <a:txBody>
                    <a:bodyPr/>
                    <a:lstStyle/>
                    <a:p>
                      <a:r>
                        <a:rPr lang="en-US" sz="1600" dirty="0" smtClean="0"/>
                        <a:t>Andrew </a:t>
                      </a:r>
                      <a:r>
                        <a:rPr lang="en-US" sz="1600" dirty="0" err="1" smtClean="0"/>
                        <a:t>Leykam</a:t>
                      </a:r>
                      <a:endParaRPr lang="en-US" sz="1600" dirty="0"/>
                    </a:p>
                  </a:txBody>
                  <a:tcPr/>
                </a:tc>
                <a:tc>
                  <a:txBody>
                    <a:bodyPr/>
                    <a:lstStyle/>
                    <a:p>
                      <a:r>
                        <a:rPr lang="en-US" sz="1600" dirty="0" smtClean="0"/>
                        <a:t>CUNY College of Staten Island</a:t>
                      </a:r>
                      <a:endParaRPr lang="en-US" sz="1600" dirty="0"/>
                    </a:p>
                  </a:txBody>
                  <a:tcPr/>
                </a:tc>
              </a:tr>
              <a:tr h="325252">
                <a:tc>
                  <a:txBody>
                    <a:bodyPr/>
                    <a:lstStyle/>
                    <a:p>
                      <a:r>
                        <a:rPr lang="en-US" sz="1600" dirty="0" smtClean="0"/>
                        <a:t>Lynne </a:t>
                      </a:r>
                      <a:r>
                        <a:rPr lang="en-US" sz="1600" dirty="0" err="1" smtClean="0"/>
                        <a:t>Marus</a:t>
                      </a:r>
                      <a:endParaRPr lang="en-US" sz="1600" dirty="0"/>
                    </a:p>
                  </a:txBody>
                  <a:tcPr/>
                </a:tc>
                <a:tc>
                  <a:txBody>
                    <a:bodyPr/>
                    <a:lstStyle/>
                    <a:p>
                      <a:r>
                        <a:rPr lang="en-US" sz="1600" dirty="0" smtClean="0"/>
                        <a:t>Nazareth College</a:t>
                      </a:r>
                      <a:endParaRPr lang="en-US" sz="1600" dirty="0"/>
                    </a:p>
                  </a:txBody>
                  <a:tcPr/>
                </a:tc>
              </a:tr>
              <a:tr h="325252">
                <a:tc>
                  <a:txBody>
                    <a:bodyPr/>
                    <a:lstStyle/>
                    <a:p>
                      <a:r>
                        <a:rPr lang="en-US" sz="1600" dirty="0" smtClean="0"/>
                        <a:t>Philip </a:t>
                      </a:r>
                      <a:r>
                        <a:rPr lang="en-US" sz="1600" dirty="0" err="1" smtClean="0"/>
                        <a:t>Mui</a:t>
                      </a:r>
                      <a:endParaRPr lang="en-US" sz="1600" dirty="0"/>
                    </a:p>
                  </a:txBody>
                  <a:tcPr/>
                </a:tc>
                <a:tc>
                  <a:txBody>
                    <a:bodyPr/>
                    <a:lstStyle/>
                    <a:p>
                      <a:r>
                        <a:rPr lang="en-US" sz="1600" dirty="0" smtClean="0"/>
                        <a:t>New York Public Library</a:t>
                      </a:r>
                      <a:endParaRPr lang="en-US" sz="1600" dirty="0"/>
                    </a:p>
                  </a:txBody>
                  <a:tcPr/>
                </a:tc>
              </a:tr>
              <a:tr h="325252">
                <a:tc>
                  <a:txBody>
                    <a:bodyPr/>
                    <a:lstStyle/>
                    <a:p>
                      <a:r>
                        <a:rPr lang="en-US" sz="1600" dirty="0" smtClean="0"/>
                        <a:t>Mike Mulligan</a:t>
                      </a:r>
                      <a:endParaRPr lang="en-US" sz="1600" dirty="0"/>
                    </a:p>
                  </a:txBody>
                  <a:tcPr/>
                </a:tc>
                <a:tc>
                  <a:txBody>
                    <a:bodyPr/>
                    <a:lstStyle/>
                    <a:p>
                      <a:r>
                        <a:rPr lang="en-US" sz="1600" dirty="0" smtClean="0"/>
                        <a:t>SUNY Upstate</a:t>
                      </a:r>
                      <a:r>
                        <a:rPr lang="en-US" sz="1600" baseline="0" dirty="0" smtClean="0"/>
                        <a:t> Medical University</a:t>
                      </a:r>
                      <a:endParaRPr lang="en-US" sz="1600" dirty="0"/>
                    </a:p>
                  </a:txBody>
                  <a:tcPr/>
                </a:tc>
              </a:tr>
              <a:tr h="325252">
                <a:tc>
                  <a:txBody>
                    <a:bodyPr/>
                    <a:lstStyle/>
                    <a:p>
                      <a:r>
                        <a:rPr lang="en-US" sz="1600" dirty="0" smtClean="0"/>
                        <a:t>Beth Posner</a:t>
                      </a:r>
                      <a:endParaRPr lang="en-US" sz="1600" dirty="0"/>
                    </a:p>
                  </a:txBody>
                  <a:tcPr/>
                </a:tc>
                <a:tc>
                  <a:txBody>
                    <a:bodyPr/>
                    <a:lstStyle/>
                    <a:p>
                      <a:r>
                        <a:rPr lang="en-US" sz="1600" dirty="0" smtClean="0"/>
                        <a:t>CUNY Graduate Center</a:t>
                      </a:r>
                      <a:endParaRPr lang="en-US" sz="1600" dirty="0"/>
                    </a:p>
                  </a:txBody>
                  <a:tcPr/>
                </a:tc>
              </a:tr>
              <a:tr h="325252">
                <a:tc>
                  <a:txBody>
                    <a:bodyPr/>
                    <a:lstStyle/>
                    <a:p>
                      <a:r>
                        <a:rPr lang="en-US" sz="1600" dirty="0" smtClean="0"/>
                        <a:t>Logan </a:t>
                      </a:r>
                      <a:r>
                        <a:rPr lang="en-US" sz="1600" dirty="0" err="1" smtClean="0"/>
                        <a:t>Rath</a:t>
                      </a:r>
                      <a:endParaRPr lang="en-US" sz="1600" dirty="0"/>
                    </a:p>
                  </a:txBody>
                  <a:tcPr/>
                </a:tc>
                <a:tc>
                  <a:txBody>
                    <a:bodyPr/>
                    <a:lstStyle/>
                    <a:p>
                      <a:r>
                        <a:rPr lang="en-US" sz="1600" dirty="0" smtClean="0"/>
                        <a:t>SUNY Brockport</a:t>
                      </a:r>
                      <a:endParaRPr lang="en-US" sz="1600" dirty="0"/>
                    </a:p>
                  </a:txBody>
                  <a:tcPr/>
                </a:tc>
              </a:tr>
              <a:tr h="325252">
                <a:tc>
                  <a:txBody>
                    <a:bodyPr/>
                    <a:lstStyle/>
                    <a:p>
                      <a:r>
                        <a:rPr lang="en-US" sz="1600" dirty="0" smtClean="0"/>
                        <a:t>Kevin Reiss</a:t>
                      </a:r>
                      <a:endParaRPr lang="en-US" sz="1600" dirty="0"/>
                    </a:p>
                  </a:txBody>
                  <a:tcPr/>
                </a:tc>
                <a:tc>
                  <a:txBody>
                    <a:bodyPr/>
                    <a:lstStyle/>
                    <a:p>
                      <a:r>
                        <a:rPr lang="en-US" sz="1600" dirty="0" smtClean="0"/>
                        <a:t>CUNY Office of Library Services</a:t>
                      </a:r>
                      <a:endParaRPr lang="en-US" sz="1600" dirty="0"/>
                    </a:p>
                  </a:txBody>
                  <a:tcPr/>
                </a:tc>
              </a:tr>
              <a:tr h="325252">
                <a:tc>
                  <a:txBody>
                    <a:bodyPr/>
                    <a:lstStyle/>
                    <a:p>
                      <a:r>
                        <a:rPr lang="en-US" sz="1600" dirty="0" smtClean="0"/>
                        <a:t>Chris</a:t>
                      </a:r>
                      <a:r>
                        <a:rPr lang="en-US" sz="1600" baseline="0" dirty="0" smtClean="0"/>
                        <a:t> </a:t>
                      </a:r>
                      <a:r>
                        <a:rPr lang="en-US" sz="1600" baseline="0" dirty="0" err="1" smtClean="0"/>
                        <a:t>Sisak</a:t>
                      </a:r>
                      <a:endParaRPr lang="en-US" sz="1600" dirty="0"/>
                    </a:p>
                  </a:txBody>
                  <a:tcPr/>
                </a:tc>
                <a:tc>
                  <a:txBody>
                    <a:bodyPr/>
                    <a:lstStyle/>
                    <a:p>
                      <a:r>
                        <a:rPr lang="en-US" sz="1600" dirty="0" smtClean="0"/>
                        <a:t>Nazareth</a:t>
                      </a:r>
                      <a:r>
                        <a:rPr lang="en-US" sz="1600" baseline="0" dirty="0" smtClean="0"/>
                        <a:t> College</a:t>
                      </a:r>
                      <a:endParaRPr lang="en-US" sz="1600" dirty="0"/>
                    </a:p>
                  </a:txBody>
                  <a:tcPr/>
                </a:tc>
              </a:tr>
              <a:tr h="325252">
                <a:tc>
                  <a:txBody>
                    <a:bodyPr/>
                    <a:lstStyle/>
                    <a:p>
                      <a:r>
                        <a:rPr lang="en-US" sz="1600" dirty="0" smtClean="0"/>
                        <a:t>Mark Sullivan</a:t>
                      </a:r>
                      <a:endParaRPr lang="en-US" sz="1600" dirty="0"/>
                    </a:p>
                  </a:txBody>
                  <a:tcPr/>
                </a:tc>
                <a:tc>
                  <a:txBody>
                    <a:bodyPr/>
                    <a:lstStyle/>
                    <a:p>
                      <a:r>
                        <a:rPr lang="en-US" sz="1600" dirty="0" smtClean="0"/>
                        <a:t>SUNY Geneseo</a:t>
                      </a:r>
                      <a:endParaRPr lang="en-US" sz="1600" dirty="0"/>
                    </a:p>
                  </a:txBody>
                  <a:tcPr/>
                </a:tc>
              </a:tr>
            </a:tbl>
          </a:graphicData>
        </a:graphic>
      </p:graphicFrame>
    </p:spTree>
    <p:extLst>
      <p:ext uri="{BB962C8B-B14F-4D97-AF65-F5344CB8AC3E}">
        <p14:creationId xmlns="" xmlns:p14="http://schemas.microsoft.com/office/powerpoint/2010/main" xmlns:mv="urn:schemas-microsoft-com:mac:vml" xmlns:mc="http://schemas.openxmlformats.org/markup-compatibility/2006" val="4245754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Recommended Best Practices</a:t>
            </a:r>
            <a:br>
              <a:rPr lang="en-US" dirty="0" smtClean="0"/>
            </a:br>
            <a:r>
              <a:rPr lang="en-US" sz="3100" dirty="0" smtClean="0">
                <a:hlinkClick r:id="rId3"/>
              </a:rPr>
              <a:t>http://tinyurl.com/IDS-Best-Practices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Best practices inventory</a:t>
            </a:r>
          </a:p>
          <a:p>
            <a:pPr lvl="1"/>
            <a:r>
              <a:rPr lang="en-US" dirty="0" smtClean="0"/>
              <a:t>Checklist format</a:t>
            </a:r>
          </a:p>
          <a:p>
            <a:pPr lvl="1"/>
            <a:r>
              <a:rPr lang="en-US" dirty="0" smtClean="0"/>
              <a:t>Explains benefits</a:t>
            </a:r>
          </a:p>
          <a:p>
            <a:pPr lvl="1"/>
            <a:r>
              <a:rPr lang="en-US" dirty="0" smtClean="0"/>
              <a:t>Links to documentation</a:t>
            </a:r>
          </a:p>
          <a:p>
            <a:endParaRPr lang="en-US" dirty="0" smtClean="0"/>
          </a:p>
          <a:p>
            <a:r>
              <a:rPr lang="en-US" dirty="0" smtClean="0"/>
              <a:t>Optimize membership</a:t>
            </a:r>
          </a:p>
          <a:p>
            <a:pPr lvl="1"/>
            <a:r>
              <a:rPr lang="en-US" dirty="0" smtClean="0"/>
              <a:t>Reduce mediation</a:t>
            </a:r>
          </a:p>
          <a:p>
            <a:pPr lvl="1"/>
            <a:r>
              <a:rPr lang="en-US" dirty="0" smtClean="0"/>
              <a:t>Improve turnaround</a:t>
            </a:r>
          </a:p>
          <a:p>
            <a:pPr lvl="1"/>
            <a:r>
              <a:rPr lang="en-US" dirty="0" smtClean="0"/>
              <a:t>Lower ILL-related costs</a:t>
            </a:r>
          </a:p>
          <a:p>
            <a:endParaRPr lang="en-US" dirty="0" smtClean="0"/>
          </a:p>
          <a:p>
            <a:r>
              <a:rPr lang="en-US" dirty="0" smtClean="0"/>
              <a:t>Mentors are here to help</a:t>
            </a:r>
          </a:p>
          <a:p>
            <a:pPr lvl="1"/>
            <a:endParaRPr lang="en-US" dirty="0"/>
          </a:p>
        </p:txBody>
      </p:sp>
      <p:graphicFrame>
        <p:nvGraphicFramePr>
          <p:cNvPr id="5" name="Content Placeholder 4"/>
          <p:cNvGraphicFramePr>
            <a:graphicFrameLocks noGrp="1"/>
          </p:cNvGraphicFramePr>
          <p:nvPr>
            <p:ph sz="half" idx="2"/>
            <p:extLst>
              <p:ext uri="{D42A27DB-BD31-4B8C-83A1-F6EECF244321}">
                <p14:modId xmlns="" xmlns:p14="http://schemas.microsoft.com/office/powerpoint/2010/main" xmlns:mv="urn:schemas-microsoft-com:mac:vml" xmlns:mc="http://schemas.openxmlformats.org/markup-compatibility/2006" val="2348707861"/>
              </p:ext>
            </p:extLst>
          </p:nvPr>
        </p:nvGraphicFramePr>
        <p:xfrm>
          <a:off x="4648200" y="1600200"/>
          <a:ext cx="4038600" cy="3337560"/>
        </p:xfrm>
        <a:graphic>
          <a:graphicData uri="http://schemas.openxmlformats.org/drawingml/2006/table">
            <a:tbl>
              <a:tblPr firstRow="1" bandRow="1">
                <a:tableStyleId>{5940675A-B579-460E-94D1-54222C63F5DA}</a:tableStyleId>
              </a:tblPr>
              <a:tblGrid>
                <a:gridCol w="581891"/>
                <a:gridCol w="3456709"/>
              </a:tblGrid>
              <a:tr h="370840">
                <a:tc>
                  <a:txBody>
                    <a:bodyPr/>
                    <a:lstStyle/>
                    <a:p>
                      <a:pPr algn="ctr"/>
                      <a:r>
                        <a:rPr lang="en-US" dirty="0" smtClean="0">
                          <a:latin typeface="Wingdings"/>
                          <a:ea typeface="Wingdings"/>
                          <a:cs typeface="Wingdings"/>
                          <a:sym typeface="Wingdings"/>
                        </a:rPr>
                        <a:t></a:t>
                      </a:r>
                      <a:endParaRPr lang="en-US" dirty="0"/>
                    </a:p>
                  </a:txBody>
                  <a:tcPr/>
                </a:tc>
                <a:tc>
                  <a:txBody>
                    <a:bodyPr/>
                    <a:lstStyle/>
                    <a:p>
                      <a:r>
                        <a:rPr lang="en-US" b="1" dirty="0" smtClean="0"/>
                        <a:t>Recommended</a:t>
                      </a:r>
                      <a:r>
                        <a:rPr lang="en-US" b="1" baseline="0" dirty="0" smtClean="0"/>
                        <a:t> b</a:t>
                      </a:r>
                      <a:r>
                        <a:rPr lang="en-US" b="1" dirty="0" smtClean="0"/>
                        <a:t>est practice</a:t>
                      </a:r>
                      <a:endParaRPr lang="en-US" b="1" dirty="0"/>
                    </a:p>
                  </a:txBody>
                  <a:tcPr/>
                </a:tc>
              </a:tr>
              <a:tr h="370840">
                <a:tc>
                  <a:txBody>
                    <a:bodyPr/>
                    <a:lstStyle/>
                    <a:p>
                      <a:pPr algn="ctr"/>
                      <a:endParaRPr lang="en-US" dirty="0"/>
                    </a:p>
                  </a:txBody>
                  <a:tcPr/>
                </a:tc>
                <a:tc>
                  <a:txBody>
                    <a:bodyPr/>
                    <a:lstStyle/>
                    <a:p>
                      <a:r>
                        <a:rPr lang="en-US" dirty="0" smtClean="0"/>
                        <a:t>ILLiad borrowing &amp; lending</a:t>
                      </a:r>
                      <a:endParaRPr lang="en-US" dirty="0"/>
                    </a:p>
                  </a:txBody>
                  <a:tcPr/>
                </a:tc>
              </a:tr>
              <a:tr h="370840">
                <a:tc>
                  <a:txBody>
                    <a:bodyPr/>
                    <a:lstStyle/>
                    <a:p>
                      <a:pPr algn="ctr"/>
                      <a:endParaRPr lang="en-US" dirty="0"/>
                    </a:p>
                  </a:txBody>
                  <a:tcPr/>
                </a:tc>
                <a:tc>
                  <a:txBody>
                    <a:bodyPr/>
                    <a:lstStyle/>
                    <a:p>
                      <a:r>
                        <a:rPr lang="en-US" dirty="0" smtClean="0"/>
                        <a:t>Odyssey</a:t>
                      </a:r>
                      <a:endParaRPr lang="en-US" dirty="0"/>
                    </a:p>
                  </a:txBody>
                  <a:tcPr/>
                </a:tc>
              </a:tr>
              <a:tr h="370840">
                <a:tc>
                  <a:txBody>
                    <a:bodyPr/>
                    <a:lstStyle/>
                    <a:p>
                      <a:pPr algn="ctr"/>
                      <a:endParaRPr lang="en-US" dirty="0"/>
                    </a:p>
                  </a:txBody>
                  <a:tcPr/>
                </a:tc>
                <a:tc>
                  <a:txBody>
                    <a:bodyPr/>
                    <a:lstStyle/>
                    <a:p>
                      <a:r>
                        <a:rPr lang="en-US" dirty="0" smtClean="0"/>
                        <a:t>ILLiad 8</a:t>
                      </a:r>
                      <a:endParaRPr lang="en-US" dirty="0"/>
                    </a:p>
                  </a:txBody>
                  <a:tcPr/>
                </a:tc>
              </a:tr>
              <a:tr h="370840">
                <a:tc>
                  <a:txBody>
                    <a:bodyPr/>
                    <a:lstStyle/>
                    <a:p>
                      <a:pPr algn="ctr"/>
                      <a:endParaRPr lang="en-US" dirty="0"/>
                    </a:p>
                  </a:txBody>
                  <a:tcPr/>
                </a:tc>
                <a:tc>
                  <a:txBody>
                    <a:bodyPr/>
                    <a:lstStyle/>
                    <a:p>
                      <a:r>
                        <a:rPr lang="en-US" dirty="0" smtClean="0"/>
                        <a:t>ALIAS</a:t>
                      </a:r>
                      <a:endParaRPr lang="en-US" dirty="0"/>
                    </a:p>
                  </a:txBody>
                  <a:tcPr/>
                </a:tc>
              </a:tr>
              <a:tr h="370840">
                <a:tc>
                  <a:txBody>
                    <a:bodyPr/>
                    <a:lstStyle/>
                    <a:p>
                      <a:pPr algn="ctr"/>
                      <a:endParaRPr lang="en-US" dirty="0"/>
                    </a:p>
                  </a:txBody>
                  <a:tcPr/>
                </a:tc>
                <a:tc>
                  <a:txBody>
                    <a:bodyPr/>
                    <a:lstStyle/>
                    <a:p>
                      <a:r>
                        <a:rPr lang="en-US" dirty="0" smtClean="0"/>
                        <a:t>Direct Request</a:t>
                      </a:r>
                      <a:endParaRPr lang="en-US" dirty="0"/>
                    </a:p>
                  </a:txBody>
                  <a:tcPr/>
                </a:tc>
              </a:tr>
              <a:tr h="370840">
                <a:tc>
                  <a:txBody>
                    <a:bodyPr/>
                    <a:lstStyle/>
                    <a:p>
                      <a:pPr algn="ctr"/>
                      <a:endParaRPr lang="en-US" dirty="0"/>
                    </a:p>
                  </a:txBody>
                  <a:tcPr/>
                </a:tc>
                <a:tc>
                  <a:txBody>
                    <a:bodyPr/>
                    <a:lstStyle/>
                    <a:p>
                      <a:r>
                        <a:rPr lang="en-US" dirty="0" smtClean="0"/>
                        <a:t>Custom Holdings</a:t>
                      </a:r>
                      <a:endParaRPr lang="en-US" dirty="0"/>
                    </a:p>
                  </a:txBody>
                  <a:tcPr/>
                </a:tc>
              </a:tr>
              <a:tr h="370840">
                <a:tc>
                  <a:txBody>
                    <a:bodyPr/>
                    <a:lstStyle/>
                    <a:p>
                      <a:pPr algn="ctr"/>
                      <a:endParaRPr lang="en-US" dirty="0"/>
                    </a:p>
                  </a:txBody>
                  <a:tcPr/>
                </a:tc>
                <a:tc>
                  <a:txBody>
                    <a:bodyPr/>
                    <a:lstStyle/>
                    <a:p>
                      <a:r>
                        <a:rPr lang="en-US" dirty="0" smtClean="0"/>
                        <a:t>IFM</a:t>
                      </a:r>
                      <a:endParaRPr lang="en-US" dirty="0"/>
                    </a:p>
                  </a:txBody>
                  <a:tcPr/>
                </a:tc>
              </a:tr>
              <a:tr h="370840">
                <a:tc>
                  <a:txBody>
                    <a:bodyPr/>
                    <a:lstStyle/>
                    <a:p>
                      <a:pPr algn="ctr"/>
                      <a:endParaRPr lang="en-US" dirty="0"/>
                    </a:p>
                  </a:txBody>
                  <a:tcPr/>
                </a:tc>
                <a:tc>
                  <a:txBody>
                    <a:bodyPr/>
                    <a:lstStyle/>
                    <a:p>
                      <a:r>
                        <a:rPr lang="en-US" dirty="0" smtClean="0"/>
                        <a:t>Email routing</a:t>
                      </a:r>
                      <a:endParaRPr lang="en-US" dirty="0"/>
                    </a:p>
                  </a:txBody>
                  <a:tcPr/>
                </a:tc>
              </a:tr>
            </a:tbl>
          </a:graphicData>
        </a:graphic>
      </p:graphicFrame>
      <p:sp>
        <p:nvSpPr>
          <p:cNvPr id="6" name="Document 5"/>
          <p:cNvSpPr/>
          <p:nvPr/>
        </p:nvSpPr>
        <p:spPr>
          <a:xfrm>
            <a:off x="4648200" y="4937760"/>
            <a:ext cx="4038600" cy="488604"/>
          </a:xfrm>
          <a:prstGeom prst="flowChartDocumen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xmlns:mv="urn:schemas-microsoft-com:mac:vml" xmlns:mc="http://schemas.openxmlformats.org/markup-compatibility/2006" val="1102256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 Process</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xmlns:mv="urn:schemas-microsoft-com:mac:vml" xmlns:mc="http://schemas.openxmlformats.org/markup-compatibility/2006" val="28576518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xmlns:mv="urn:schemas-microsoft-com:mac:vml" xmlns:mc="http://schemas.openxmlformats.org/markup-compatibility/2006" val="834867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Workflow Toolkit</a:t>
            </a:r>
            <a:endParaRPr lang="en-US" dirty="0"/>
          </a:p>
        </p:txBody>
      </p:sp>
      <p:sp>
        <p:nvSpPr>
          <p:cNvPr id="5" name="Text Placeholder 4"/>
          <p:cNvSpPr>
            <a:spLocks noGrp="1"/>
          </p:cNvSpPr>
          <p:nvPr>
            <p:ph type="body" idx="1"/>
          </p:nvPr>
        </p:nvSpPr>
        <p:spPr/>
        <p:txBody>
          <a:bodyPr/>
          <a:lstStyle/>
          <a:p>
            <a:r>
              <a:rPr lang="en-US" dirty="0" smtClean="0"/>
              <a:t>http://workflowtoolkit.wordpress.com</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219383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a:t>
            </a:r>
            <a:r>
              <a:rPr lang="en-US" baseline="0" dirty="0" smtClean="0"/>
              <a:t> Toolkit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Repository of ILLiad best practices</a:t>
            </a:r>
          </a:p>
          <a:p>
            <a:pPr lvl="1"/>
            <a:r>
              <a:rPr lang="en-US" dirty="0" smtClean="0">
                <a:hlinkClick r:id="rId3"/>
              </a:rPr>
              <a:t>http://workflowtoolkit.wordpress.com</a:t>
            </a:r>
            <a:endParaRPr lang="en-US" dirty="0" smtClean="0"/>
          </a:p>
          <a:p>
            <a:pPr lvl="1"/>
            <a:r>
              <a:rPr lang="en-US" dirty="0"/>
              <a:t>Developed in partnership with Atlas </a:t>
            </a:r>
            <a:r>
              <a:rPr lang="en-US" dirty="0" smtClean="0"/>
              <a:t>Systems</a:t>
            </a:r>
          </a:p>
          <a:p>
            <a:endParaRPr lang="en-US" dirty="0" smtClean="0"/>
          </a:p>
          <a:p>
            <a:r>
              <a:rPr lang="en-US" dirty="0" smtClean="0"/>
              <a:t>Community driven via active blog &amp; listserv</a:t>
            </a:r>
          </a:p>
          <a:p>
            <a:pPr lvl="1"/>
            <a:r>
              <a:rPr lang="en-US" dirty="0" smtClean="0"/>
              <a:t>Over 28,000 page views since October 2009</a:t>
            </a:r>
          </a:p>
          <a:p>
            <a:pPr lvl="1"/>
            <a:r>
              <a:rPr lang="en-US" dirty="0" smtClean="0"/>
              <a:t>402 </a:t>
            </a:r>
            <a:r>
              <a:rPr lang="en-US" dirty="0" err="1" smtClean="0"/>
              <a:t>WorkflowToolkit</a:t>
            </a:r>
            <a:r>
              <a:rPr lang="en-US" dirty="0" smtClean="0"/>
              <a:t>-L members</a:t>
            </a:r>
          </a:p>
          <a:p>
            <a:endParaRPr lang="en-US" dirty="0" smtClean="0"/>
          </a:p>
          <a:p>
            <a:r>
              <a:rPr lang="en-US" dirty="0" smtClean="0"/>
              <a:t>Highlights essential workflow enhancements</a:t>
            </a:r>
          </a:p>
          <a:p>
            <a:endParaRPr lang="en-US" dirty="0" smtClean="0"/>
          </a:p>
          <a:p>
            <a:r>
              <a:rPr lang="en-US" dirty="0" smtClean="0"/>
              <a:t>Connects readers to external resources</a:t>
            </a:r>
          </a:p>
        </p:txBody>
      </p:sp>
    </p:spTree>
    <p:extLst>
      <p:ext uri="{BB962C8B-B14F-4D97-AF65-F5344CB8AC3E}">
        <p14:creationId xmlns="" xmlns:p14="http://schemas.microsoft.com/office/powerpoint/2010/main" xmlns:mv="urn:schemas-microsoft-com:mac:vml" xmlns:mc="http://schemas.openxmlformats.org/markup-compatibility/2006" val="810766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400" y="0"/>
            <a:ext cx="9073116" cy="6858000"/>
          </a:xfrm>
          <a:prstGeom prst="rect">
            <a:avLst/>
          </a:prstGeom>
        </p:spPr>
      </p:pic>
      <p:sp>
        <p:nvSpPr>
          <p:cNvPr id="3" name="TextBox 2"/>
          <p:cNvSpPr txBox="1"/>
          <p:nvPr/>
        </p:nvSpPr>
        <p:spPr>
          <a:xfrm>
            <a:off x="4169070" y="124252"/>
            <a:ext cx="4775666" cy="169277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t>Home page</a:t>
            </a:r>
          </a:p>
          <a:p>
            <a:pPr marL="285750" indent="-285750">
              <a:buFont typeface="Arial"/>
              <a:buChar char="•"/>
            </a:pPr>
            <a:r>
              <a:rPr lang="en-US" sz="2400" dirty="0" smtClean="0"/>
              <a:t>Blog with latest updates</a:t>
            </a:r>
          </a:p>
          <a:p>
            <a:pPr marL="285750" indent="-285750">
              <a:buFont typeface="Arial"/>
              <a:buChar char="•"/>
            </a:pPr>
            <a:r>
              <a:rPr lang="en-US" sz="2400" dirty="0" smtClean="0"/>
              <a:t>RSS, Twitter &amp; email subscriptions</a:t>
            </a:r>
          </a:p>
          <a:p>
            <a:pPr marL="285750" indent="-285750">
              <a:buFont typeface="Arial"/>
              <a:buChar char="•"/>
            </a:pPr>
            <a:r>
              <a:rPr lang="en-US" sz="2400" dirty="0" smtClean="0"/>
              <a:t>Share &amp; comment on posts</a:t>
            </a:r>
            <a:endParaRPr lang="en-US" sz="2400" dirty="0"/>
          </a:p>
        </p:txBody>
      </p:sp>
    </p:spTree>
    <p:extLst>
      <p:ext uri="{BB962C8B-B14F-4D97-AF65-F5344CB8AC3E}">
        <p14:creationId xmlns="" xmlns:p14="http://schemas.microsoft.com/office/powerpoint/2010/main" xmlns:mv="urn:schemas-microsoft-com:mac:vml" xmlns:mc="http://schemas.openxmlformats.org/markup-compatibility/2006" val="65999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a:bodyPr>
          <a:lstStyle/>
          <a:p>
            <a:pPr eaLnBrk="1" hangingPunct="1"/>
            <a:r>
              <a:rPr lang="en-US" dirty="0" smtClean="0">
                <a:latin typeface="+mn-lt"/>
              </a:rPr>
              <a:t>Major Features of IDS Project </a:t>
            </a:r>
          </a:p>
        </p:txBody>
      </p:sp>
      <p:sp>
        <p:nvSpPr>
          <p:cNvPr id="5" name="Content Placeholder 2"/>
          <p:cNvSpPr>
            <a:spLocks noGrp="1"/>
          </p:cNvSpPr>
          <p:nvPr>
            <p:ph idx="1"/>
          </p:nvPr>
        </p:nvSpPr>
        <p:spPr/>
        <p:txBody>
          <a:bodyPr>
            <a:normAutofit fontScale="92500" lnSpcReduction="10000"/>
          </a:bodyPr>
          <a:lstStyle/>
          <a:p>
            <a:pPr eaLnBrk="1" hangingPunct="1">
              <a:lnSpc>
                <a:spcPct val="80000"/>
              </a:lnSpc>
              <a:spcBef>
                <a:spcPts val="1800"/>
              </a:spcBef>
              <a:defRPr/>
            </a:pPr>
            <a:r>
              <a:rPr lang="en-US" sz="2200" b="1" dirty="0" smtClean="0">
                <a:latin typeface="Trebuchet MS" pitchFamily="34" charset="0"/>
              </a:rPr>
              <a:t>Emphasis on building “a unified community of trust </a:t>
            </a:r>
            <a:r>
              <a:rPr lang="en-US" sz="2200" b="1" dirty="0" smtClean="0">
                <a:latin typeface="+mj-lt"/>
              </a:rPr>
              <a:t>&amp;</a:t>
            </a:r>
            <a:r>
              <a:rPr lang="en-US" sz="2200" b="1" dirty="0" smtClean="0">
                <a:latin typeface="Trebuchet MS" pitchFamily="34" charset="0"/>
              </a:rPr>
              <a:t> support”                                                                               </a:t>
            </a:r>
          </a:p>
          <a:p>
            <a:pPr eaLnBrk="1" hangingPunct="1">
              <a:lnSpc>
                <a:spcPct val="80000"/>
              </a:lnSpc>
              <a:spcBef>
                <a:spcPts val="1800"/>
              </a:spcBef>
              <a:defRPr/>
            </a:pPr>
            <a:r>
              <a:rPr lang="en-US" sz="2200" b="1" dirty="0" smtClean="0">
                <a:latin typeface="Trebuchet MS" pitchFamily="34" charset="0"/>
              </a:rPr>
              <a:t>User-centric definition of an ILL transaction</a:t>
            </a:r>
          </a:p>
          <a:p>
            <a:pPr eaLnBrk="1" hangingPunct="1">
              <a:lnSpc>
                <a:spcPct val="80000"/>
              </a:lnSpc>
              <a:spcBef>
                <a:spcPts val="1800"/>
              </a:spcBef>
              <a:defRPr/>
            </a:pPr>
            <a:r>
              <a:rPr lang="en-US" sz="2200" b="1" dirty="0" smtClean="0">
                <a:latin typeface="Trebuchet MS" pitchFamily="34" charset="0"/>
              </a:rPr>
              <a:t>Handle both physical items (books, media, etc) AND articles</a:t>
            </a:r>
          </a:p>
          <a:p>
            <a:pPr eaLnBrk="1" hangingPunct="1">
              <a:lnSpc>
                <a:spcPct val="80000"/>
              </a:lnSpc>
              <a:spcBef>
                <a:spcPts val="1800"/>
              </a:spcBef>
              <a:defRPr/>
            </a:pPr>
            <a:r>
              <a:rPr lang="en-US" sz="2200" b="1" dirty="0" smtClean="0">
                <a:latin typeface="Trebuchet MS" pitchFamily="34" charset="0"/>
              </a:rPr>
              <a:t>Contractual performance standards</a:t>
            </a:r>
          </a:p>
          <a:p>
            <a:pPr eaLnBrk="1" hangingPunct="1">
              <a:lnSpc>
                <a:spcPct val="80000"/>
              </a:lnSpc>
              <a:spcBef>
                <a:spcPts val="1800"/>
              </a:spcBef>
              <a:defRPr/>
            </a:pPr>
            <a:r>
              <a:rPr lang="en-US" sz="2200" b="1" dirty="0" smtClean="0">
                <a:latin typeface="Trebuchet MS" pitchFamily="34" charset="0"/>
              </a:rPr>
              <a:t>Real-time, multi-level ILL transaction performance data </a:t>
            </a:r>
          </a:p>
          <a:p>
            <a:pPr eaLnBrk="1" hangingPunct="1">
              <a:lnSpc>
                <a:spcPct val="80000"/>
              </a:lnSpc>
              <a:spcBef>
                <a:spcPts val="1800"/>
              </a:spcBef>
              <a:defRPr/>
            </a:pPr>
            <a:r>
              <a:rPr lang="en-US" sz="2200" b="1" dirty="0" smtClean="0">
                <a:latin typeface="Trebuchet MS" pitchFamily="34" charset="0"/>
              </a:rPr>
              <a:t>Objective data for decision making </a:t>
            </a:r>
            <a:r>
              <a:rPr lang="en-US" sz="2200" b="1" dirty="0" smtClean="0"/>
              <a:t>&amp;</a:t>
            </a:r>
            <a:r>
              <a:rPr lang="en-US" sz="2200" b="1" dirty="0" smtClean="0">
                <a:latin typeface="Trebuchet MS" pitchFamily="34" charset="0"/>
              </a:rPr>
              <a:t> policy development  </a:t>
            </a:r>
          </a:p>
          <a:p>
            <a:pPr eaLnBrk="1" hangingPunct="1">
              <a:lnSpc>
                <a:spcPct val="80000"/>
              </a:lnSpc>
              <a:spcBef>
                <a:spcPts val="1800"/>
              </a:spcBef>
              <a:defRPr/>
            </a:pPr>
            <a:r>
              <a:rPr lang="en-US" sz="2200" b="1" dirty="0" smtClean="0">
                <a:latin typeface="Trebuchet MS" pitchFamily="34" charset="0"/>
              </a:rPr>
              <a:t>Trained teams of volunteer mentors (applications </a:t>
            </a:r>
            <a:r>
              <a:rPr lang="en-US" sz="2200" b="1" dirty="0" smtClean="0"/>
              <a:t>&amp; </a:t>
            </a:r>
            <a:r>
              <a:rPr lang="en-US" sz="2200" b="1" dirty="0" smtClean="0">
                <a:latin typeface="Trebuchet MS" pitchFamily="34" charset="0"/>
              </a:rPr>
              <a:t>technical) </a:t>
            </a:r>
          </a:p>
          <a:p>
            <a:pPr eaLnBrk="1" hangingPunct="1">
              <a:lnSpc>
                <a:spcPct val="80000"/>
              </a:lnSpc>
              <a:spcBef>
                <a:spcPts val="1800"/>
              </a:spcBef>
              <a:defRPr/>
            </a:pPr>
            <a:r>
              <a:rPr lang="en-US" sz="2200" b="1" dirty="0" smtClean="0">
                <a:latin typeface="Trebuchet MS" pitchFamily="34" charset="0"/>
              </a:rPr>
              <a:t>Extensive sharing of </a:t>
            </a:r>
            <a:r>
              <a:rPr lang="en-US" sz="2200" b="1" dirty="0" err="1" smtClean="0">
                <a:latin typeface="Trebuchet MS" pitchFamily="34" charset="0"/>
              </a:rPr>
              <a:t>eJournals</a:t>
            </a:r>
            <a:r>
              <a:rPr lang="en-US" sz="2200" b="1" dirty="0" smtClean="0">
                <a:latin typeface="Trebuchet MS" pitchFamily="34" charset="0"/>
              </a:rPr>
              <a:t> via </a:t>
            </a:r>
            <a:r>
              <a:rPr lang="en-US" sz="2200" b="1" dirty="0" smtClean="0">
                <a:latin typeface="Trebuchet MS" pitchFamily="34" charset="0"/>
              </a:rPr>
              <a:t>the Article Licensing Information Availability Service (ALIAS)</a:t>
            </a:r>
            <a:endParaRPr lang="en-US" sz="2200" b="1" dirty="0" smtClean="0">
              <a:latin typeface="Trebuchet MS" pitchFamily="34" charset="0"/>
            </a:endParaRPr>
          </a:p>
          <a:p>
            <a:pPr eaLnBrk="1" hangingPunct="1">
              <a:lnSpc>
                <a:spcPct val="80000"/>
              </a:lnSpc>
              <a:spcBef>
                <a:spcPts val="1800"/>
              </a:spcBef>
              <a:defRPr/>
            </a:pPr>
            <a:r>
              <a:rPr lang="en-US" sz="2200" b="1" dirty="0" smtClean="0">
                <a:latin typeface="Trebuchet MS" pitchFamily="34" charset="0"/>
              </a:rPr>
              <a:t>No startup or annual membership fees</a:t>
            </a:r>
          </a:p>
          <a:p>
            <a:pPr eaLnBrk="1" hangingPunct="1">
              <a:lnSpc>
                <a:spcPct val="80000"/>
              </a:lnSpc>
              <a:spcBef>
                <a:spcPts val="1800"/>
              </a:spcBef>
              <a:defRPr/>
            </a:pPr>
            <a:r>
              <a:rPr lang="en-US" sz="2200" b="1" dirty="0" smtClean="0">
                <a:latin typeface="Trebuchet MS" pitchFamily="34" charset="0"/>
              </a:rPr>
              <a:t>Commitment of talent and time of members </a:t>
            </a:r>
          </a:p>
        </p:txBody>
      </p:sp>
    </p:spTree>
    <p:extLst>
      <p:ext uri="{BB962C8B-B14F-4D97-AF65-F5344CB8AC3E}">
        <p14:creationId xmlns="" xmlns:p14="http://schemas.microsoft.com/office/powerpoint/2010/main" xmlns:mv="urn:schemas-microsoft-com:mac:vml" xmlns:mc="http://schemas.openxmlformats.org/markup-compatibility/2006" val="25564335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400" y="0"/>
            <a:ext cx="9073116" cy="6858000"/>
          </a:xfrm>
          <a:prstGeom prst="rect">
            <a:avLst/>
          </a:prstGeom>
        </p:spPr>
      </p:pic>
      <p:sp>
        <p:nvSpPr>
          <p:cNvPr id="3" name="TextBox 2"/>
          <p:cNvSpPr txBox="1"/>
          <p:nvPr/>
        </p:nvSpPr>
        <p:spPr>
          <a:xfrm>
            <a:off x="4431362" y="110447"/>
            <a:ext cx="4544834" cy="169277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t>Workflows</a:t>
            </a:r>
          </a:p>
          <a:p>
            <a:pPr marL="285750" indent="-285750">
              <a:buFont typeface="Arial"/>
              <a:buChar char="•"/>
            </a:pPr>
            <a:r>
              <a:rPr lang="en-US" sz="2400" dirty="0" smtClean="0"/>
              <a:t>Essentials for every ILLiad library</a:t>
            </a:r>
          </a:p>
          <a:p>
            <a:pPr marL="285750" indent="-285750">
              <a:buFont typeface="Arial"/>
              <a:buChar char="•"/>
            </a:pPr>
            <a:r>
              <a:rPr lang="en-US" sz="2400" dirty="0" smtClean="0"/>
              <a:t>Time-saving customizations</a:t>
            </a:r>
          </a:p>
          <a:p>
            <a:pPr marL="285750" indent="-285750">
              <a:buFont typeface="Arial"/>
              <a:buChar char="•"/>
            </a:pPr>
            <a:r>
              <a:rPr lang="en-US" sz="2400" dirty="0" smtClean="0"/>
              <a:t>Helpful tips to consider</a:t>
            </a:r>
            <a:endParaRPr lang="en-US" sz="2400" dirty="0"/>
          </a:p>
        </p:txBody>
      </p:sp>
    </p:spTree>
    <p:extLst>
      <p:ext uri="{BB962C8B-B14F-4D97-AF65-F5344CB8AC3E}">
        <p14:creationId xmlns="" xmlns:p14="http://schemas.microsoft.com/office/powerpoint/2010/main" xmlns:mv="urn:schemas-microsoft-com:mac:vml" xmlns:mc="http://schemas.openxmlformats.org/markup-compatibility/2006" val="295093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400" y="0"/>
            <a:ext cx="9073116" cy="6858000"/>
          </a:xfrm>
          <a:prstGeom prst="rect">
            <a:avLst/>
          </a:prstGeom>
        </p:spPr>
      </p:pic>
      <p:sp>
        <p:nvSpPr>
          <p:cNvPr id="3" name="TextBox 2"/>
          <p:cNvSpPr txBox="1"/>
          <p:nvPr/>
        </p:nvSpPr>
        <p:spPr>
          <a:xfrm>
            <a:off x="4265705" y="124252"/>
            <a:ext cx="4711546" cy="2062103"/>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t>Tutorials</a:t>
            </a:r>
          </a:p>
          <a:p>
            <a:pPr marL="285750" indent="-285750">
              <a:buFont typeface="Arial"/>
              <a:buChar char="•"/>
            </a:pPr>
            <a:r>
              <a:rPr lang="en-US" sz="2400" dirty="0" smtClean="0"/>
              <a:t>Introduce each best practice</a:t>
            </a:r>
          </a:p>
          <a:p>
            <a:pPr marL="285750" indent="-285750">
              <a:buFont typeface="Arial"/>
              <a:buChar char="•"/>
            </a:pPr>
            <a:r>
              <a:rPr lang="en-US" sz="2400" dirty="0" smtClean="0"/>
              <a:t>Explain workflow benefits</a:t>
            </a:r>
          </a:p>
          <a:p>
            <a:pPr marL="285750" indent="-285750">
              <a:buFont typeface="Arial"/>
              <a:buChar char="•"/>
            </a:pPr>
            <a:r>
              <a:rPr lang="en-US" sz="2400" dirty="0" smtClean="0"/>
              <a:t>Step-by-step directions w/ images</a:t>
            </a:r>
          </a:p>
          <a:p>
            <a:pPr marL="285750" indent="-285750">
              <a:buFont typeface="Arial"/>
              <a:buChar char="•"/>
            </a:pPr>
            <a:r>
              <a:rPr lang="en-US" sz="2400" dirty="0" smtClean="0"/>
              <a:t>Samples &amp; examples to copy</a:t>
            </a:r>
            <a:endParaRPr lang="en-US" sz="2400" dirty="0"/>
          </a:p>
        </p:txBody>
      </p:sp>
    </p:spTree>
    <p:extLst>
      <p:ext uri="{BB962C8B-B14F-4D97-AF65-F5344CB8AC3E}">
        <p14:creationId xmlns="" xmlns:p14="http://schemas.microsoft.com/office/powerpoint/2010/main" xmlns:mv="urn:schemas-microsoft-com:mac:vml" xmlns:mc="http://schemas.openxmlformats.org/markup-compatibility/2006" val="126214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8900"/>
            <a:ext cx="9144000" cy="6668862"/>
          </a:xfrm>
          <a:prstGeom prst="rect">
            <a:avLst/>
          </a:prstGeom>
        </p:spPr>
      </p:pic>
      <p:sp>
        <p:nvSpPr>
          <p:cNvPr id="3" name="TextBox 2"/>
          <p:cNvSpPr txBox="1"/>
          <p:nvPr/>
        </p:nvSpPr>
        <p:spPr>
          <a:xfrm>
            <a:off x="4155266" y="124252"/>
            <a:ext cx="4839786" cy="1323439"/>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3200" b="1" dirty="0" smtClean="0"/>
              <a:t>ILLiad 8 </a:t>
            </a:r>
            <a:r>
              <a:rPr lang="en-US" sz="3200" b="1" dirty="0" err="1" smtClean="0"/>
              <a:t>Addon</a:t>
            </a:r>
            <a:endParaRPr lang="en-US" sz="3200" b="1" dirty="0" smtClean="0"/>
          </a:p>
          <a:p>
            <a:pPr marL="285750" indent="-285750">
              <a:buFont typeface="Arial"/>
              <a:buChar char="•"/>
            </a:pPr>
            <a:r>
              <a:rPr lang="en-US" sz="2400" dirty="0" smtClean="0"/>
              <a:t>Easy-access tab for quick reference</a:t>
            </a:r>
          </a:p>
          <a:p>
            <a:pPr marL="285750" indent="-285750">
              <a:buFont typeface="Arial"/>
              <a:buChar char="•"/>
            </a:pPr>
            <a:r>
              <a:rPr lang="en-US" sz="2400" dirty="0" smtClean="0"/>
              <a:t>No need for external web browser</a:t>
            </a:r>
            <a:endParaRPr lang="en-US" sz="2400" dirty="0"/>
          </a:p>
        </p:txBody>
      </p:sp>
    </p:spTree>
    <p:extLst>
      <p:ext uri="{BB962C8B-B14F-4D97-AF65-F5344CB8AC3E}">
        <p14:creationId xmlns="" xmlns:p14="http://schemas.microsoft.com/office/powerpoint/2010/main" xmlns:mv="urn:schemas-microsoft-com:mac:vml" xmlns:mc="http://schemas.openxmlformats.org/markup-compatibility/2006" val="178445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r>
              <a:rPr lang="en-US" dirty="0" smtClean="0"/>
              <a:t>Community</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704527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Technology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 xmlns:p14="http://schemas.microsoft.com/office/powerpoint/2010/main" xmlns:mv="urn:schemas-microsoft-com:mac:vml" xmlns:mc="http://schemas.openxmlformats.org/markup-compatibility/2006" val="10996674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2286000" y="2133600"/>
            <a:ext cx="4498453" cy="1733550"/>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32643209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IDS Search?</a:t>
            </a:r>
            <a:endParaRPr lang="en-US" dirty="0"/>
          </a:p>
        </p:txBody>
      </p:sp>
      <p:sp>
        <p:nvSpPr>
          <p:cNvPr id="4" name="TextBox 3"/>
          <p:cNvSpPr txBox="1"/>
          <p:nvPr/>
        </p:nvSpPr>
        <p:spPr>
          <a:xfrm>
            <a:off x="381000" y="1447800"/>
            <a:ext cx="8382000" cy="2677656"/>
          </a:xfrm>
          <a:prstGeom prst="rect">
            <a:avLst/>
          </a:prstGeom>
          <a:noFill/>
        </p:spPr>
        <p:txBody>
          <a:bodyPr wrap="square" rtlCol="0">
            <a:spAutoFit/>
          </a:bodyPr>
          <a:lstStyle/>
          <a:p>
            <a:r>
              <a:rPr lang="en-US" sz="2800" dirty="0" smtClean="0"/>
              <a:t>The IDS Search Team set out to develop a discovery tool with the following two goals:</a:t>
            </a:r>
          </a:p>
          <a:p>
            <a:endParaRPr lang="en-US" sz="2800" dirty="0" smtClean="0"/>
          </a:p>
          <a:p>
            <a:pPr>
              <a:buFont typeface="Arial" pitchFamily="34" charset="0"/>
              <a:buChar char="•"/>
            </a:pPr>
            <a:r>
              <a:rPr lang="en-US" sz="2800" dirty="0" smtClean="0"/>
              <a:t>Provide a simple and powerful user experience</a:t>
            </a:r>
          </a:p>
          <a:p>
            <a:pPr>
              <a:buFont typeface="Arial" pitchFamily="34" charset="0"/>
              <a:buChar char="•"/>
            </a:pPr>
            <a:r>
              <a:rPr lang="en-US" sz="2800" dirty="0" smtClean="0"/>
              <a:t>Enhance resource sharing within the IDS Project</a:t>
            </a:r>
          </a:p>
          <a:p>
            <a:endParaRPr lang="en-US" sz="2800" dirty="0"/>
          </a:p>
        </p:txBody>
      </p:sp>
      <p:pic>
        <p:nvPicPr>
          <p:cNvPr id="7" name="Picture 2" descr="IDS logo_300dpi"/>
          <p:cNvPicPr>
            <a:picLocks noChangeAspect="1" noChangeArrowheads="1"/>
          </p:cNvPicPr>
          <p:nvPr/>
        </p:nvPicPr>
        <p:blipFill>
          <a:blip r:embed="rId3" cstate="screen">
            <a:extLst>
              <a:ext uri="{28A0092B-C50C-407E-A947-70E740481C1C}">
                <a14:useLocalDpi xmlns="" xmlns:a14="http://schemas.microsoft.com/office/drawing/2010/main" xmlns:mv="urn:schemas-microsoft-com:mac:vml" xmlns:mc="http://schemas.openxmlformats.org/markup-compatibility/2006"/>
              </a:ext>
            </a:extLst>
          </a:blip>
          <a:srcRect/>
          <a:stretch>
            <a:fillRect/>
          </a:stretch>
        </p:blipFill>
        <p:spPr bwMode="auto">
          <a:xfrm>
            <a:off x="2819400" y="5410200"/>
            <a:ext cx="3374317" cy="898525"/>
          </a:xfrm>
          <a:prstGeom prst="rect">
            <a:avLst/>
          </a:prstGeom>
          <a:noFill/>
          <a:ln w="9525" algn="in">
            <a:noFill/>
            <a:miter lim="800000"/>
            <a:headEnd/>
            <a:tailEnd/>
          </a:ln>
          <a:effectLst/>
        </p:spPr>
      </p:pic>
    </p:spTree>
    <p:extLst>
      <p:ext uri="{BB962C8B-B14F-4D97-AF65-F5344CB8AC3E}">
        <p14:creationId xmlns="" xmlns:p14="http://schemas.microsoft.com/office/powerpoint/2010/main" xmlns:mv="urn:schemas-microsoft-com:mac:vml" xmlns:mc="http://schemas.openxmlformats.org/markup-compatibility/2006" val="1368444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IDS Search Core Functions</a:t>
            </a:r>
            <a:endParaRPr lang="en-US" dirty="0"/>
          </a:p>
        </p:txBody>
      </p:sp>
      <p:sp>
        <p:nvSpPr>
          <p:cNvPr id="3" name="Content Placeholder 2"/>
          <p:cNvSpPr>
            <a:spLocks noGrp="1"/>
          </p:cNvSpPr>
          <p:nvPr>
            <p:ph idx="1"/>
          </p:nvPr>
        </p:nvSpPr>
        <p:spPr/>
        <p:txBody>
          <a:bodyPr/>
          <a:lstStyle/>
          <a:p>
            <a:pPr lvl="0"/>
            <a:r>
              <a:rPr lang="en-US" dirty="0" smtClean="0"/>
              <a:t>Provides search results and library holdings using the </a:t>
            </a:r>
            <a:r>
              <a:rPr lang="en-US" dirty="0" err="1" smtClean="0"/>
              <a:t>Worldcat</a:t>
            </a:r>
            <a:r>
              <a:rPr lang="en-US" dirty="0" smtClean="0"/>
              <a:t> Search API</a:t>
            </a:r>
          </a:p>
          <a:p>
            <a:pPr lvl="0"/>
            <a:r>
              <a:rPr lang="en-US" dirty="0" smtClean="0"/>
              <a:t>Provides a real time circulation status check in library’s local ILS System (Aleph, Voyager, Innovative, etc.)</a:t>
            </a:r>
          </a:p>
          <a:p>
            <a:pPr lvl="0"/>
            <a:r>
              <a:rPr lang="en-US" dirty="0" smtClean="0"/>
              <a:t>Search results are linked directly to a Library’s </a:t>
            </a:r>
            <a:r>
              <a:rPr lang="en-US" dirty="0" err="1" smtClean="0"/>
              <a:t>ILLiad</a:t>
            </a:r>
            <a:r>
              <a:rPr lang="en-US" dirty="0" smtClean="0"/>
              <a:t> service using </a:t>
            </a:r>
            <a:r>
              <a:rPr lang="en-US" dirty="0" err="1" smtClean="0"/>
              <a:t>OpenURL</a:t>
            </a:r>
            <a:endParaRPr lang="en-US" dirty="0" smtClean="0"/>
          </a:p>
          <a:p>
            <a:pPr>
              <a:buNone/>
            </a:pPr>
            <a:endParaRPr lang="en-US" dirty="0" smtClean="0"/>
          </a:p>
          <a:p>
            <a:endParaRPr lang="en-US" dirty="0"/>
          </a:p>
        </p:txBody>
      </p:sp>
    </p:spTree>
    <p:extLst>
      <p:ext uri="{BB962C8B-B14F-4D97-AF65-F5344CB8AC3E}">
        <p14:creationId xmlns="" xmlns:p14="http://schemas.microsoft.com/office/powerpoint/2010/main" xmlns:mv="urn:schemas-microsoft-com:mac:vml" xmlns:mc="http://schemas.openxmlformats.org/markup-compatibility/2006" val="23392293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954107"/>
          </a:xfrm>
          <a:prstGeom prst="rect">
            <a:avLst/>
          </a:prstGeom>
          <a:noFill/>
        </p:spPr>
        <p:txBody>
          <a:bodyPr wrap="square" rtlCol="0">
            <a:spAutoFit/>
          </a:bodyPr>
          <a:lstStyle/>
          <a:p>
            <a:pPr algn="ctr"/>
            <a:r>
              <a:rPr lang="en-US" sz="2800" dirty="0" smtClean="0"/>
              <a:t>The IDS Search interface is simple and elegant with progressive disclosure of features at the point of need.</a:t>
            </a:r>
            <a:endParaRPr lang="en-US" sz="2800" dirty="0"/>
          </a:p>
        </p:txBody>
      </p:sp>
      <p:pic>
        <p:nvPicPr>
          <p:cNvPr id="17410" name="Picture 2"/>
          <p:cNvPicPr>
            <a:picLocks noChangeAspect="1" noChangeArrowheads="1"/>
          </p:cNvPicPr>
          <p:nvPr/>
        </p:nvPicPr>
        <p:blipFill>
          <a:blip r:embed="rId3" cstate="print"/>
          <a:srcRect/>
          <a:stretch>
            <a:fillRect/>
          </a:stretch>
        </p:blipFill>
        <p:spPr bwMode="auto">
          <a:xfrm>
            <a:off x="685800" y="1676400"/>
            <a:ext cx="7787857" cy="5181600"/>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34399207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15663"/>
          </a:xfrm>
          <a:prstGeom prst="rect">
            <a:avLst/>
          </a:prstGeom>
          <a:noFill/>
        </p:spPr>
        <p:txBody>
          <a:bodyPr wrap="square" rtlCol="0">
            <a:spAutoFit/>
          </a:bodyPr>
          <a:lstStyle/>
          <a:p>
            <a:pPr algn="ctr"/>
            <a:r>
              <a:rPr lang="en-US" sz="3000" dirty="0" smtClean="0"/>
              <a:t>IDS Search promotes both local collections and resource sharing.</a:t>
            </a:r>
            <a:endParaRPr lang="en-US" sz="3000" dirty="0"/>
          </a:p>
        </p:txBody>
      </p:sp>
      <p:pic>
        <p:nvPicPr>
          <p:cNvPr id="15363" name="Picture 3"/>
          <p:cNvPicPr>
            <a:picLocks noChangeAspect="1" noChangeArrowheads="1"/>
          </p:cNvPicPr>
          <p:nvPr/>
        </p:nvPicPr>
        <p:blipFill>
          <a:blip r:embed="rId3" cstate="print"/>
          <a:srcRect/>
          <a:stretch>
            <a:fillRect/>
          </a:stretch>
        </p:blipFill>
        <p:spPr bwMode="auto">
          <a:xfrm>
            <a:off x="0" y="1752600"/>
            <a:ext cx="9144001" cy="4477476"/>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18757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liad\IDS\Project\Masters - Info, Slides, and Charts\Green Map all Participants - Orig. 13.png"/>
          <p:cNvPicPr>
            <a:picLocks noChangeAspect="1" noChangeArrowheads="1"/>
          </p:cNvPicPr>
          <p:nvPr/>
        </p:nvPicPr>
        <p:blipFill>
          <a:blip r:embed="rId3">
            <a:extLst>
              <a:ext uri="{28A0092B-C50C-407E-A947-70E740481C1C}">
                <a14:useLocalDpi xmlns="" xmlns:a14="http://schemas.microsoft.com/office/drawing/2010/main" xmlns:mv="urn:schemas-microsoft-com:mac:vml" xmlns:mc="http://schemas.openxmlformats.org/markup-compatibility/2006"/>
              </a:ext>
            </a:extLst>
          </a:blip>
          <a:srcRect/>
          <a:stretch>
            <a:fillRect/>
          </a:stretch>
        </p:blipFill>
        <p:spPr bwMode="auto">
          <a:xfrm>
            <a:off x="781050" y="323850"/>
            <a:ext cx="7543800" cy="5829300"/>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2" name="TextBox 1"/>
          <p:cNvSpPr txBox="1"/>
          <p:nvPr/>
        </p:nvSpPr>
        <p:spPr>
          <a:xfrm>
            <a:off x="781050" y="800100"/>
            <a:ext cx="2371725" cy="369332"/>
          </a:xfrm>
          <a:prstGeom prst="rect">
            <a:avLst/>
          </a:prstGeom>
          <a:noFill/>
        </p:spPr>
        <p:txBody>
          <a:bodyPr wrap="square" rtlCol="0">
            <a:spAutoFit/>
          </a:bodyPr>
          <a:lstStyle/>
          <a:p>
            <a:r>
              <a:rPr lang="en-US" dirty="0" smtClean="0"/>
              <a:t>Spring 2004</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2475225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pPr algn="l"/>
            <a:r>
              <a:rPr lang="en-US" sz="2800" dirty="0" smtClean="0"/>
              <a:t>The spell check feature lets users know they have misspelled a word and provides an easy way to search again with the correct word.</a:t>
            </a:r>
            <a:endParaRPr lang="en-US" sz="2800" dirty="0"/>
          </a:p>
        </p:txBody>
      </p:sp>
      <p:pic>
        <p:nvPicPr>
          <p:cNvPr id="22530" name="Picture 2"/>
          <p:cNvPicPr>
            <a:picLocks noGrp="1" noChangeAspect="1" noChangeArrowheads="1"/>
          </p:cNvPicPr>
          <p:nvPr>
            <p:ph idx="1"/>
          </p:nvPr>
        </p:nvPicPr>
        <p:blipFill>
          <a:blip r:embed="rId3" cstate="print"/>
          <a:stretch>
            <a:fillRect/>
          </a:stretch>
        </p:blipFill>
        <p:spPr bwMode="auto">
          <a:xfrm>
            <a:off x="638666" y="1996514"/>
            <a:ext cx="7866667" cy="3733334"/>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31691144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3" cstate="print"/>
          <a:srcRect/>
          <a:stretch>
            <a:fillRect/>
          </a:stretch>
        </p:blipFill>
        <p:spPr bwMode="auto">
          <a:xfrm>
            <a:off x="0" y="2015116"/>
            <a:ext cx="9113837" cy="3981450"/>
          </a:xfrm>
          <a:prstGeom prst="rect">
            <a:avLst/>
          </a:prstGeom>
          <a:noFill/>
          <a:ln w="9525">
            <a:noFill/>
            <a:miter lim="800000"/>
            <a:headEnd/>
            <a:tailEnd/>
          </a:ln>
        </p:spPr>
      </p:pic>
      <p:sp>
        <p:nvSpPr>
          <p:cNvPr id="4" name="Title 3"/>
          <p:cNvSpPr>
            <a:spLocks noGrp="1"/>
          </p:cNvSpPr>
          <p:nvPr>
            <p:ph type="title"/>
          </p:nvPr>
        </p:nvSpPr>
        <p:spPr>
          <a:xfrm>
            <a:off x="457200" y="274637"/>
            <a:ext cx="8229600" cy="1496277"/>
          </a:xfrm>
        </p:spPr>
        <p:txBody>
          <a:bodyPr>
            <a:noAutofit/>
          </a:bodyPr>
          <a:lstStyle/>
          <a:p>
            <a:r>
              <a:rPr lang="en-US" sz="3200" dirty="0" smtClean="0"/>
              <a:t>If searches do not return results, IDS Search automatically expands the search using the </a:t>
            </a:r>
            <a:r>
              <a:rPr lang="en-US" sz="3200" dirty="0" err="1" smtClean="0"/>
              <a:t>Autosearch</a:t>
            </a:r>
            <a:r>
              <a:rPr lang="en-US" sz="3200" dirty="0" smtClean="0"/>
              <a:t> Feature.</a:t>
            </a:r>
            <a:br>
              <a:rPr lang="en-US" sz="3200" dirty="0" smtClean="0"/>
            </a:br>
            <a:endParaRPr lang="en-US" sz="3200" dirty="0"/>
          </a:p>
        </p:txBody>
      </p:sp>
    </p:spTree>
    <p:extLst>
      <p:ext uri="{BB962C8B-B14F-4D97-AF65-F5344CB8AC3E}">
        <p14:creationId xmlns="" xmlns:p14="http://schemas.microsoft.com/office/powerpoint/2010/main" xmlns:mv="urn:schemas-microsoft-com:mac:vml" xmlns:mc="http://schemas.openxmlformats.org/markup-compatibility/2006" val="26068516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1295400"/>
            <a:ext cx="6934200" cy="2241252"/>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3533348" y="3429000"/>
            <a:ext cx="5610652" cy="3124200"/>
          </a:xfrm>
          <a:prstGeom prst="rect">
            <a:avLst/>
          </a:prstGeom>
          <a:noFill/>
          <a:ln w="9525">
            <a:noFill/>
            <a:miter lim="800000"/>
            <a:headEnd/>
            <a:tailEnd/>
          </a:ln>
        </p:spPr>
      </p:pic>
      <p:sp>
        <p:nvSpPr>
          <p:cNvPr id="5" name="Title 4"/>
          <p:cNvSpPr>
            <a:spLocks noGrp="1"/>
          </p:cNvSpPr>
          <p:nvPr>
            <p:ph type="title"/>
          </p:nvPr>
        </p:nvSpPr>
        <p:spPr/>
        <p:txBody>
          <a:bodyPr>
            <a:normAutofit fontScale="90000"/>
          </a:bodyPr>
          <a:lstStyle/>
          <a:p>
            <a:r>
              <a:rPr lang="en-US" dirty="0" smtClean="0"/>
              <a:t>“Cite This” provides citations for major citation styles. </a:t>
            </a:r>
            <a:br>
              <a:rPr lang="en-US" dirty="0" smtClean="0"/>
            </a:br>
            <a:endParaRPr lang="en-US" dirty="0"/>
          </a:p>
        </p:txBody>
      </p:sp>
    </p:spTree>
    <p:extLst>
      <p:ext uri="{BB962C8B-B14F-4D97-AF65-F5344CB8AC3E}">
        <p14:creationId xmlns="" xmlns:p14="http://schemas.microsoft.com/office/powerpoint/2010/main" xmlns:mv="urn:schemas-microsoft-com:mac:vml" xmlns:mc="http://schemas.openxmlformats.org/markup-compatibility/2006" val="33246296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1417638"/>
            <a:ext cx="9144000" cy="2539357"/>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4648200" y="3956995"/>
            <a:ext cx="4038600" cy="3033631"/>
          </a:xfrm>
          <a:prstGeom prst="rect">
            <a:avLst/>
          </a:prstGeom>
          <a:noFill/>
          <a:ln w="9525">
            <a:noFill/>
            <a:miter lim="800000"/>
            <a:headEnd/>
            <a:tailEnd/>
          </a:ln>
        </p:spPr>
      </p:pic>
      <p:sp>
        <p:nvSpPr>
          <p:cNvPr id="5" name="Title 4"/>
          <p:cNvSpPr>
            <a:spLocks noGrp="1"/>
          </p:cNvSpPr>
          <p:nvPr>
            <p:ph type="title"/>
          </p:nvPr>
        </p:nvSpPr>
        <p:spPr/>
        <p:txBody>
          <a:bodyPr>
            <a:normAutofit fontScale="90000"/>
          </a:bodyPr>
          <a:lstStyle/>
          <a:p>
            <a:r>
              <a:rPr lang="en-US" dirty="0" smtClean="0"/>
              <a:t>Google Books Previews are linked and embedded throughout results.</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19561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1"/>
          </p:nvPr>
        </p:nvSpPr>
        <p:spPr>
          <a:xfrm>
            <a:off x="457200" y="1524000"/>
            <a:ext cx="8229600" cy="5105400"/>
          </a:xfrm>
        </p:spPr>
        <p:txBody>
          <a:bodyPr/>
          <a:lstStyle/>
          <a:p>
            <a:r>
              <a:rPr lang="en-US" sz="2400" dirty="0" smtClean="0"/>
              <a:t>IDS Search was beta tested in 2009 by several libraries</a:t>
            </a:r>
          </a:p>
          <a:p>
            <a:pPr lvl="1"/>
            <a:r>
              <a:rPr lang="en-US" sz="2000" dirty="0" smtClean="0"/>
              <a:t> extensive feedback was received from librarians and library staff.</a:t>
            </a:r>
          </a:p>
          <a:p>
            <a:r>
              <a:rPr lang="en-US" sz="2400" dirty="0" smtClean="0"/>
              <a:t>IDS Search was also tested in 2009 and 2010 by a usability team at University of Rochester.</a:t>
            </a:r>
          </a:p>
          <a:p>
            <a:r>
              <a:rPr lang="en-US" sz="2400" dirty="0" smtClean="0"/>
              <a:t>In 2010, researchers at SUNY </a:t>
            </a:r>
            <a:r>
              <a:rPr lang="en-US" sz="2400" dirty="0" err="1" smtClean="0"/>
              <a:t>Geneseo</a:t>
            </a:r>
            <a:r>
              <a:rPr lang="en-US" sz="2400" dirty="0" smtClean="0"/>
              <a:t> conducted usability testing using eye tracking software and eye movement miscue analysis (EMMA).</a:t>
            </a:r>
          </a:p>
          <a:p>
            <a:r>
              <a:rPr lang="en-US" sz="2400" dirty="0" smtClean="0"/>
              <a:t>Further eye tracking studies are planned for April 2011.</a:t>
            </a:r>
          </a:p>
          <a:p>
            <a:r>
              <a:rPr lang="en-US" sz="2400" dirty="0" smtClean="0"/>
              <a:t>The default IDS Search interface has been heavily tested and refined as a result of this process.</a:t>
            </a:r>
          </a:p>
        </p:txBody>
      </p:sp>
      <p:sp>
        <p:nvSpPr>
          <p:cNvPr id="41986" name="TextBox 4"/>
          <p:cNvSpPr txBox="1">
            <a:spLocks noChangeArrowheads="1"/>
          </p:cNvSpPr>
          <p:nvPr/>
        </p:nvSpPr>
        <p:spPr bwMode="auto">
          <a:xfrm>
            <a:off x="0" y="0"/>
            <a:ext cx="9144000" cy="1077913"/>
          </a:xfrm>
          <a:prstGeom prst="rect">
            <a:avLst/>
          </a:prstGeom>
          <a:noFill/>
          <a:ln w="9525">
            <a:noFill/>
            <a:miter lim="800000"/>
            <a:headEnd/>
            <a:tailEnd/>
          </a:ln>
        </p:spPr>
        <p:txBody>
          <a:bodyPr>
            <a:spAutoFit/>
          </a:bodyPr>
          <a:lstStyle/>
          <a:p>
            <a:pPr algn="ctr"/>
            <a:r>
              <a:rPr lang="en-US" sz="3200" dirty="0"/>
              <a:t>IDS Search has undergone extensive usability testing in its development process.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686800" cy="954107"/>
          </a:xfrm>
          <a:prstGeom prst="rect">
            <a:avLst/>
          </a:prstGeom>
          <a:noFill/>
        </p:spPr>
        <p:txBody>
          <a:bodyPr wrap="square" rtlCol="0">
            <a:spAutoFit/>
          </a:bodyPr>
          <a:lstStyle/>
          <a:p>
            <a:pPr algn="ctr"/>
            <a:r>
              <a:rPr lang="en-US" sz="2800" dirty="0" smtClean="0"/>
              <a:t>Customize the appearance of the search and brand it with your logo in a matter of minutes.</a:t>
            </a:r>
          </a:p>
        </p:txBody>
      </p:sp>
      <p:pic>
        <p:nvPicPr>
          <p:cNvPr id="9219" name="Picture 3"/>
          <p:cNvPicPr>
            <a:picLocks noChangeAspect="1" noChangeArrowheads="1"/>
          </p:cNvPicPr>
          <p:nvPr/>
        </p:nvPicPr>
        <p:blipFill>
          <a:blip r:embed="rId3" cstate="print"/>
          <a:srcRect/>
          <a:stretch>
            <a:fillRect/>
          </a:stretch>
        </p:blipFill>
        <p:spPr bwMode="auto">
          <a:xfrm>
            <a:off x="914400" y="969145"/>
            <a:ext cx="7620000" cy="5888855"/>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3993738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8610600" cy="838200"/>
          </a:xfrm>
        </p:spPr>
        <p:txBody>
          <a:bodyPr/>
          <a:lstStyle/>
          <a:p>
            <a:r>
              <a:rPr lang="en-US" sz="2800" dirty="0" smtClean="0"/>
              <a:t>Customization Examples: Oswego</a:t>
            </a:r>
            <a:endParaRPr lang="en-US" sz="2800" dirty="0"/>
          </a:p>
        </p:txBody>
      </p:sp>
      <p:pic>
        <p:nvPicPr>
          <p:cNvPr id="1031" name="Picture 7"/>
          <p:cNvPicPr>
            <a:picLocks noChangeAspect="1" noChangeArrowheads="1"/>
          </p:cNvPicPr>
          <p:nvPr/>
        </p:nvPicPr>
        <p:blipFill>
          <a:blip r:embed="rId3" cstate="print"/>
          <a:srcRect/>
          <a:stretch>
            <a:fillRect/>
          </a:stretch>
        </p:blipFill>
        <p:spPr bwMode="auto">
          <a:xfrm>
            <a:off x="0" y="1600200"/>
            <a:ext cx="9163805" cy="4648200"/>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8504242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0" y="0"/>
            <a:ext cx="9144000" cy="838200"/>
          </a:xfrm>
        </p:spPr>
        <p:txBody>
          <a:bodyPr/>
          <a:lstStyle/>
          <a:p>
            <a:r>
              <a:rPr lang="en-US" sz="2800" smtClean="0"/>
              <a:t>Customization Examples: Brockport</a:t>
            </a:r>
          </a:p>
        </p:txBody>
      </p:sp>
      <p:sp>
        <p:nvSpPr>
          <p:cNvPr id="61442" name="Content Placeholder 5"/>
          <p:cNvSpPr>
            <a:spLocks noGrp="1"/>
          </p:cNvSpPr>
          <p:nvPr>
            <p:ph idx="1"/>
          </p:nvPr>
        </p:nvSpPr>
        <p:spPr/>
        <p:txBody>
          <a:bodyPr/>
          <a:lstStyle/>
          <a:p>
            <a:endParaRPr lang="en-US" smtClean="0"/>
          </a:p>
        </p:txBody>
      </p:sp>
      <p:pic>
        <p:nvPicPr>
          <p:cNvPr id="61443" name="Picture 2"/>
          <p:cNvPicPr>
            <a:picLocks noChangeAspect="1" noChangeArrowheads="1"/>
          </p:cNvPicPr>
          <p:nvPr/>
        </p:nvPicPr>
        <p:blipFill>
          <a:blip r:embed="rId3"/>
          <a:srcRect/>
          <a:stretch>
            <a:fillRect/>
          </a:stretch>
        </p:blipFill>
        <p:spPr bwMode="auto">
          <a:xfrm>
            <a:off x="0" y="1143000"/>
            <a:ext cx="9144000" cy="511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5269149"/>
            <a:ext cx="3318933" cy="158885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400800" y="3445541"/>
            <a:ext cx="2965205" cy="1352550"/>
          </a:xfrm>
          <a:prstGeom prst="rect">
            <a:avLst/>
          </a:prstGeom>
          <a:noFill/>
          <a:ln w="9525" algn="in">
            <a:noFill/>
            <a:miter lim="800000"/>
            <a:headEnd/>
            <a:tailEnd/>
          </a:ln>
          <a:effectLst/>
        </p:spPr>
      </p:pic>
      <p:pic>
        <p:nvPicPr>
          <p:cNvPr id="8195" name="Picture 3"/>
          <p:cNvPicPr>
            <a:picLocks noChangeAspect="1" noChangeArrowheads="1"/>
          </p:cNvPicPr>
          <p:nvPr/>
        </p:nvPicPr>
        <p:blipFill>
          <a:blip r:embed="rId5" cstate="print"/>
          <a:srcRect/>
          <a:stretch>
            <a:fillRect/>
          </a:stretch>
        </p:blipFill>
        <p:spPr bwMode="auto">
          <a:xfrm>
            <a:off x="0" y="3581400"/>
            <a:ext cx="3287599" cy="1500691"/>
          </a:xfrm>
          <a:prstGeom prst="rect">
            <a:avLst/>
          </a:prstGeom>
          <a:noFill/>
          <a:ln w="9525">
            <a:noFill/>
            <a:miter lim="800000"/>
            <a:headEnd/>
            <a:tailEnd/>
          </a:ln>
        </p:spPr>
      </p:pic>
      <p:pic>
        <p:nvPicPr>
          <p:cNvPr id="8200" name="Picture 8"/>
          <p:cNvPicPr>
            <a:picLocks noChangeAspect="1" noChangeArrowheads="1"/>
          </p:cNvPicPr>
          <p:nvPr/>
        </p:nvPicPr>
        <p:blipFill>
          <a:blip r:embed="rId6" cstate="print"/>
          <a:srcRect/>
          <a:stretch>
            <a:fillRect/>
          </a:stretch>
        </p:blipFill>
        <p:spPr bwMode="auto">
          <a:xfrm>
            <a:off x="6400800" y="5269149"/>
            <a:ext cx="2819400" cy="1017044"/>
          </a:xfrm>
          <a:prstGeom prst="rect">
            <a:avLst/>
          </a:prstGeom>
          <a:noFill/>
          <a:ln w="9525">
            <a:noFill/>
            <a:miter lim="800000"/>
            <a:headEnd/>
            <a:tailEnd/>
          </a:ln>
        </p:spPr>
      </p:pic>
      <p:pic>
        <p:nvPicPr>
          <p:cNvPr id="8201" name="Picture 9"/>
          <p:cNvPicPr>
            <a:picLocks noChangeAspect="1" noChangeArrowheads="1"/>
          </p:cNvPicPr>
          <p:nvPr/>
        </p:nvPicPr>
        <p:blipFill>
          <a:blip r:embed="rId7" cstate="print"/>
          <a:srcRect/>
          <a:stretch>
            <a:fillRect/>
          </a:stretch>
        </p:blipFill>
        <p:spPr bwMode="auto">
          <a:xfrm>
            <a:off x="3287599" y="2209800"/>
            <a:ext cx="2971800" cy="1097067"/>
          </a:xfrm>
          <a:prstGeom prst="rect">
            <a:avLst/>
          </a:prstGeom>
          <a:noFill/>
          <a:ln w="9525">
            <a:noFill/>
            <a:miter lim="800000"/>
            <a:headEnd/>
            <a:tailEnd/>
          </a:ln>
        </p:spPr>
      </p:pic>
      <p:pic>
        <p:nvPicPr>
          <p:cNvPr id="8202" name="Picture 10"/>
          <p:cNvPicPr>
            <a:picLocks noChangeAspect="1" noChangeArrowheads="1"/>
          </p:cNvPicPr>
          <p:nvPr/>
        </p:nvPicPr>
        <p:blipFill>
          <a:blip r:embed="rId8" cstate="print"/>
          <a:srcRect/>
          <a:stretch>
            <a:fillRect/>
          </a:stretch>
        </p:blipFill>
        <p:spPr bwMode="auto">
          <a:xfrm>
            <a:off x="-192831" y="2175108"/>
            <a:ext cx="3313254" cy="1406292"/>
          </a:xfrm>
          <a:prstGeom prst="rect">
            <a:avLst/>
          </a:prstGeom>
          <a:noFill/>
          <a:ln w="9525">
            <a:noFill/>
            <a:miter lim="800000"/>
            <a:headEnd/>
            <a:tailEnd/>
          </a:ln>
        </p:spPr>
      </p:pic>
      <p:pic>
        <p:nvPicPr>
          <p:cNvPr id="8204" name="Picture 12"/>
          <p:cNvPicPr>
            <a:picLocks noChangeAspect="1" noChangeArrowheads="1"/>
          </p:cNvPicPr>
          <p:nvPr/>
        </p:nvPicPr>
        <p:blipFill>
          <a:blip r:embed="rId9" cstate="print"/>
          <a:srcRect/>
          <a:stretch>
            <a:fillRect/>
          </a:stretch>
        </p:blipFill>
        <p:spPr bwMode="auto">
          <a:xfrm>
            <a:off x="6259399" y="2209800"/>
            <a:ext cx="2971800" cy="1192956"/>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3429000" y="5105400"/>
            <a:ext cx="2971800" cy="1506176"/>
          </a:xfrm>
          <a:prstGeom prst="rect">
            <a:avLst/>
          </a:prstGeom>
          <a:noFill/>
          <a:ln w="9525" algn="in">
            <a:noFill/>
            <a:miter lim="800000"/>
            <a:headEnd/>
            <a:tailEnd/>
          </a:ln>
          <a:effectLst/>
        </p:spPr>
      </p:pic>
      <p:pic>
        <p:nvPicPr>
          <p:cNvPr id="8198" name="Picture 6"/>
          <p:cNvPicPr>
            <a:picLocks noChangeAspect="1" noChangeArrowheads="1"/>
          </p:cNvPicPr>
          <p:nvPr/>
        </p:nvPicPr>
        <p:blipFill>
          <a:blip r:embed="rId11" cstate="print"/>
          <a:srcRect/>
          <a:stretch>
            <a:fillRect/>
          </a:stretch>
        </p:blipFill>
        <p:spPr bwMode="auto">
          <a:xfrm>
            <a:off x="3429000" y="3581400"/>
            <a:ext cx="2971800" cy="1216691"/>
          </a:xfrm>
          <a:prstGeom prst="rect">
            <a:avLst/>
          </a:prstGeom>
          <a:noFill/>
          <a:ln w="9525">
            <a:noFill/>
            <a:miter lim="800000"/>
            <a:headEnd/>
            <a:tailEnd/>
          </a:ln>
        </p:spPr>
      </p:pic>
      <p:sp>
        <p:nvSpPr>
          <p:cNvPr id="16" name="TextBox 15"/>
          <p:cNvSpPr txBox="1"/>
          <p:nvPr/>
        </p:nvSpPr>
        <p:spPr>
          <a:xfrm>
            <a:off x="0" y="0"/>
            <a:ext cx="9144000" cy="584775"/>
          </a:xfrm>
          <a:prstGeom prst="rect">
            <a:avLst/>
          </a:prstGeom>
          <a:noFill/>
        </p:spPr>
        <p:txBody>
          <a:bodyPr wrap="square" rtlCol="0">
            <a:spAutoFit/>
          </a:bodyPr>
          <a:lstStyle/>
          <a:p>
            <a:pPr algn="ctr" defTabSz="914400" fontAlgn="base">
              <a:spcBef>
                <a:spcPct val="0"/>
              </a:spcBef>
              <a:spcAft>
                <a:spcPct val="0"/>
              </a:spcAft>
            </a:pPr>
            <a:r>
              <a:rPr lang="en-US" sz="3200" dirty="0" smtClean="0">
                <a:solidFill>
                  <a:srgbClr val="000000"/>
                </a:solidFill>
              </a:rPr>
              <a:t>Who’s Currently Using IDS Search?</a:t>
            </a:r>
            <a:endParaRPr lang="en-US" sz="3200" dirty="0">
              <a:solidFill>
                <a:srgbClr val="000000"/>
              </a:solidFill>
            </a:endParaRPr>
          </a:p>
        </p:txBody>
      </p:sp>
      <p:sp>
        <p:nvSpPr>
          <p:cNvPr id="13" name="TextBox 12"/>
          <p:cNvSpPr txBox="1"/>
          <p:nvPr/>
        </p:nvSpPr>
        <p:spPr>
          <a:xfrm>
            <a:off x="819324" y="914854"/>
            <a:ext cx="7182743" cy="369332"/>
          </a:xfrm>
          <a:prstGeom prst="rect">
            <a:avLst/>
          </a:prstGeom>
          <a:noFill/>
        </p:spPr>
        <p:txBody>
          <a:bodyPr wrap="square" rtlCol="0">
            <a:spAutoFit/>
          </a:bodyPr>
          <a:lstStyle/>
          <a:p>
            <a:pPr algn="ctr"/>
            <a:r>
              <a:rPr lang="en-US" dirty="0" smtClean="0"/>
              <a:t>1,084,739 Searches since August of 2010 (180,066 in March 2011)</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36167559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59437"/>
            <a:ext cx="9448800" cy="830997"/>
          </a:xfrm>
          <a:prstGeom prst="rect">
            <a:avLst/>
          </a:prstGeom>
          <a:noFill/>
        </p:spPr>
        <p:txBody>
          <a:bodyPr wrap="square" rtlCol="0">
            <a:spAutoFit/>
          </a:bodyPr>
          <a:lstStyle/>
          <a:p>
            <a:pPr algn="ctr"/>
            <a:r>
              <a:rPr lang="en-US" sz="2400" dirty="0" smtClean="0"/>
              <a:t>Find out how your users are interacting with your search tool</a:t>
            </a:r>
          </a:p>
          <a:p>
            <a:endParaRPr lang="en-US" sz="2400" dirty="0"/>
          </a:p>
        </p:txBody>
      </p:sp>
      <p:pic>
        <p:nvPicPr>
          <p:cNvPr id="11266" name="Picture 2"/>
          <p:cNvPicPr>
            <a:picLocks noChangeAspect="1" noChangeArrowheads="1"/>
          </p:cNvPicPr>
          <p:nvPr/>
        </p:nvPicPr>
        <p:blipFill>
          <a:blip r:embed="rId3" cstate="print"/>
          <a:srcRect/>
          <a:stretch>
            <a:fillRect/>
          </a:stretch>
        </p:blipFill>
        <p:spPr bwMode="auto">
          <a:xfrm>
            <a:off x="1219200" y="945739"/>
            <a:ext cx="7162800" cy="5912261"/>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448702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3089" name="Picture 1"/>
          <p:cNvPicPr>
            <a:picLocks noChangeAspect="1" noChangeArrowheads="1"/>
          </p:cNvPicPr>
          <p:nvPr/>
        </p:nvPicPr>
        <p:blipFill>
          <a:blip r:embed="rId3" cstate="print"/>
          <a:srcRect/>
          <a:stretch>
            <a:fillRect/>
          </a:stretch>
        </p:blipFill>
        <p:spPr bwMode="auto">
          <a:xfrm>
            <a:off x="441161" y="130485"/>
            <a:ext cx="8340889" cy="6565590"/>
          </a:xfrm>
          <a:prstGeom prst="rect">
            <a:avLst/>
          </a:prstGeom>
          <a:noFill/>
          <a:ln w="9525">
            <a:noFill/>
            <a:miter lim="800000"/>
            <a:headEnd/>
            <a:tailEnd/>
          </a:ln>
          <a:effectLst/>
        </p:spPr>
      </p:pic>
      <p:sp>
        <p:nvSpPr>
          <p:cNvPr id="2" name="TextBox 1"/>
          <p:cNvSpPr txBox="1"/>
          <p:nvPr/>
        </p:nvSpPr>
        <p:spPr>
          <a:xfrm>
            <a:off x="781050" y="571500"/>
            <a:ext cx="1543050" cy="369332"/>
          </a:xfrm>
          <a:prstGeom prst="rect">
            <a:avLst/>
          </a:prstGeom>
          <a:noFill/>
        </p:spPr>
        <p:txBody>
          <a:bodyPr wrap="square" rtlCol="0">
            <a:spAutoFit/>
          </a:bodyPr>
          <a:lstStyle/>
          <a:p>
            <a:r>
              <a:rPr lang="en-US" dirty="0" smtClean="0"/>
              <a:t>Spring 2011</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1600200"/>
            <a:ext cx="2971800" cy="830997"/>
          </a:xfrm>
          <a:prstGeom prst="rect">
            <a:avLst/>
          </a:prstGeom>
          <a:noFill/>
        </p:spPr>
        <p:txBody>
          <a:bodyPr wrap="square" rtlCol="0">
            <a:spAutoFit/>
          </a:bodyPr>
          <a:lstStyle/>
          <a:p>
            <a:pPr defTabSz="914400" fontAlgn="base">
              <a:spcBef>
                <a:spcPct val="0"/>
              </a:spcBef>
              <a:spcAft>
                <a:spcPct val="0"/>
              </a:spcAft>
            </a:pPr>
            <a:endParaRPr lang="en-US" sz="2400" dirty="0" smtClean="0">
              <a:solidFill>
                <a:srgbClr val="000000"/>
              </a:solidFill>
            </a:endParaRPr>
          </a:p>
          <a:p>
            <a:pPr defTabSz="914400" fontAlgn="base">
              <a:spcBef>
                <a:spcPct val="0"/>
              </a:spcBef>
              <a:spcAft>
                <a:spcPct val="0"/>
              </a:spcAft>
            </a:pPr>
            <a:endParaRPr lang="en-US" sz="2400" dirty="0">
              <a:solidFill>
                <a:srgbClr val="000000"/>
              </a:solidFill>
            </a:endParaRPr>
          </a:p>
        </p:txBody>
      </p:sp>
      <p:sp>
        <p:nvSpPr>
          <p:cNvPr id="10" name="TextBox 9"/>
          <p:cNvSpPr txBox="1"/>
          <p:nvPr/>
        </p:nvSpPr>
        <p:spPr>
          <a:xfrm>
            <a:off x="304800" y="0"/>
            <a:ext cx="8839200" cy="1569660"/>
          </a:xfrm>
          <a:prstGeom prst="rect">
            <a:avLst/>
          </a:prstGeom>
          <a:noFill/>
        </p:spPr>
        <p:txBody>
          <a:bodyPr wrap="square" rtlCol="0">
            <a:spAutoFit/>
          </a:bodyPr>
          <a:lstStyle/>
          <a:p>
            <a:pPr defTabSz="914400" fontAlgn="base">
              <a:spcBef>
                <a:spcPct val="0"/>
              </a:spcBef>
              <a:spcAft>
                <a:spcPct val="0"/>
              </a:spcAft>
            </a:pPr>
            <a:endParaRPr lang="en-US" sz="2000" dirty="0" smtClean="0">
              <a:solidFill>
                <a:srgbClr val="000000"/>
              </a:solidFill>
            </a:endParaRPr>
          </a:p>
          <a:p>
            <a:pPr defTabSz="914400" fontAlgn="base">
              <a:spcBef>
                <a:spcPct val="0"/>
              </a:spcBef>
              <a:spcAft>
                <a:spcPct val="0"/>
              </a:spcAft>
            </a:pPr>
            <a:r>
              <a:rPr lang="en-US" sz="2800" dirty="0" smtClean="0">
                <a:solidFill>
                  <a:srgbClr val="000000"/>
                </a:solidFill>
              </a:rPr>
              <a:t>Minimal staff set up time or ongoing maintenance is needed for IDS Search</a:t>
            </a:r>
            <a:r>
              <a:rPr lang="en-US" sz="2000" dirty="0" smtClean="0">
                <a:solidFill>
                  <a:srgbClr val="000000"/>
                </a:solidFill>
              </a:rPr>
              <a:t>.</a:t>
            </a:r>
          </a:p>
          <a:p>
            <a:pPr defTabSz="914400" fontAlgn="base">
              <a:spcBef>
                <a:spcPct val="0"/>
              </a:spcBef>
              <a:spcAft>
                <a:spcPct val="0"/>
              </a:spcAft>
            </a:pPr>
            <a:endParaRPr lang="en-US" sz="2000" dirty="0" smtClean="0">
              <a:solidFill>
                <a:srgbClr val="000000"/>
              </a:solidFill>
            </a:endParaRPr>
          </a:p>
        </p:txBody>
      </p:sp>
      <p:pic>
        <p:nvPicPr>
          <p:cNvPr id="8" name="Picture 8" descr="C:\Documents and Settings\PRITTING\Desktop\IDS_Conference_2011\IDS_pics\DSC_5333.JPG"/>
          <p:cNvPicPr>
            <a:picLocks noChangeAspect="1" noChangeArrowheads="1"/>
          </p:cNvPicPr>
          <p:nvPr/>
        </p:nvPicPr>
        <p:blipFill>
          <a:blip r:embed="rId3" cstate="print"/>
          <a:srcRect/>
          <a:stretch>
            <a:fillRect/>
          </a:stretch>
        </p:blipFill>
        <p:spPr bwMode="auto">
          <a:xfrm>
            <a:off x="4343400" y="1371600"/>
            <a:ext cx="4163429" cy="4905736"/>
          </a:xfrm>
          <a:prstGeom prst="rect">
            <a:avLst/>
          </a:prstGeom>
          <a:noFill/>
        </p:spPr>
      </p:pic>
      <p:sp>
        <p:nvSpPr>
          <p:cNvPr id="7" name="TextBox 6"/>
          <p:cNvSpPr txBox="1"/>
          <p:nvPr/>
        </p:nvSpPr>
        <p:spPr>
          <a:xfrm>
            <a:off x="304800" y="1981200"/>
            <a:ext cx="3581400" cy="3046988"/>
          </a:xfrm>
          <a:prstGeom prst="rect">
            <a:avLst/>
          </a:prstGeom>
          <a:noFill/>
        </p:spPr>
        <p:txBody>
          <a:bodyPr wrap="square" rtlCol="0">
            <a:spAutoFit/>
          </a:bodyPr>
          <a:lstStyle/>
          <a:p>
            <a:pPr defTabSz="914400" fontAlgn="base">
              <a:spcBef>
                <a:spcPct val="0"/>
              </a:spcBef>
              <a:spcAft>
                <a:spcPct val="0"/>
              </a:spcAft>
              <a:buFont typeface="Arial" pitchFamily="34" charset="0"/>
              <a:buChar char="•"/>
            </a:pPr>
            <a:r>
              <a:rPr lang="en-US" sz="2400" dirty="0" smtClean="0">
                <a:solidFill>
                  <a:srgbClr val="000000"/>
                </a:solidFill>
              </a:rPr>
              <a:t>Set up IDS Search within a few hours.</a:t>
            </a:r>
          </a:p>
          <a:p>
            <a:pPr defTabSz="914400" fontAlgn="base">
              <a:spcBef>
                <a:spcPct val="0"/>
              </a:spcBef>
              <a:spcAft>
                <a:spcPct val="0"/>
              </a:spcAft>
            </a:pPr>
            <a:endParaRPr lang="en-US" sz="2400" dirty="0" smtClean="0">
              <a:solidFill>
                <a:srgbClr val="000000"/>
              </a:solidFill>
            </a:endParaRPr>
          </a:p>
          <a:p>
            <a:pPr defTabSz="914400" fontAlgn="base">
              <a:spcBef>
                <a:spcPct val="0"/>
              </a:spcBef>
              <a:spcAft>
                <a:spcPct val="0"/>
              </a:spcAft>
              <a:buFont typeface="Arial" pitchFamily="34" charset="0"/>
              <a:buChar char="•"/>
            </a:pPr>
            <a:r>
              <a:rPr lang="en-US" sz="2400" dirty="0" smtClean="0">
                <a:solidFill>
                  <a:srgbClr val="000000"/>
                </a:solidFill>
              </a:rPr>
              <a:t>IDS Search is fully hosted with updates and maintenance by IDS Search team.</a:t>
            </a:r>
          </a:p>
          <a:p>
            <a:pPr defTabSz="914400" fontAlgn="base">
              <a:spcBef>
                <a:spcPct val="0"/>
              </a:spcBef>
              <a:spcAft>
                <a:spcPct val="0"/>
              </a:spcAft>
              <a:buFont typeface="Arial" pitchFamily="34" charset="0"/>
              <a:buChar char="•"/>
            </a:pPr>
            <a:endParaRPr lang="en-US" sz="2400" dirty="0" smtClean="0">
              <a:solidFill>
                <a:srgbClr val="000000"/>
              </a:solidFill>
            </a:endParaRPr>
          </a:p>
        </p:txBody>
      </p:sp>
    </p:spTree>
    <p:extLst>
      <p:ext uri="{BB962C8B-B14F-4D97-AF65-F5344CB8AC3E}">
        <p14:creationId xmlns="" xmlns:p14="http://schemas.microsoft.com/office/powerpoint/2010/main" xmlns:mv="urn:schemas-microsoft-com:mac:vml" xmlns:mc="http://schemas.openxmlformats.org/markup-compatibility/2006" val="18472119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idx="4294967295"/>
          </p:nvPr>
        </p:nvSpPr>
        <p:spPr/>
        <p:txBody>
          <a:bodyPr/>
          <a:lstStyle/>
          <a:p>
            <a:r>
              <a:rPr lang="en-US" sz="4000" smtClean="0"/>
              <a:t>Learn More about IDS Search</a:t>
            </a:r>
          </a:p>
        </p:txBody>
      </p:sp>
      <p:sp>
        <p:nvSpPr>
          <p:cNvPr id="9" name="Content Placeholder 8"/>
          <p:cNvSpPr>
            <a:spLocks noGrp="1"/>
          </p:cNvSpPr>
          <p:nvPr>
            <p:ph idx="1"/>
          </p:nvPr>
        </p:nvSpPr>
        <p:spPr>
          <a:xfrm>
            <a:off x="685800" y="1371600"/>
            <a:ext cx="7924800" cy="4267200"/>
          </a:xfrm>
        </p:spPr>
        <p:txBody>
          <a:bodyPr/>
          <a:lstStyle/>
          <a:p>
            <a:pPr>
              <a:lnSpc>
                <a:spcPct val="90000"/>
              </a:lnSpc>
              <a:buFontTx/>
              <a:buNone/>
            </a:pPr>
            <a:endParaRPr lang="en-US" sz="2400" dirty="0" smtClean="0"/>
          </a:p>
          <a:p>
            <a:pPr>
              <a:lnSpc>
                <a:spcPct val="90000"/>
              </a:lnSpc>
              <a:buFontTx/>
              <a:buNone/>
            </a:pPr>
            <a:endParaRPr lang="en-US" sz="2400" dirty="0" smtClean="0"/>
          </a:p>
          <a:p>
            <a:pPr>
              <a:lnSpc>
                <a:spcPct val="90000"/>
              </a:lnSpc>
              <a:buFontTx/>
              <a:buNone/>
            </a:pPr>
            <a:r>
              <a:rPr lang="en-US" sz="2400" b="1" i="1" dirty="0" smtClean="0"/>
              <a:t>IDS Search Blog </a:t>
            </a:r>
          </a:p>
          <a:p>
            <a:pPr>
              <a:lnSpc>
                <a:spcPct val="90000"/>
              </a:lnSpc>
              <a:buFontTx/>
              <a:buNone/>
            </a:pPr>
            <a:r>
              <a:rPr lang="en-US" sz="2400" i="1" dirty="0" smtClean="0"/>
              <a:t>	</a:t>
            </a:r>
            <a:r>
              <a:rPr lang="en-US" sz="2400" dirty="0" smtClean="0"/>
              <a:t> http://</a:t>
            </a:r>
            <a:r>
              <a:rPr lang="en-US" sz="2400" dirty="0" err="1" smtClean="0"/>
              <a:t>idssearch.wordpress.com</a:t>
            </a:r>
            <a:r>
              <a:rPr lang="en-US" sz="2400" dirty="0" smtClean="0"/>
              <a:t>/</a:t>
            </a:r>
          </a:p>
          <a:p>
            <a:pPr>
              <a:lnSpc>
                <a:spcPct val="90000"/>
              </a:lnSpc>
              <a:buFontTx/>
              <a:buNone/>
            </a:pPr>
            <a:endParaRPr lang="en-US" sz="2400" i="1" dirty="0" smtClean="0"/>
          </a:p>
          <a:p>
            <a:pPr>
              <a:lnSpc>
                <a:spcPct val="90000"/>
              </a:lnSpc>
              <a:buFontTx/>
              <a:buNone/>
            </a:pPr>
            <a:r>
              <a:rPr lang="en-US" sz="2400" b="1" i="1" dirty="0" smtClean="0"/>
              <a:t>IDS Search Site</a:t>
            </a:r>
          </a:p>
          <a:p>
            <a:pPr>
              <a:lnSpc>
                <a:spcPct val="90000"/>
              </a:lnSpc>
              <a:buFontTx/>
              <a:buNone/>
            </a:pPr>
            <a:r>
              <a:rPr lang="en-US" sz="2400" dirty="0" smtClean="0"/>
              <a:t>	http://</a:t>
            </a:r>
            <a:r>
              <a:rPr lang="en-US" sz="2400" dirty="0" err="1" smtClean="0"/>
              <a:t>idsproject.org/Tools/IDSSearch.aspx</a:t>
            </a:r>
            <a:endParaRPr lang="en-US" sz="2400" dirty="0" smtClean="0"/>
          </a:p>
          <a:p>
            <a:pPr>
              <a:lnSpc>
                <a:spcPct val="90000"/>
              </a:lnSpc>
              <a:buFontTx/>
              <a:buNone/>
            </a:pPr>
            <a:endParaRPr lang="en-US" sz="2400" i="1" dirty="0" smtClean="0"/>
          </a:p>
          <a:p>
            <a:pPr>
              <a:lnSpc>
                <a:spcPct val="90000"/>
              </a:lnSpc>
              <a:buFontTx/>
              <a:buNone/>
            </a:pPr>
            <a:r>
              <a:rPr lang="en-US" sz="2400" b="1" i="1" dirty="0" smtClean="0"/>
              <a:t>IDS Search Listserv </a:t>
            </a:r>
            <a:r>
              <a:rPr lang="en-US" sz="2400" dirty="0" err="1" smtClean="0"/>
              <a:t>http://mail.geneseo.edu/mailman/listinfo/idssearch-l</a:t>
            </a:r>
            <a:endParaRPr lang="en-US" sz="2400" dirty="0" smtClean="0"/>
          </a:p>
          <a:p>
            <a:pPr>
              <a:lnSpc>
                <a:spcPct val="90000"/>
              </a:lnSpc>
              <a:buFontTx/>
              <a:buNone/>
            </a:pPr>
            <a:endParaRPr lang="en-US" dirty="0" smtClean="0"/>
          </a:p>
        </p:txBody>
      </p:sp>
      <p:pic>
        <p:nvPicPr>
          <p:cNvPr id="77827" name="Picture 2" descr="IDS logo_300dpi"/>
          <p:cNvPicPr>
            <a:picLocks noChangeAspect="1" noChangeArrowheads="1"/>
          </p:cNvPicPr>
          <p:nvPr/>
        </p:nvPicPr>
        <p:blipFill>
          <a:blip r:embed="rId3"/>
          <a:srcRect/>
          <a:stretch>
            <a:fillRect/>
          </a:stretch>
        </p:blipFill>
        <p:spPr bwMode="auto">
          <a:xfrm>
            <a:off x="2667000" y="5791200"/>
            <a:ext cx="2819400" cy="750888"/>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descr="C:\Documents and Settings\PRITTING\Desktop\IDS_Conference_2011\IDS_pics\ids_search_cropped.jpg"/>
          <p:cNvPicPr>
            <a:picLocks noChangeAspect="1" noChangeArrowheads="1"/>
          </p:cNvPicPr>
          <p:nvPr/>
        </p:nvPicPr>
        <p:blipFill>
          <a:blip r:embed="rId3" cstate="screen">
            <a:extLst>
              <a:ext uri="{28A0092B-C50C-407E-A947-70E740481C1C}">
                <a14:useLocalDpi xmlns="" xmlns:a14="http://schemas.microsoft.com/office/drawing/2010/main" xmlns:mv="urn:schemas-microsoft-com:mac:vml" xmlns:mc="http://schemas.openxmlformats.org/markup-compatibility/2006"/>
              </a:ext>
            </a:extLst>
          </a:blip>
          <a:srcRect/>
          <a:stretch>
            <a:fillRect/>
          </a:stretch>
        </p:blipFill>
        <p:spPr bwMode="auto">
          <a:xfrm>
            <a:off x="4724400" y="1524000"/>
            <a:ext cx="4419600" cy="4375365"/>
          </a:xfrm>
          <a:prstGeom prst="rect">
            <a:avLst/>
          </a:prstGeom>
          <a:noFill/>
        </p:spPr>
      </p:pic>
      <p:sp>
        <p:nvSpPr>
          <p:cNvPr id="6" name="TextBox 5"/>
          <p:cNvSpPr txBox="1"/>
          <p:nvPr/>
        </p:nvSpPr>
        <p:spPr>
          <a:xfrm>
            <a:off x="0" y="1447800"/>
            <a:ext cx="4648200" cy="6001642"/>
          </a:xfrm>
          <a:prstGeom prst="rect">
            <a:avLst/>
          </a:prstGeom>
          <a:noFill/>
        </p:spPr>
        <p:txBody>
          <a:bodyPr wrap="square" rtlCol="0">
            <a:spAutoFit/>
          </a:bodyPr>
          <a:lstStyle/>
          <a:p>
            <a:pPr algn="ctr" defTabSz="914400" fontAlgn="base">
              <a:spcBef>
                <a:spcPct val="0"/>
              </a:spcBef>
              <a:spcAft>
                <a:spcPct val="0"/>
              </a:spcAft>
            </a:pPr>
            <a:endParaRPr lang="en-US" sz="2400" dirty="0" smtClean="0">
              <a:solidFill>
                <a:srgbClr val="000000"/>
              </a:solidFill>
            </a:endParaRPr>
          </a:p>
          <a:p>
            <a:pPr algn="ctr" defTabSz="914400" fontAlgn="base">
              <a:spcBef>
                <a:spcPct val="0"/>
              </a:spcBef>
              <a:spcAft>
                <a:spcPct val="0"/>
              </a:spcAft>
            </a:pPr>
            <a:r>
              <a:rPr lang="en-US" sz="2400" dirty="0" smtClean="0">
                <a:solidFill>
                  <a:srgbClr val="000000"/>
                </a:solidFill>
              </a:rPr>
              <a:t>Upcoming Conferences:</a:t>
            </a:r>
          </a:p>
          <a:p>
            <a:pPr algn="ctr" defTabSz="914400" fontAlgn="base">
              <a:spcBef>
                <a:spcPct val="0"/>
              </a:spcBef>
              <a:spcAft>
                <a:spcPct val="0"/>
              </a:spcAft>
            </a:pPr>
            <a:endParaRPr lang="en-US" sz="2400" dirty="0" smtClean="0">
              <a:solidFill>
                <a:srgbClr val="000000"/>
              </a:solidFill>
            </a:endParaRPr>
          </a:p>
          <a:p>
            <a:pPr algn="ctr" defTabSz="914400" fontAlgn="base">
              <a:spcBef>
                <a:spcPct val="0"/>
              </a:spcBef>
              <a:spcAft>
                <a:spcPct val="0"/>
              </a:spcAft>
            </a:pPr>
            <a:r>
              <a:rPr lang="en-US" sz="2400" dirty="0" smtClean="0">
                <a:solidFill>
                  <a:srgbClr val="000000"/>
                </a:solidFill>
              </a:rPr>
              <a:t>CUNY IDS Search Hands-on Orientation (May 2011 – Date TBD)</a:t>
            </a:r>
          </a:p>
          <a:p>
            <a:pPr algn="ctr" defTabSz="914400" fontAlgn="base">
              <a:spcBef>
                <a:spcPct val="0"/>
              </a:spcBef>
              <a:spcAft>
                <a:spcPct val="0"/>
              </a:spcAft>
            </a:pPr>
            <a:endParaRPr lang="en-US" sz="2400" dirty="0" smtClean="0">
              <a:solidFill>
                <a:srgbClr val="000000"/>
              </a:solidFill>
            </a:endParaRPr>
          </a:p>
          <a:p>
            <a:pPr algn="ctr" defTabSz="914400" fontAlgn="base">
              <a:spcBef>
                <a:spcPct val="0"/>
              </a:spcBef>
              <a:spcAft>
                <a:spcPct val="0"/>
              </a:spcAft>
            </a:pPr>
            <a:r>
              <a:rPr lang="en-US" sz="2400" dirty="0" smtClean="0">
                <a:solidFill>
                  <a:srgbClr val="000000"/>
                </a:solidFill>
              </a:rPr>
              <a:t>SUNYLA (June 15-17 2011 at SUNY Plattsburgh)</a:t>
            </a:r>
          </a:p>
          <a:p>
            <a:pPr algn="ctr" defTabSz="914400" fontAlgn="base">
              <a:spcBef>
                <a:spcPct val="0"/>
              </a:spcBef>
              <a:spcAft>
                <a:spcPct val="0"/>
              </a:spcAft>
            </a:pPr>
            <a:endParaRPr lang="en-US" sz="2400" dirty="0" smtClean="0">
              <a:solidFill>
                <a:srgbClr val="000000"/>
              </a:solidFill>
            </a:endParaRPr>
          </a:p>
          <a:p>
            <a:pPr algn="ctr" defTabSz="914400" fontAlgn="base">
              <a:spcBef>
                <a:spcPct val="0"/>
              </a:spcBef>
              <a:spcAft>
                <a:spcPct val="0"/>
              </a:spcAft>
            </a:pPr>
            <a:r>
              <a:rPr lang="en-US" sz="2400" dirty="0" smtClean="0">
                <a:solidFill>
                  <a:srgbClr val="000000"/>
                </a:solidFill>
              </a:rPr>
              <a:t>IDS Conference (August 1-3 2011 at Albany College of Law)</a:t>
            </a:r>
          </a:p>
          <a:p>
            <a:pPr algn="ctr" defTabSz="914400" fontAlgn="base">
              <a:spcBef>
                <a:spcPct val="0"/>
              </a:spcBef>
              <a:spcAft>
                <a:spcPct val="0"/>
              </a:spcAft>
            </a:pPr>
            <a:endParaRPr lang="en-US" sz="2400" dirty="0" smtClean="0">
              <a:solidFill>
                <a:srgbClr val="000000"/>
              </a:solidFill>
            </a:endParaRPr>
          </a:p>
          <a:p>
            <a:pPr defTabSz="914400" fontAlgn="base">
              <a:spcBef>
                <a:spcPct val="0"/>
              </a:spcBef>
              <a:spcAft>
                <a:spcPct val="0"/>
              </a:spcAft>
            </a:pPr>
            <a:endParaRPr lang="en-US" sz="2400" dirty="0" smtClean="0">
              <a:solidFill>
                <a:srgbClr val="000000"/>
              </a:solidFill>
            </a:endParaRPr>
          </a:p>
          <a:p>
            <a:pPr defTabSz="914400" fontAlgn="base">
              <a:spcBef>
                <a:spcPct val="0"/>
              </a:spcBef>
              <a:spcAft>
                <a:spcPct val="0"/>
              </a:spcAft>
            </a:pPr>
            <a:endParaRPr lang="en-US" sz="2400" dirty="0" smtClean="0">
              <a:solidFill>
                <a:srgbClr val="000000"/>
              </a:solidFill>
            </a:endParaRPr>
          </a:p>
          <a:p>
            <a:pPr defTabSz="914400" fontAlgn="base">
              <a:spcBef>
                <a:spcPct val="0"/>
              </a:spcBef>
              <a:spcAft>
                <a:spcPct val="0"/>
              </a:spcAft>
            </a:pPr>
            <a:endParaRPr lang="en-US" sz="2400" dirty="0" smtClean="0">
              <a:solidFill>
                <a:srgbClr val="000000"/>
              </a:solidFill>
            </a:endParaRPr>
          </a:p>
          <a:p>
            <a:pPr defTabSz="914400" fontAlgn="base">
              <a:spcBef>
                <a:spcPct val="0"/>
              </a:spcBef>
              <a:spcAft>
                <a:spcPct val="0"/>
              </a:spcAft>
            </a:pPr>
            <a:endParaRPr lang="en-US" sz="2400" dirty="0">
              <a:solidFill>
                <a:srgbClr val="000000"/>
              </a:solidFill>
            </a:endParaRPr>
          </a:p>
        </p:txBody>
      </p:sp>
      <p:sp>
        <p:nvSpPr>
          <p:cNvPr id="7" name="TextBox 6"/>
          <p:cNvSpPr txBox="1"/>
          <p:nvPr/>
        </p:nvSpPr>
        <p:spPr>
          <a:xfrm>
            <a:off x="0" y="0"/>
            <a:ext cx="9144000" cy="1231106"/>
          </a:xfrm>
          <a:prstGeom prst="rect">
            <a:avLst/>
          </a:prstGeom>
          <a:noFill/>
        </p:spPr>
        <p:txBody>
          <a:bodyPr wrap="square" rtlCol="0">
            <a:spAutoFit/>
          </a:bodyPr>
          <a:lstStyle/>
          <a:p>
            <a:pPr algn="ctr" defTabSz="914400" fontAlgn="base">
              <a:spcBef>
                <a:spcPct val="0"/>
              </a:spcBef>
              <a:spcAft>
                <a:spcPct val="0"/>
              </a:spcAft>
            </a:pPr>
            <a:r>
              <a:rPr lang="en-US" sz="2800" dirty="0" smtClean="0">
                <a:solidFill>
                  <a:srgbClr val="000000"/>
                </a:solidFill>
              </a:rPr>
              <a:t>IDS Search Developer sessions at conferences and meetings give opportunities to set up your search.</a:t>
            </a:r>
          </a:p>
          <a:p>
            <a:pPr defTabSz="914400" fontAlgn="base">
              <a:spcBef>
                <a:spcPct val="0"/>
              </a:spcBef>
              <a:spcAft>
                <a:spcPct val="0"/>
              </a:spcAft>
            </a:pPr>
            <a:endParaRPr lang="en-US" dirty="0">
              <a:solidFill>
                <a:srgbClr val="000000"/>
              </a:solidFill>
            </a:endParaRPr>
          </a:p>
        </p:txBody>
      </p:sp>
    </p:spTree>
    <p:extLst>
      <p:ext uri="{BB962C8B-B14F-4D97-AF65-F5344CB8AC3E}">
        <p14:creationId xmlns="" xmlns:p14="http://schemas.microsoft.com/office/powerpoint/2010/main" xmlns:mv="urn:schemas-microsoft-com:mac:vml" xmlns:mc="http://schemas.openxmlformats.org/markup-compatibility/2006" val="32526020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
            </a:r>
            <a:br>
              <a:rPr lang="en-US" dirty="0" smtClean="0"/>
            </a:br>
            <a:r>
              <a:rPr lang="en-US" dirty="0" smtClean="0"/>
              <a:t>ALIAS</a:t>
            </a:r>
            <a:endParaRPr lang="en-US" dirty="0"/>
          </a:p>
        </p:txBody>
      </p:sp>
      <p:sp>
        <p:nvSpPr>
          <p:cNvPr id="5" name="Text Placeholder 4"/>
          <p:cNvSpPr>
            <a:spLocks noGrp="1"/>
          </p:cNvSpPr>
          <p:nvPr>
            <p:ph type="body" idx="1"/>
          </p:nvPr>
        </p:nvSpPr>
        <p:spPr/>
        <p:txBody>
          <a:bodyPr/>
          <a:lstStyle/>
          <a:p>
            <a:r>
              <a:rPr lang="en-US" dirty="0" smtClean="0"/>
              <a:t>Article Licensing Information Availability Service</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33654089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038975" y="3352800"/>
            <a:ext cx="1828800" cy="914400"/>
          </a:xfrm>
          <a:prstGeom prst="roundRect">
            <a:avLst/>
          </a:prstGeom>
          <a:solidFill>
            <a:sysClr val="window" lastClr="FFFFFF"/>
          </a:solidFill>
          <a:ln w="25400" cap="flat" cmpd="sng" algn="ctr">
            <a:solidFill>
              <a:sysClr val="windowText" lastClr="000000"/>
            </a:solidFill>
            <a:prstDash val="solid"/>
          </a:ln>
          <a:effectLst/>
        </p:spPr>
        <p:txBody>
          <a:bodyPr lIns="90764" tIns="45381" rIns="90764" bIns="45381" anchor="ctr"/>
          <a:lstStyle/>
          <a:p>
            <a:pPr algn="ctr" defTabSz="907639">
              <a:defRPr/>
            </a:pPr>
            <a:r>
              <a:rPr lang="en-US" b="1" dirty="0">
                <a:solidFill>
                  <a:prstClr val="black"/>
                </a:solidFill>
                <a:cs typeface="Arial"/>
              </a:rPr>
              <a:t>ALIAS: Licensing Database</a:t>
            </a:r>
          </a:p>
        </p:txBody>
      </p:sp>
      <p:cxnSp>
        <p:nvCxnSpPr>
          <p:cNvPr id="9" name="Curved Connector 8"/>
          <p:cNvCxnSpPr>
            <a:stCxn id="11" idx="6"/>
            <a:endCxn id="8" idx="0"/>
          </p:cNvCxnSpPr>
          <p:nvPr/>
        </p:nvCxnSpPr>
        <p:spPr>
          <a:xfrm flipV="1">
            <a:off x="4600575" y="3352800"/>
            <a:ext cx="3352800" cy="76200"/>
          </a:xfrm>
          <a:prstGeom prst="curvedConnector4">
            <a:avLst>
              <a:gd name="adj1" fmla="val 36364"/>
              <a:gd name="adj2" fmla="val 90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25"/>
          <p:cNvCxnSpPr>
            <a:stCxn id="8" idx="2"/>
            <a:endCxn id="11" idx="5"/>
          </p:cNvCxnSpPr>
          <p:nvPr/>
        </p:nvCxnSpPr>
        <p:spPr>
          <a:xfrm rot="5400000" flipH="1">
            <a:off x="5735032" y="2048858"/>
            <a:ext cx="514911" cy="3921921"/>
          </a:xfrm>
          <a:prstGeom prst="curvedConnector3">
            <a:avLst>
              <a:gd name="adj1" fmla="val -44396"/>
            </a:avLst>
          </a:prstGeom>
          <a:ln w="412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14375" y="2971800"/>
            <a:ext cx="3886200" cy="914400"/>
          </a:xfrm>
          <a:prstGeom prst="ellipse">
            <a:avLst/>
          </a:prstGeom>
          <a:solidFill>
            <a:sysClr val="window" lastClr="FFFFFF"/>
          </a:solidFill>
          <a:ln w="25400" cap="flat" cmpd="sng" algn="ctr">
            <a:solidFill>
              <a:sysClr val="windowText" lastClr="000000"/>
            </a:solidFill>
            <a:prstDash val="solid"/>
          </a:ln>
          <a:effectLst/>
        </p:spPr>
        <p:txBody>
          <a:bodyPr lIns="90764" tIns="45381" rIns="90764" bIns="45381" anchor="ctr"/>
          <a:lstStyle/>
          <a:p>
            <a:pPr algn="ctr" defTabSz="907639">
              <a:defRPr/>
            </a:pPr>
            <a:r>
              <a:rPr lang="en-US" sz="2000" dirty="0">
                <a:solidFill>
                  <a:prstClr val="black"/>
                </a:solidFill>
                <a:cs typeface="Arial"/>
              </a:rPr>
              <a:t>ILLIAD</a:t>
            </a:r>
          </a:p>
        </p:txBody>
      </p:sp>
      <p:cxnSp>
        <p:nvCxnSpPr>
          <p:cNvPr id="12" name="Curved Connector 11"/>
          <p:cNvCxnSpPr>
            <a:stCxn id="11" idx="4"/>
            <a:endCxn id="19" idx="0"/>
          </p:cNvCxnSpPr>
          <p:nvPr/>
        </p:nvCxnSpPr>
        <p:spPr>
          <a:xfrm rot="5400000">
            <a:off x="1704975" y="3543300"/>
            <a:ext cx="609600" cy="1295400"/>
          </a:xfrm>
          <a:prstGeom prst="curvedConnector3">
            <a:avLst>
              <a:gd name="adj1" fmla="val 50000"/>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5400000">
            <a:off x="2123281" y="2476500"/>
            <a:ext cx="990600" cy="1588"/>
          </a:xfrm>
          <a:prstGeom prst="curvedConnector3">
            <a:avLst>
              <a:gd name="adj1" fmla="val 50000"/>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247775" y="1600200"/>
            <a:ext cx="2667000" cy="914400"/>
          </a:xfrm>
          <a:prstGeom prst="ellipse">
            <a:avLst/>
          </a:prstGeom>
          <a:solidFill>
            <a:sysClr val="window" lastClr="FFFFFF"/>
          </a:solidFill>
          <a:ln w="25400" cap="flat" cmpd="sng" algn="ctr">
            <a:solidFill>
              <a:sysClr val="windowText" lastClr="000000"/>
            </a:solidFill>
            <a:prstDash val="solid"/>
          </a:ln>
          <a:effectLst/>
        </p:spPr>
        <p:txBody>
          <a:bodyPr lIns="90764" tIns="45381" rIns="90764" bIns="45381" anchor="ctr"/>
          <a:lstStyle/>
          <a:p>
            <a:pPr algn="ctr" defTabSz="907639">
              <a:defRPr/>
            </a:pPr>
            <a:r>
              <a:rPr lang="en-US" sz="2000" dirty="0">
                <a:solidFill>
                  <a:prstClr val="black"/>
                </a:solidFill>
                <a:cs typeface="Arial"/>
              </a:rPr>
              <a:t>Patron Request</a:t>
            </a:r>
          </a:p>
        </p:txBody>
      </p:sp>
      <p:sp>
        <p:nvSpPr>
          <p:cNvPr id="17" name="Rounded Rectangle 16"/>
          <p:cNvSpPr/>
          <p:nvPr/>
        </p:nvSpPr>
        <p:spPr>
          <a:xfrm>
            <a:off x="5514975" y="2438400"/>
            <a:ext cx="1905000" cy="609600"/>
          </a:xfrm>
          <a:prstGeom prst="roundRect">
            <a:avLst/>
          </a:prstGeom>
          <a:solidFill>
            <a:sysClr val="window" lastClr="FFFFFF"/>
          </a:solidFill>
          <a:ln w="25400" cap="flat" cmpd="sng" algn="ctr">
            <a:solidFill>
              <a:sysClr val="windowText" lastClr="000000"/>
            </a:solidFill>
            <a:prstDash val="solid"/>
          </a:ln>
          <a:effectLst/>
        </p:spPr>
        <p:txBody>
          <a:bodyPr lIns="90764" tIns="45381" rIns="90764" bIns="45381" anchor="ctr"/>
          <a:lstStyle/>
          <a:p>
            <a:pPr algn="ctr" defTabSz="907639">
              <a:defRPr/>
            </a:pPr>
            <a:r>
              <a:rPr lang="en-US" sz="1600" b="1" dirty="0">
                <a:solidFill>
                  <a:prstClr val="black"/>
                </a:solidFill>
                <a:cs typeface="Times New Roman" pitchFamily="18" charset="0"/>
              </a:rPr>
              <a:t>Query </a:t>
            </a:r>
            <a:r>
              <a:rPr lang="en-US" sz="1600" b="1" dirty="0">
                <a:solidFill>
                  <a:prstClr val="black"/>
                </a:solidFill>
                <a:latin typeface="Garamond" pitchFamily="18" charset="0"/>
                <a:cs typeface="Times New Roman" pitchFamily="18" charset="0"/>
              </a:rPr>
              <a:t>ISSN, date</a:t>
            </a:r>
            <a:endParaRPr lang="en-US" sz="1600" dirty="0">
              <a:solidFill>
                <a:prstClr val="black"/>
              </a:solidFill>
              <a:cs typeface="Arial"/>
            </a:endParaRPr>
          </a:p>
        </p:txBody>
      </p:sp>
      <p:sp>
        <p:nvSpPr>
          <p:cNvPr id="18" name="Rounded Rectangle 17"/>
          <p:cNvSpPr/>
          <p:nvPr/>
        </p:nvSpPr>
        <p:spPr>
          <a:xfrm>
            <a:off x="5438775" y="4572000"/>
            <a:ext cx="2209800" cy="762000"/>
          </a:xfrm>
          <a:prstGeom prst="roundRect">
            <a:avLst/>
          </a:prstGeom>
          <a:solidFill>
            <a:sysClr val="window" lastClr="FFFFFF"/>
          </a:solidFill>
          <a:ln w="25400" cap="flat" cmpd="sng" algn="ctr">
            <a:solidFill>
              <a:sysClr val="windowText" lastClr="000000"/>
            </a:solidFill>
            <a:prstDash val="solid"/>
          </a:ln>
          <a:effectLst/>
        </p:spPr>
        <p:txBody>
          <a:bodyPr lIns="90764" tIns="45381" rIns="90764" bIns="45381" anchor="ctr"/>
          <a:lstStyle/>
          <a:p>
            <a:pPr algn="ctr" defTabSz="907639">
              <a:defRPr/>
            </a:pPr>
            <a:r>
              <a:rPr lang="en-US" sz="1600" b="1" dirty="0">
                <a:solidFill>
                  <a:prstClr val="black"/>
                </a:solidFill>
                <a:cs typeface="Times New Roman" pitchFamily="18" charset="0"/>
              </a:rPr>
              <a:t>Library Codes for valid dates and licenses</a:t>
            </a:r>
            <a:endParaRPr lang="en-US" sz="1600" dirty="0">
              <a:solidFill>
                <a:prstClr val="black"/>
              </a:solidFill>
              <a:cs typeface="Arial"/>
            </a:endParaRPr>
          </a:p>
        </p:txBody>
      </p:sp>
      <p:sp>
        <p:nvSpPr>
          <p:cNvPr id="19" name="Oval 18"/>
          <p:cNvSpPr/>
          <p:nvPr/>
        </p:nvSpPr>
        <p:spPr>
          <a:xfrm>
            <a:off x="104775" y="4495800"/>
            <a:ext cx="2514600" cy="990600"/>
          </a:xfrm>
          <a:prstGeom prst="ellipse">
            <a:avLst/>
          </a:prstGeom>
          <a:solidFill>
            <a:schemeClr val="accent2">
              <a:lumMod val="40000"/>
              <a:lumOff val="60000"/>
            </a:schemeClr>
          </a:solidFill>
          <a:ln w="25400" cap="flat" cmpd="sng" algn="ctr">
            <a:solidFill>
              <a:sysClr val="windowText" lastClr="000000"/>
            </a:solidFill>
            <a:prstDash val="solid"/>
          </a:ln>
          <a:effectLst/>
        </p:spPr>
        <p:txBody>
          <a:bodyPr lIns="90764" tIns="45381" rIns="90764" bIns="45381" anchor="ctr"/>
          <a:lstStyle/>
          <a:p>
            <a:pPr algn="ctr" defTabSz="907639">
              <a:defRPr/>
            </a:pPr>
            <a:r>
              <a:rPr lang="en-US" sz="1600" b="1" dirty="0">
                <a:solidFill>
                  <a:prstClr val="black"/>
                </a:solidFill>
                <a:cs typeface="Times New Roman" pitchFamily="18" charset="0"/>
              </a:rPr>
              <a:t>Awaiting Request Processing – Manual Process</a:t>
            </a:r>
            <a:endParaRPr lang="en-US" sz="1600" dirty="0">
              <a:solidFill>
                <a:prstClr val="black"/>
              </a:solidFill>
              <a:cs typeface="Arial"/>
            </a:endParaRPr>
          </a:p>
        </p:txBody>
      </p:sp>
      <p:cxnSp>
        <p:nvCxnSpPr>
          <p:cNvPr id="22" name="Curved Connector 21"/>
          <p:cNvCxnSpPr>
            <a:stCxn id="11" idx="4"/>
            <a:endCxn id="23" idx="0"/>
          </p:cNvCxnSpPr>
          <p:nvPr/>
        </p:nvCxnSpPr>
        <p:spPr>
          <a:xfrm rot="16200000" flipH="1">
            <a:off x="3000375" y="3543300"/>
            <a:ext cx="609600" cy="1295400"/>
          </a:xfrm>
          <a:prstGeom prst="curvedConnector3">
            <a:avLst>
              <a:gd name="adj1" fmla="val 50000"/>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8" name="Title 27"/>
          <p:cNvSpPr>
            <a:spLocks noGrp="1"/>
          </p:cNvSpPr>
          <p:nvPr>
            <p:ph type="title"/>
          </p:nvPr>
        </p:nvSpPr>
        <p:spPr>
          <a:xfrm>
            <a:off x="76200" y="914400"/>
            <a:ext cx="8915400" cy="685800"/>
          </a:xfrm>
        </p:spPr>
        <p:txBody>
          <a:bodyPr/>
          <a:lstStyle/>
          <a:p>
            <a:pPr lvl="0"/>
            <a:r>
              <a:rPr lang="en-US" sz="2800" b="1" dirty="0"/>
              <a:t>Article Licensing Information Availability Service (ALIAS)</a:t>
            </a:r>
            <a:endParaRPr lang="en-US" b="1" dirty="0"/>
          </a:p>
        </p:txBody>
      </p:sp>
      <p:sp>
        <p:nvSpPr>
          <p:cNvPr id="37" name="Rounded Rectangle 36"/>
          <p:cNvSpPr/>
          <p:nvPr/>
        </p:nvSpPr>
        <p:spPr>
          <a:xfrm>
            <a:off x="5210175" y="1828800"/>
            <a:ext cx="3733800" cy="3886200"/>
          </a:xfrm>
          <a:prstGeom prst="roundRect">
            <a:avLst/>
          </a:prstGeom>
          <a:noFill/>
        </p:spPr>
        <p:style>
          <a:lnRef idx="2">
            <a:schemeClr val="accent6"/>
          </a:lnRef>
          <a:fillRef idx="1">
            <a:schemeClr val="lt1"/>
          </a:fillRef>
          <a:effectRef idx="0">
            <a:schemeClr val="accent6"/>
          </a:effectRef>
          <a:fontRef idx="minor">
            <a:schemeClr val="dk1"/>
          </a:fontRef>
        </p:style>
        <p:txBody>
          <a:bodyPr lIns="90764" tIns="45381" rIns="90764" bIns="45381" rtlCol="0" anchor="ctr"/>
          <a:lstStyle/>
          <a:p>
            <a:pPr algn="ctr" defTabSz="907639"/>
            <a:endParaRPr lang="en-US" dirty="0">
              <a:solidFill>
                <a:prstClr val="black"/>
              </a:solidFill>
            </a:endParaRPr>
          </a:p>
        </p:txBody>
      </p:sp>
      <p:sp>
        <p:nvSpPr>
          <p:cNvPr id="38" name="TextBox 37"/>
          <p:cNvSpPr txBox="1"/>
          <p:nvPr/>
        </p:nvSpPr>
        <p:spPr>
          <a:xfrm>
            <a:off x="6048375" y="1905001"/>
            <a:ext cx="2057400" cy="373964"/>
          </a:xfrm>
          <a:prstGeom prst="rect">
            <a:avLst/>
          </a:prstGeom>
          <a:noFill/>
        </p:spPr>
        <p:txBody>
          <a:bodyPr wrap="square" lIns="90764" tIns="45381" rIns="90764" bIns="45381" rtlCol="0">
            <a:spAutoFit/>
          </a:bodyPr>
          <a:lstStyle/>
          <a:p>
            <a:pPr defTabSz="907639"/>
            <a:r>
              <a:rPr lang="en-US" b="1" dirty="0">
                <a:solidFill>
                  <a:prstClr val="black"/>
                </a:solidFill>
              </a:rPr>
              <a:t>IDS Service</a:t>
            </a:r>
          </a:p>
        </p:txBody>
      </p:sp>
      <p:cxnSp>
        <p:nvCxnSpPr>
          <p:cNvPr id="25" name="Curved Connector 24"/>
          <p:cNvCxnSpPr>
            <a:stCxn id="23" idx="4"/>
            <a:endCxn id="31" idx="0"/>
          </p:cNvCxnSpPr>
          <p:nvPr/>
        </p:nvCxnSpPr>
        <p:spPr>
          <a:xfrm rot="5400000">
            <a:off x="3038475" y="5219702"/>
            <a:ext cx="647700" cy="1181100"/>
          </a:xfrm>
          <a:prstGeom prst="curvedConnector3">
            <a:avLst>
              <a:gd name="adj1" fmla="val 50000"/>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23" idx="4"/>
            <a:endCxn id="27" idx="0"/>
          </p:cNvCxnSpPr>
          <p:nvPr/>
        </p:nvCxnSpPr>
        <p:spPr>
          <a:xfrm rot="16200000" flipH="1">
            <a:off x="4219575" y="5219702"/>
            <a:ext cx="647700" cy="1181100"/>
          </a:xfrm>
          <a:prstGeom prst="curvedConnector3">
            <a:avLst>
              <a:gd name="adj1" fmla="val 50000"/>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990975" y="6134100"/>
            <a:ext cx="2286000" cy="495300"/>
          </a:xfrm>
          <a:prstGeom prst="ellipse">
            <a:avLst/>
          </a:prstGeom>
          <a:solidFill>
            <a:schemeClr val="tx2">
              <a:lumMod val="40000"/>
              <a:lumOff val="60000"/>
            </a:schemeClr>
          </a:solidFill>
          <a:ln w="25400" cap="flat" cmpd="sng" algn="ctr">
            <a:solidFill>
              <a:sysClr val="windowText" lastClr="000000"/>
            </a:solidFill>
            <a:prstDash val="solid"/>
          </a:ln>
          <a:effectLst/>
        </p:spPr>
        <p:txBody>
          <a:bodyPr lIns="90764" tIns="45381" rIns="90764" bIns="45381" anchor="ctr"/>
          <a:lstStyle/>
          <a:p>
            <a:pPr algn="ctr" defTabSz="907639">
              <a:defRPr/>
            </a:pPr>
            <a:r>
              <a:rPr lang="en-US" sz="1600" b="1" dirty="0">
                <a:solidFill>
                  <a:prstClr val="black"/>
                </a:solidFill>
                <a:cs typeface="Times New Roman" pitchFamily="18" charset="0"/>
              </a:rPr>
              <a:t>Local Holdings Queue</a:t>
            </a:r>
            <a:endParaRPr lang="en-US" sz="1600" dirty="0">
              <a:solidFill>
                <a:prstClr val="black"/>
              </a:solidFill>
              <a:cs typeface="Arial"/>
            </a:endParaRPr>
          </a:p>
        </p:txBody>
      </p:sp>
      <p:sp>
        <p:nvSpPr>
          <p:cNvPr id="31" name="Oval 30"/>
          <p:cNvSpPr/>
          <p:nvPr/>
        </p:nvSpPr>
        <p:spPr>
          <a:xfrm>
            <a:off x="1628775" y="6134100"/>
            <a:ext cx="2286000" cy="495300"/>
          </a:xfrm>
          <a:prstGeom prst="ellipse">
            <a:avLst/>
          </a:prstGeom>
          <a:solidFill>
            <a:schemeClr val="tx2">
              <a:lumMod val="40000"/>
              <a:lumOff val="60000"/>
            </a:schemeClr>
          </a:solidFill>
          <a:ln w="25400" cap="flat" cmpd="sng" algn="ctr">
            <a:solidFill>
              <a:sysClr val="windowText" lastClr="000000"/>
            </a:solidFill>
            <a:prstDash val="solid"/>
          </a:ln>
          <a:effectLst/>
        </p:spPr>
        <p:txBody>
          <a:bodyPr lIns="90764" tIns="45381" rIns="90764" bIns="45381" anchor="ctr"/>
          <a:lstStyle/>
          <a:p>
            <a:pPr algn="ctr" defTabSz="907639">
              <a:defRPr/>
            </a:pPr>
            <a:r>
              <a:rPr lang="en-US" sz="1600" b="1" dirty="0">
                <a:solidFill>
                  <a:prstClr val="black"/>
                </a:solidFill>
                <a:cs typeface="Times New Roman" pitchFamily="18" charset="0"/>
              </a:rPr>
              <a:t>Request Sent to OCLC</a:t>
            </a:r>
            <a:endParaRPr lang="en-US" sz="1600" dirty="0">
              <a:solidFill>
                <a:prstClr val="black"/>
              </a:solidFill>
              <a:cs typeface="Arial"/>
            </a:endParaRPr>
          </a:p>
        </p:txBody>
      </p:sp>
      <p:sp>
        <p:nvSpPr>
          <p:cNvPr id="23" name="Oval 22"/>
          <p:cNvSpPr/>
          <p:nvPr/>
        </p:nvSpPr>
        <p:spPr>
          <a:xfrm>
            <a:off x="2695575" y="4495800"/>
            <a:ext cx="2514600" cy="990600"/>
          </a:xfrm>
          <a:prstGeom prst="ellipse">
            <a:avLst/>
          </a:prstGeom>
          <a:solidFill>
            <a:schemeClr val="accent3"/>
          </a:solidFill>
          <a:ln w="25400" cap="flat" cmpd="sng" algn="ctr">
            <a:solidFill>
              <a:sysClr val="windowText" lastClr="000000"/>
            </a:solidFill>
            <a:prstDash val="solid"/>
          </a:ln>
          <a:effectLst/>
        </p:spPr>
        <p:txBody>
          <a:bodyPr lIns="90764" tIns="45381" rIns="90764" bIns="45381" anchor="ctr"/>
          <a:lstStyle/>
          <a:p>
            <a:pPr algn="ctr" defTabSz="907639">
              <a:defRPr/>
            </a:pPr>
            <a:r>
              <a:rPr lang="en-US" sz="1600" b="1" dirty="0">
                <a:solidFill>
                  <a:prstClr val="black"/>
                </a:solidFill>
                <a:cs typeface="Times New Roman" pitchFamily="18" charset="0"/>
              </a:rPr>
              <a:t>Article Direct Request – Automatic Process</a:t>
            </a:r>
            <a:endParaRPr lang="en-US" sz="1600" dirty="0">
              <a:solidFill>
                <a:prstClr val="black"/>
              </a:solidFill>
              <a:cs typeface="Arial"/>
            </a:endParaRPr>
          </a:p>
        </p:txBody>
      </p:sp>
    </p:spTree>
    <p:extLst>
      <p:ext uri="{BB962C8B-B14F-4D97-AF65-F5344CB8AC3E}">
        <p14:creationId xmlns="" xmlns:p14="http://schemas.microsoft.com/office/powerpoint/2010/main" xmlns:mv="urn:schemas-microsoft-com:mac:vml" xmlns:mc="http://schemas.openxmlformats.org/markup-compatibility/2006" val="7366648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112000" y="6213107"/>
            <a:ext cx="2032000" cy="457912"/>
          </a:xfrm>
        </p:spPr>
        <p:txBody>
          <a:bodyPr/>
          <a:lstStyle/>
          <a:p>
            <a:pPr>
              <a:defRPr/>
            </a:pPr>
            <a:fld id="{E3FA3989-3093-47BA-9CD5-9CB0DCB6FC16}" type="slidenum">
              <a:rPr lang="en-US">
                <a:solidFill>
                  <a:srgbClr val="000000"/>
                </a:solidFill>
              </a:rPr>
              <a:pPr>
                <a:defRPr/>
              </a:pPr>
              <a:t>55</a:t>
            </a:fld>
            <a:endParaRPr lang="en-US" dirty="0">
              <a:solidFill>
                <a:srgbClr val="000000"/>
              </a:solidFill>
            </a:endParaRPr>
          </a:p>
        </p:txBody>
      </p:sp>
      <p:sp>
        <p:nvSpPr>
          <p:cNvPr id="2" name="Title 1"/>
          <p:cNvSpPr>
            <a:spLocks noGrp="1"/>
          </p:cNvSpPr>
          <p:nvPr>
            <p:ph type="title"/>
          </p:nvPr>
        </p:nvSpPr>
        <p:spPr>
          <a:xfrm>
            <a:off x="1169812" y="410446"/>
            <a:ext cx="6749143" cy="1098989"/>
          </a:xfrm>
        </p:spPr>
        <p:txBody>
          <a:bodyPr>
            <a:normAutofit fontScale="90000"/>
          </a:bodyPr>
          <a:lstStyle/>
          <a:p>
            <a:r>
              <a:rPr lang="en-US" sz="3600" b="1" dirty="0" smtClean="0">
                <a:solidFill>
                  <a:schemeClr val="tx1"/>
                </a:solidFill>
              </a:rPr>
              <a:t>ALIAS Time Comparisons</a:t>
            </a:r>
            <a:br>
              <a:rPr lang="en-US" sz="3600" b="1" dirty="0" smtClean="0">
                <a:solidFill>
                  <a:schemeClr val="tx1"/>
                </a:solidFill>
              </a:rPr>
            </a:br>
            <a:r>
              <a:rPr lang="en-US" sz="3600" b="1" dirty="0" smtClean="0"/>
              <a:t>January 1, 2011 – March 31, 2011</a:t>
            </a:r>
            <a:endParaRPr lang="en-US" sz="3600" b="1" dirty="0">
              <a:solidFill>
                <a:schemeClr val="tx1"/>
              </a:solidFill>
            </a:endParaRPr>
          </a:p>
        </p:txBody>
      </p:sp>
      <p:graphicFrame>
        <p:nvGraphicFramePr>
          <p:cNvPr id="11" name="Table 10"/>
          <p:cNvGraphicFramePr>
            <a:graphicFrameLocks noGrp="1"/>
          </p:cNvGraphicFramePr>
          <p:nvPr>
            <p:extLst>
              <p:ext uri="{D42A27DB-BD31-4B8C-83A1-F6EECF244321}">
                <p14:modId xmlns="" xmlns:p14="http://schemas.microsoft.com/office/powerpoint/2010/main" xmlns:mv="urn:schemas-microsoft-com:mac:vml" xmlns:mc="http://schemas.openxmlformats.org/markup-compatibility/2006" val="4237239692"/>
              </p:ext>
            </p:extLst>
          </p:nvPr>
        </p:nvGraphicFramePr>
        <p:xfrm>
          <a:off x="457199" y="2064354"/>
          <a:ext cx="8086299" cy="4287410"/>
        </p:xfrm>
        <a:graphic>
          <a:graphicData uri="http://schemas.openxmlformats.org/drawingml/2006/table">
            <a:tbl>
              <a:tblPr/>
              <a:tblGrid>
                <a:gridCol w="2263205"/>
                <a:gridCol w="902275"/>
                <a:gridCol w="1278222"/>
                <a:gridCol w="1007721"/>
                <a:gridCol w="1283748"/>
                <a:gridCol w="1351128"/>
              </a:tblGrid>
              <a:tr h="374046">
                <a:tc>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n-US" sz="1400" b="1" i="0" u="none" strike="noStrike" dirty="0" smtClean="0">
                        <a:solidFill>
                          <a:srgbClr val="000000"/>
                        </a:solidFill>
                        <a:effectLst/>
                        <a:latin typeface="+mn-lt"/>
                      </a:endParaRPr>
                    </a:p>
                  </a:txBody>
                  <a:tcPr marL="729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en-US" sz="1400" b="1" i="0" u="none" strike="noStrike" dirty="0" smtClean="0">
                          <a:solidFill>
                            <a:srgbClr val="000000"/>
                          </a:solidFill>
                          <a:effectLst/>
                          <a:latin typeface="Calibri"/>
                        </a:rPr>
                        <a:t>Without ALIAS</a:t>
                      </a:r>
                      <a:endParaRPr lang="en-US" sz="1400" b="1" i="0" u="none" strike="noStrike" dirty="0">
                        <a:solidFill>
                          <a:srgbClr val="000000"/>
                        </a:solidFill>
                        <a:effectLst/>
                        <a:latin typeface="Calibri"/>
                      </a:endParaRP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pPr algn="ctr" fontAlgn="ctr"/>
                      <a:endParaRPr lang="en-US" sz="1400" b="1" i="0" u="none" strike="noStrike" dirty="0">
                        <a:solidFill>
                          <a:srgbClr val="000000"/>
                        </a:solidFill>
                        <a:effectLst/>
                        <a:latin typeface="Calibri"/>
                      </a:endParaRP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400" b="1" i="0" u="none" strike="noStrike" dirty="0" smtClean="0">
                          <a:solidFill>
                            <a:srgbClr val="000000"/>
                          </a:solidFill>
                          <a:effectLst/>
                          <a:latin typeface="Calibri"/>
                        </a:rPr>
                        <a:t>With ALIAS</a:t>
                      </a:r>
                      <a:endParaRPr lang="en-US" sz="1400" b="1" i="0" u="none" strike="noStrike" dirty="0">
                        <a:solidFill>
                          <a:srgbClr val="000000"/>
                        </a:solidFill>
                        <a:effectLst/>
                        <a:latin typeface="Calibri"/>
                      </a:endParaRP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pPr algn="ctr" fontAlgn="ctr"/>
                      <a:endParaRPr lang="en-US" sz="1400" b="1" i="0" u="none" strike="noStrike" dirty="0">
                        <a:solidFill>
                          <a:srgbClr val="000000"/>
                        </a:solidFill>
                        <a:effectLst/>
                        <a:latin typeface="Calibri"/>
                      </a:endParaRP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chemeClr val="tx1"/>
                          </a:solidFill>
                          <a:effectLst/>
                          <a:latin typeface="Calibri"/>
                        </a:rPr>
                        <a:t>Difference</a:t>
                      </a:r>
                      <a:endParaRPr lang="en-US" sz="1400" b="1" i="0" u="none" strike="noStrike" dirty="0">
                        <a:solidFill>
                          <a:schemeClr val="tx1"/>
                        </a:solidFill>
                        <a:effectLst/>
                        <a:latin typeface="Calibri"/>
                      </a:endParaRP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1038190">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mn-lt"/>
                        </a:rPr>
                        <a:t>Library</a:t>
                      </a:r>
                    </a:p>
                  </a:txBody>
                  <a:tcPr marL="729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1" i="0" u="none" strike="noStrike" dirty="0">
                          <a:solidFill>
                            <a:srgbClr val="000000"/>
                          </a:solidFill>
                          <a:effectLst/>
                          <a:latin typeface="Calibri"/>
                        </a:rPr>
                        <a:t>Requests</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1" i="0" u="none" strike="noStrike" dirty="0">
                          <a:solidFill>
                            <a:srgbClr val="000000"/>
                          </a:solidFill>
                          <a:effectLst/>
                          <a:latin typeface="Calibri"/>
                        </a:rPr>
                        <a:t>Avg. Hours before sent to OCLC</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1" i="0" u="none" strike="noStrike" dirty="0">
                          <a:solidFill>
                            <a:srgbClr val="000000"/>
                          </a:solidFill>
                          <a:effectLst/>
                          <a:latin typeface="Calibri"/>
                        </a:rPr>
                        <a:t>Requests</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1" i="0" u="none" strike="noStrike" dirty="0">
                          <a:solidFill>
                            <a:srgbClr val="000000"/>
                          </a:solidFill>
                          <a:effectLst/>
                          <a:latin typeface="Calibri"/>
                        </a:rPr>
                        <a:t>Avg. Hours </a:t>
                      </a:r>
                      <a:r>
                        <a:rPr lang="en-US" sz="1400" b="1" i="0" u="none" strike="noStrike" dirty="0" smtClean="0">
                          <a:solidFill>
                            <a:srgbClr val="000000"/>
                          </a:solidFill>
                          <a:effectLst/>
                          <a:latin typeface="Calibri"/>
                        </a:rPr>
                        <a:t>before sent </a:t>
                      </a:r>
                      <a:r>
                        <a:rPr lang="en-US" sz="1400" b="1" i="0" u="none" strike="noStrike" dirty="0">
                          <a:solidFill>
                            <a:srgbClr val="000000"/>
                          </a:solidFill>
                          <a:effectLst/>
                          <a:latin typeface="Calibri"/>
                        </a:rPr>
                        <a:t>to OCLC using ALIAS</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1" i="0" u="none" strike="noStrike" dirty="0">
                          <a:solidFill>
                            <a:schemeClr val="tx1"/>
                          </a:solidFill>
                          <a:effectLst/>
                          <a:latin typeface="Calibri"/>
                        </a:rPr>
                        <a:t>% Reduced Time</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456806">
                <a:tc>
                  <a:txBody>
                    <a:bodyPr/>
                    <a:lstStyle/>
                    <a:p>
                      <a:pPr algn="l" fontAlgn="ctr"/>
                      <a:r>
                        <a:rPr lang="en-US" sz="1400" b="1" i="0" u="none" strike="noStrike">
                          <a:solidFill>
                            <a:srgbClr val="000000"/>
                          </a:solidFill>
                          <a:effectLst/>
                          <a:latin typeface="Calibri"/>
                        </a:rPr>
                        <a:t>Brooklyn College</a:t>
                      </a:r>
                    </a:p>
                  </a:txBody>
                  <a:tcPr marL="729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1" i="0" u="none" strike="noStrike">
                          <a:solidFill>
                            <a:srgbClr val="000000"/>
                          </a:solidFill>
                          <a:effectLst/>
                          <a:latin typeface="Calibri"/>
                        </a:rPr>
                        <a:t>95</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19.6</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57</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15.1</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FF0000"/>
                          </a:solidFill>
                          <a:effectLst/>
                          <a:latin typeface="Calibri"/>
                        </a:rPr>
                        <a:t>23%</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6806">
                <a:tc>
                  <a:txBody>
                    <a:bodyPr/>
                    <a:lstStyle/>
                    <a:p>
                      <a:pPr algn="l" fontAlgn="ctr"/>
                      <a:r>
                        <a:rPr lang="en-US" sz="1400" b="1" i="0" u="none" strike="noStrike" dirty="0">
                          <a:solidFill>
                            <a:srgbClr val="000000"/>
                          </a:solidFill>
                          <a:effectLst/>
                          <a:latin typeface="Calibri"/>
                        </a:rPr>
                        <a:t>City College</a:t>
                      </a:r>
                    </a:p>
                  </a:txBody>
                  <a:tcPr marL="729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1" i="0" u="none" strike="noStrike">
                          <a:solidFill>
                            <a:srgbClr val="000000"/>
                          </a:solidFill>
                          <a:effectLst/>
                          <a:latin typeface="Calibri"/>
                        </a:rPr>
                        <a:t>263</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11.9</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158</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2.8</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FF0000"/>
                          </a:solidFill>
                          <a:effectLst/>
                          <a:latin typeface="Calibri"/>
                        </a:rPr>
                        <a:t>76%</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6806">
                <a:tc>
                  <a:txBody>
                    <a:bodyPr/>
                    <a:lstStyle/>
                    <a:p>
                      <a:pPr algn="l" fontAlgn="ctr"/>
                      <a:r>
                        <a:rPr lang="en-US" sz="1400" b="1" i="0" u="none" strike="noStrike">
                          <a:solidFill>
                            <a:srgbClr val="000000"/>
                          </a:solidFill>
                          <a:effectLst/>
                          <a:latin typeface="Calibri"/>
                        </a:rPr>
                        <a:t>College of Staten Island</a:t>
                      </a:r>
                    </a:p>
                  </a:txBody>
                  <a:tcPr marL="729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1" i="0" u="none" strike="noStrike">
                          <a:solidFill>
                            <a:srgbClr val="000000"/>
                          </a:solidFill>
                          <a:effectLst/>
                          <a:latin typeface="Calibri"/>
                        </a:rPr>
                        <a:t>221</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10.7</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28</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0.3</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FF0000"/>
                          </a:solidFill>
                          <a:effectLst/>
                          <a:latin typeface="Calibri"/>
                        </a:rPr>
                        <a:t>97%</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6806">
                <a:tc>
                  <a:txBody>
                    <a:bodyPr/>
                    <a:lstStyle/>
                    <a:p>
                      <a:pPr algn="l" fontAlgn="ctr"/>
                      <a:r>
                        <a:rPr lang="en-US" sz="1400" b="1" i="0" u="none" strike="noStrike">
                          <a:solidFill>
                            <a:srgbClr val="000000"/>
                          </a:solidFill>
                          <a:effectLst/>
                          <a:latin typeface="Calibri"/>
                        </a:rPr>
                        <a:t>CUNY Graduate Center</a:t>
                      </a:r>
                    </a:p>
                  </a:txBody>
                  <a:tcPr marL="729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1" i="0" u="none" strike="noStrike">
                          <a:solidFill>
                            <a:srgbClr val="000000"/>
                          </a:solidFill>
                          <a:effectLst/>
                          <a:latin typeface="Calibri"/>
                        </a:rPr>
                        <a:t>1650</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11.8</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668</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3.4</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FF0000"/>
                          </a:solidFill>
                          <a:effectLst/>
                          <a:latin typeface="Calibri"/>
                        </a:rPr>
                        <a:t>71%</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975">
                <a:tc>
                  <a:txBody>
                    <a:bodyPr/>
                    <a:lstStyle/>
                    <a:p>
                      <a:pPr algn="l" fontAlgn="ctr"/>
                      <a:r>
                        <a:rPr lang="en-US" sz="1400" b="1" i="0" u="none" strike="noStrike">
                          <a:solidFill>
                            <a:srgbClr val="000000"/>
                          </a:solidFill>
                          <a:effectLst/>
                          <a:latin typeface="Calibri"/>
                        </a:rPr>
                        <a:t>John Jay</a:t>
                      </a:r>
                    </a:p>
                  </a:txBody>
                  <a:tcPr marL="729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1" i="0" u="none" strike="noStrike">
                          <a:solidFill>
                            <a:srgbClr val="000000"/>
                          </a:solidFill>
                          <a:effectLst/>
                          <a:latin typeface="Calibri"/>
                        </a:rPr>
                        <a:t>184</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18.4</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ALIAS not active</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 </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00"/>
                          </a:solidFill>
                          <a:effectLst/>
                          <a:latin typeface="Calibri"/>
                        </a:rPr>
                        <a:t> </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523975">
                <a:tc>
                  <a:txBody>
                    <a:bodyPr/>
                    <a:lstStyle/>
                    <a:p>
                      <a:pPr algn="l" fontAlgn="ctr"/>
                      <a:r>
                        <a:rPr lang="en-US" sz="1400" b="1" i="0" u="none" strike="noStrike" dirty="0">
                          <a:solidFill>
                            <a:srgbClr val="000000"/>
                          </a:solidFill>
                          <a:effectLst/>
                          <a:latin typeface="Calibri"/>
                        </a:rPr>
                        <a:t>LaGuardia CC</a:t>
                      </a:r>
                    </a:p>
                  </a:txBody>
                  <a:tcPr marL="729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1" i="0" u="none" strike="noStrike">
                          <a:solidFill>
                            <a:srgbClr val="000000"/>
                          </a:solidFill>
                          <a:effectLst/>
                          <a:latin typeface="Calibri"/>
                        </a:rPr>
                        <a:t>15</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18.7</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ALIAS not active</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 </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00"/>
                          </a:solidFill>
                          <a:effectLst/>
                          <a:latin typeface="Calibri"/>
                        </a:rPr>
                        <a:t> </a:t>
                      </a:r>
                    </a:p>
                  </a:txBody>
                  <a:tcPr marL="8100" marR="8100" marT="8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 xmlns:p14="http://schemas.microsoft.com/office/powerpoint/2010/main" xmlns:mv="urn:schemas-microsoft-com:mac:vml" xmlns:mc="http://schemas.openxmlformats.org/markup-compatibility/2006" val="12039589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ALIAS:  Time Saved</a:t>
            </a:r>
            <a:br>
              <a:rPr lang="en-US" dirty="0" smtClean="0"/>
            </a:br>
            <a:r>
              <a:rPr lang="en-US" sz="2700" dirty="0" smtClean="0"/>
              <a:t>Jan 1, 2011 – March 30, 2011</a:t>
            </a:r>
            <a:endParaRPr lang="en-US" sz="2700" dirty="0"/>
          </a:p>
        </p:txBody>
      </p:sp>
      <p:graphicFrame>
        <p:nvGraphicFramePr>
          <p:cNvPr id="8" name="Chart 7"/>
          <p:cNvGraphicFramePr/>
          <p:nvPr/>
        </p:nvGraphicFramePr>
        <p:xfrm>
          <a:off x="9525" y="1571625"/>
          <a:ext cx="4562475" cy="5286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4581525" y="1590675"/>
          <a:ext cx="4562475" cy="52863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xmlns:mv="urn:schemas-microsoft-com:mac:vml" xmlns:mc="http://schemas.openxmlformats.org/markup-compatibility/2006" val="14420460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Need ALIAS, ALIAS Needs You!</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a:t>National </a:t>
            </a:r>
            <a:r>
              <a:rPr lang="en-US" dirty="0" smtClean="0"/>
              <a:t>Scope:  ALIAS included in Serials Solutions and SFX </a:t>
            </a:r>
            <a:r>
              <a:rPr lang="en-US" dirty="0" err="1" smtClean="0"/>
              <a:t>Addons</a:t>
            </a:r>
            <a:r>
              <a:rPr lang="en-US" dirty="0" smtClean="0"/>
              <a:t> for </a:t>
            </a:r>
            <a:r>
              <a:rPr lang="en-US" dirty="0" err="1" smtClean="0"/>
              <a:t>ILLiad</a:t>
            </a:r>
            <a:endParaRPr lang="en-US" dirty="0"/>
          </a:p>
          <a:p>
            <a:r>
              <a:rPr lang="en-US" dirty="0" smtClean="0"/>
              <a:t>20 people from 12 libraries reviewed the license data last year</a:t>
            </a:r>
          </a:p>
          <a:p>
            <a:r>
              <a:rPr lang="en-US" dirty="0" smtClean="0"/>
              <a:t>We need more people willing to help this year!</a:t>
            </a:r>
          </a:p>
        </p:txBody>
      </p:sp>
    </p:spTree>
    <p:extLst>
      <p:ext uri="{BB962C8B-B14F-4D97-AF65-F5344CB8AC3E}">
        <p14:creationId xmlns="" xmlns:p14="http://schemas.microsoft.com/office/powerpoint/2010/main" xmlns:mv="urn:schemas-microsoft-com:mac:vml" xmlns:mc="http://schemas.openxmlformats.org/markup-compatibility/2006" val="32700539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
            </a:r>
            <a:br>
              <a:rPr lang="en-US" dirty="0" smtClean="0"/>
            </a:br>
            <a:r>
              <a:rPr lang="en-US" dirty="0" smtClean="0"/>
              <a:t>TPAM</a:t>
            </a:r>
            <a:endParaRPr lang="en-US" dirty="0"/>
          </a:p>
        </p:txBody>
      </p:sp>
      <p:sp>
        <p:nvSpPr>
          <p:cNvPr id="5" name="Text Placeholder 4"/>
          <p:cNvSpPr>
            <a:spLocks noGrp="1"/>
          </p:cNvSpPr>
          <p:nvPr>
            <p:ph type="body" idx="1"/>
          </p:nvPr>
        </p:nvSpPr>
        <p:spPr/>
        <p:txBody>
          <a:bodyPr/>
          <a:lstStyle/>
          <a:p>
            <a:r>
              <a:rPr lang="en-US" dirty="0" smtClean="0"/>
              <a:t>Transaction Performance Analysis Module</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41165926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p:txBody>
          <a:bodyPr/>
          <a:lstStyle/>
          <a:p>
            <a:pPr eaLnBrk="1" hangingPunct="1"/>
            <a:r>
              <a:rPr lang="en-US" sz="3200" b="1" dirty="0" smtClean="0">
                <a:latin typeface="Trebuchet MS" pitchFamily="34" charset="0"/>
              </a:rPr>
              <a:t>User-centric Definition of IDS Transaction</a:t>
            </a:r>
          </a:p>
        </p:txBody>
      </p:sp>
      <p:sp>
        <p:nvSpPr>
          <p:cNvPr id="2" name="Content Placeholder 1"/>
          <p:cNvSpPr>
            <a:spLocks noGrp="1"/>
          </p:cNvSpPr>
          <p:nvPr>
            <p:ph idx="1"/>
          </p:nvPr>
        </p:nvSpPr>
        <p:spPr/>
        <p:txBody>
          <a:bodyPr/>
          <a:lstStyle/>
          <a:p>
            <a:pPr marL="0" indent="0">
              <a:buNone/>
            </a:pPr>
            <a:r>
              <a:rPr lang="en-US" dirty="0">
                <a:latin typeface="Trebuchet MS" pitchFamily="34" charset="0"/>
              </a:rPr>
              <a:t>From the time the user places a request until the time the user is notified the loan is ready for pickup or the article is ready to be retrieved from the Web </a:t>
            </a:r>
          </a:p>
        </p:txBody>
      </p:sp>
    </p:spTree>
    <p:extLst>
      <p:ext uri="{BB962C8B-B14F-4D97-AF65-F5344CB8AC3E}">
        <p14:creationId xmlns="" xmlns:p14="http://schemas.microsoft.com/office/powerpoint/2010/main" xmlns:mv="urn:schemas-microsoft-com:mac:vml" xmlns:mc="http://schemas.openxmlformats.org/markup-compatibility/2006" val="374772259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the Numbers</a:t>
            </a:r>
            <a:endParaRPr lang="en-US" dirty="0"/>
          </a:p>
        </p:txBody>
      </p:sp>
      <p:sp>
        <p:nvSpPr>
          <p:cNvPr id="3" name="Content Placeholder 2"/>
          <p:cNvSpPr>
            <a:spLocks noGrp="1"/>
          </p:cNvSpPr>
          <p:nvPr>
            <p:ph idx="1"/>
          </p:nvPr>
        </p:nvSpPr>
        <p:spPr/>
        <p:txBody>
          <a:bodyPr>
            <a:normAutofit/>
          </a:bodyPr>
          <a:lstStyle/>
          <a:p>
            <a:r>
              <a:rPr lang="en-US" dirty="0" smtClean="0"/>
              <a:t>Snapshot as of: April 1, 2011</a:t>
            </a:r>
          </a:p>
          <a:p>
            <a:r>
              <a:rPr lang="en-US" dirty="0" smtClean="0"/>
              <a:t>Member libraries:  62</a:t>
            </a:r>
          </a:p>
          <a:p>
            <a:r>
              <a:rPr lang="en-US" dirty="0" smtClean="0"/>
              <a:t>Total</a:t>
            </a:r>
            <a:r>
              <a:rPr lang="en-US" baseline="0" dirty="0" smtClean="0"/>
              <a:t> collection volume:  34,250,000</a:t>
            </a:r>
            <a:endParaRPr lang="en-US" dirty="0" smtClean="0"/>
          </a:p>
          <a:p>
            <a:r>
              <a:rPr lang="en-US" dirty="0" smtClean="0"/>
              <a:t>Student Head Count:  345,000</a:t>
            </a:r>
          </a:p>
          <a:p>
            <a:r>
              <a:rPr lang="en-US" baseline="0" dirty="0" smtClean="0"/>
              <a:t>Faculty</a:t>
            </a:r>
            <a:r>
              <a:rPr lang="en-US" dirty="0" smtClean="0"/>
              <a:t> Head Count:  19,000</a:t>
            </a:r>
            <a:endParaRPr lang="en-US" baseline="0" dirty="0" smtClean="0"/>
          </a:p>
        </p:txBody>
      </p:sp>
    </p:spTree>
    <p:extLst>
      <p:ext uri="{BB962C8B-B14F-4D97-AF65-F5344CB8AC3E}">
        <p14:creationId xmlns="" xmlns:p14="http://schemas.microsoft.com/office/powerpoint/2010/main" xmlns:mv="urn:schemas-microsoft-com:mac:vml" xmlns:mc="http://schemas.openxmlformats.org/markup-compatibility/2006" val="39607199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Number Placeholder 1"/>
          <p:cNvSpPr txBox="1">
            <a:spLocks/>
          </p:cNvSpPr>
          <p:nvPr/>
        </p:nvSpPr>
        <p:spPr bwMode="auto">
          <a:xfrm>
            <a:off x="8001000" y="6461270"/>
            <a:ext cx="381000" cy="244475"/>
          </a:xfrm>
          <a:prstGeom prst="rect">
            <a:avLst/>
          </a:prstGeom>
          <a:noFill/>
          <a:ln w="9525">
            <a:noFill/>
            <a:miter lim="800000"/>
            <a:headEnd/>
            <a:tailEnd/>
          </a:ln>
        </p:spPr>
        <p:txBody>
          <a:bodyPr lIns="90101" tIns="45057" rIns="90101" bIns="45057"/>
          <a:lstStyle/>
          <a:p>
            <a:pPr algn="r" defTabSz="861573" fontAlgn="base">
              <a:spcBef>
                <a:spcPct val="0"/>
              </a:spcBef>
              <a:spcAft>
                <a:spcPct val="0"/>
              </a:spcAft>
            </a:pPr>
            <a:endParaRPr lang="en-US" sz="900" b="1" dirty="0">
              <a:solidFill>
                <a:srgbClr val="000000"/>
              </a:solidFill>
              <a:latin typeface="Trebuchet MS" pitchFamily="34" charset="0"/>
            </a:endParaRPr>
          </a:p>
        </p:txBody>
      </p:sp>
      <p:sp>
        <p:nvSpPr>
          <p:cNvPr id="222211" name="Rectangle 9"/>
          <p:cNvSpPr>
            <a:spLocks noChangeArrowheads="1"/>
          </p:cNvSpPr>
          <p:nvPr/>
        </p:nvSpPr>
        <p:spPr bwMode="auto">
          <a:xfrm>
            <a:off x="0" y="1600200"/>
            <a:ext cx="7391400" cy="3810000"/>
          </a:xfrm>
          <a:prstGeom prst="rect">
            <a:avLst/>
          </a:prstGeom>
          <a:noFill/>
          <a:ln w="9525" algn="ctr">
            <a:noFill/>
            <a:round/>
            <a:headEnd/>
            <a:tailEnd/>
          </a:ln>
        </p:spPr>
        <p:txBody>
          <a:bodyPr lIns="90101" tIns="45057" rIns="90101" bIns="45057"/>
          <a:lstStyle/>
          <a:p>
            <a:pPr marL="337881" indent="-337881" defTabSz="861573" fontAlgn="base">
              <a:spcBef>
                <a:spcPct val="30000"/>
              </a:spcBef>
              <a:spcAft>
                <a:spcPct val="0"/>
              </a:spcAft>
              <a:buFontTx/>
              <a:buChar char="•"/>
            </a:pPr>
            <a:endParaRPr lang="en-US" sz="4600" b="1" dirty="0">
              <a:solidFill>
                <a:srgbClr val="FFFFFF"/>
              </a:solidFill>
              <a:latin typeface="Garamond" pitchFamily="18" charset="0"/>
              <a:cs typeface="Times New Roman" pitchFamily="18" charset="0"/>
            </a:endParaRPr>
          </a:p>
        </p:txBody>
      </p:sp>
      <p:grpSp>
        <p:nvGrpSpPr>
          <p:cNvPr id="2" name="Group 30"/>
          <p:cNvGrpSpPr>
            <a:grpSpLocks/>
          </p:cNvGrpSpPr>
          <p:nvPr/>
        </p:nvGrpSpPr>
        <p:grpSpPr bwMode="auto">
          <a:xfrm>
            <a:off x="439129" y="708660"/>
            <a:ext cx="8305800" cy="5105400"/>
            <a:chOff x="838200" y="1066800"/>
            <a:chExt cx="8305800" cy="5105400"/>
          </a:xfrm>
        </p:grpSpPr>
        <p:pic>
          <p:nvPicPr>
            <p:cNvPr id="222222" name="Picture 3"/>
            <p:cNvPicPr>
              <a:picLocks noChangeAspect="1" noChangeArrowheads="1"/>
            </p:cNvPicPr>
            <p:nvPr/>
          </p:nvPicPr>
          <p:blipFill>
            <a:blip r:embed="rId3" cstate="email">
              <a:extLst>
                <a:ext uri="{28A0092B-C50C-407E-A947-70E740481C1C}">
                  <a14:useLocalDpi xmlns="" xmlns:a14="http://schemas.microsoft.com/office/drawing/2010/main" xmlns:mv="urn:schemas-microsoft-com:mac:vml" xmlns:mc="http://schemas.openxmlformats.org/markup-compatibility/2006"/>
                </a:ext>
              </a:extLst>
            </a:blip>
            <a:srcRect/>
            <a:stretch>
              <a:fillRect/>
            </a:stretch>
          </p:blipFill>
          <p:spPr bwMode="auto">
            <a:xfrm>
              <a:off x="999744" y="1889760"/>
              <a:ext cx="2043683" cy="1371600"/>
            </a:xfrm>
            <a:prstGeom prst="rect">
              <a:avLst/>
            </a:prstGeom>
            <a:noFill/>
            <a:ln w="9525">
              <a:noFill/>
              <a:miter lim="800000"/>
              <a:headEnd/>
              <a:tailEnd/>
            </a:ln>
          </p:spPr>
        </p:pic>
        <p:sp>
          <p:nvSpPr>
            <p:cNvPr id="222223" name="TextBox 12"/>
            <p:cNvSpPr txBox="1">
              <a:spLocks noChangeArrowheads="1"/>
            </p:cNvSpPr>
            <p:nvPr/>
          </p:nvSpPr>
          <p:spPr bwMode="auto">
            <a:xfrm>
              <a:off x="838200" y="1066800"/>
              <a:ext cx="8305800" cy="461665"/>
            </a:xfrm>
            <a:prstGeom prst="rect">
              <a:avLst/>
            </a:prstGeom>
            <a:noFill/>
            <a:ln w="9525">
              <a:noFill/>
              <a:miter lim="800000"/>
              <a:headEnd/>
              <a:tailEnd/>
            </a:ln>
          </p:spPr>
          <p:txBody>
            <a:bodyPr wrap="square">
              <a:spAutoFit/>
            </a:bodyPr>
            <a:lstStyle/>
            <a:p>
              <a:pPr defTabSz="861573" fontAlgn="base">
                <a:spcBef>
                  <a:spcPct val="30000"/>
                </a:spcBef>
                <a:spcAft>
                  <a:spcPct val="0"/>
                </a:spcAft>
              </a:pPr>
              <a:r>
                <a:rPr lang="en-US" sz="2400" b="1" dirty="0">
                  <a:solidFill>
                    <a:srgbClr val="000000"/>
                  </a:solidFill>
                  <a:latin typeface="Trebuchet MS" pitchFamily="34" charset="0"/>
                  <a:cs typeface="Times New Roman" pitchFamily="18" charset="0"/>
                </a:rPr>
                <a:t>IDS Transaction Performance Analysis Module (TPAM)</a:t>
              </a:r>
            </a:p>
          </p:txBody>
        </p:sp>
        <p:pic>
          <p:nvPicPr>
            <p:cNvPr id="222225" name="Picture 1"/>
            <p:cNvPicPr>
              <a:picLocks noChangeAspect="1" noChangeArrowheads="1"/>
            </p:cNvPicPr>
            <p:nvPr/>
          </p:nvPicPr>
          <p:blipFill>
            <a:blip r:embed="rId4" cstate="email">
              <a:extLst>
                <a:ext uri="{28A0092B-C50C-407E-A947-70E740481C1C}">
                  <a14:useLocalDpi xmlns="" xmlns:a14="http://schemas.microsoft.com/office/drawing/2010/main" xmlns:mv="urn:schemas-microsoft-com:mac:vml" xmlns:mc="http://schemas.openxmlformats.org/markup-compatibility/2006"/>
                </a:ext>
              </a:extLst>
            </a:blip>
            <a:srcRect/>
            <a:stretch>
              <a:fillRect/>
            </a:stretch>
          </p:blipFill>
          <p:spPr bwMode="auto">
            <a:xfrm>
              <a:off x="3285746" y="2804160"/>
              <a:ext cx="1306283" cy="1463040"/>
            </a:xfrm>
            <a:prstGeom prst="rect">
              <a:avLst/>
            </a:prstGeom>
            <a:noFill/>
            <a:ln w="9525">
              <a:noFill/>
              <a:miter lim="800000"/>
              <a:headEnd/>
              <a:tailEnd/>
            </a:ln>
          </p:spPr>
        </p:pic>
        <p:pic>
          <p:nvPicPr>
            <p:cNvPr id="222226" name="Picture 2"/>
            <p:cNvPicPr>
              <a:picLocks noChangeAspect="1" noChangeArrowheads="1"/>
            </p:cNvPicPr>
            <p:nvPr/>
          </p:nvPicPr>
          <p:blipFill>
            <a:blip r:embed="rId5" cstate="email">
              <a:extLst>
                <a:ext uri="{28A0092B-C50C-407E-A947-70E740481C1C}">
                  <a14:useLocalDpi xmlns="" xmlns:a14="http://schemas.microsoft.com/office/drawing/2010/main" xmlns:mv="urn:schemas-microsoft-com:mac:vml" xmlns:mc="http://schemas.openxmlformats.org/markup-compatibility/2006"/>
                </a:ext>
              </a:extLst>
            </a:blip>
            <a:srcRect/>
            <a:stretch>
              <a:fillRect/>
            </a:stretch>
          </p:blipFill>
          <p:spPr bwMode="auto">
            <a:xfrm>
              <a:off x="6562344" y="4709160"/>
              <a:ext cx="1438656" cy="1463040"/>
            </a:xfrm>
            <a:prstGeom prst="rect">
              <a:avLst/>
            </a:prstGeom>
            <a:noFill/>
            <a:ln w="9525">
              <a:noFill/>
              <a:miter lim="800000"/>
              <a:headEnd/>
              <a:tailEnd/>
            </a:ln>
          </p:spPr>
        </p:pic>
        <p:pic>
          <p:nvPicPr>
            <p:cNvPr id="222228" name="Picture 2"/>
            <p:cNvPicPr>
              <a:picLocks noChangeAspect="1" noChangeArrowheads="1"/>
            </p:cNvPicPr>
            <p:nvPr/>
          </p:nvPicPr>
          <p:blipFill>
            <a:blip r:embed="rId6" cstate="email">
              <a:extLst>
                <a:ext uri="{28A0092B-C50C-407E-A947-70E740481C1C}">
                  <a14:useLocalDpi xmlns="" xmlns:a14="http://schemas.microsoft.com/office/drawing/2010/main" xmlns:mv="urn:schemas-microsoft-com:mac:vml" xmlns:mc="http://schemas.openxmlformats.org/markup-compatibility/2006"/>
                </a:ext>
              </a:extLst>
            </a:blip>
            <a:srcRect/>
            <a:stretch>
              <a:fillRect/>
            </a:stretch>
          </p:blipFill>
          <p:spPr bwMode="auto">
            <a:xfrm>
              <a:off x="4885944" y="3642360"/>
              <a:ext cx="1392216" cy="1463040"/>
            </a:xfrm>
            <a:prstGeom prst="rect">
              <a:avLst/>
            </a:prstGeom>
            <a:noFill/>
            <a:ln w="9525">
              <a:noFill/>
              <a:miter lim="800000"/>
              <a:headEnd/>
              <a:tailEnd/>
            </a:ln>
          </p:spPr>
        </p:pic>
        <p:cxnSp>
          <p:nvCxnSpPr>
            <p:cNvPr id="44" name="Elbow Connector 43"/>
            <p:cNvCxnSpPr/>
            <p:nvPr/>
          </p:nvCxnSpPr>
          <p:spPr bwMode="auto">
            <a:xfrm rot="16200000" flipH="1">
              <a:off x="2470023" y="2812923"/>
              <a:ext cx="381000" cy="1277874"/>
            </a:xfrm>
            <a:prstGeom prst="bentConnector2">
              <a:avLst/>
            </a:prstGeom>
            <a:noFill/>
            <a:ln w="63500" cap="flat" cmpd="sng" algn="ctr">
              <a:solidFill>
                <a:srgbClr val="D06D00"/>
              </a:solidFill>
              <a:prstDash val="solid"/>
              <a:round/>
              <a:headEnd type="none" w="med" len="med"/>
              <a:tailEnd type="arrow"/>
            </a:ln>
            <a:effectLst>
              <a:innerShdw blurRad="63500" dist="50800" dir="13500000">
                <a:prstClr val="black">
                  <a:alpha val="50000"/>
                </a:prstClr>
              </a:innerShdw>
            </a:effectLst>
          </p:spPr>
        </p:cxnSp>
        <p:cxnSp>
          <p:nvCxnSpPr>
            <p:cNvPr id="49" name="Elbow Connector 43"/>
            <p:cNvCxnSpPr/>
            <p:nvPr/>
          </p:nvCxnSpPr>
          <p:spPr bwMode="auto">
            <a:xfrm rot="16200000" flipH="1">
              <a:off x="4216050" y="3921798"/>
              <a:ext cx="335280" cy="1026084"/>
            </a:xfrm>
            <a:prstGeom prst="bentConnector2">
              <a:avLst/>
            </a:prstGeom>
            <a:noFill/>
            <a:ln w="63500" cap="flat" cmpd="sng" algn="ctr">
              <a:solidFill>
                <a:srgbClr val="D06D00"/>
              </a:solidFill>
              <a:prstDash val="solid"/>
              <a:round/>
              <a:headEnd type="none" w="med" len="med"/>
              <a:tailEnd type="arrow"/>
            </a:ln>
            <a:effectLst>
              <a:innerShdw blurRad="63500" dist="50800" dir="13500000">
                <a:prstClr val="black">
                  <a:alpha val="50000"/>
                </a:prstClr>
              </a:innerShdw>
            </a:effectLst>
          </p:spPr>
        </p:cxnSp>
        <p:cxnSp>
          <p:nvCxnSpPr>
            <p:cNvPr id="52" name="Elbow Connector 43"/>
            <p:cNvCxnSpPr/>
            <p:nvPr/>
          </p:nvCxnSpPr>
          <p:spPr bwMode="auto">
            <a:xfrm rot="16200000" flipH="1">
              <a:off x="5928782" y="4826910"/>
              <a:ext cx="350520" cy="907500"/>
            </a:xfrm>
            <a:prstGeom prst="bentConnector2">
              <a:avLst/>
            </a:prstGeom>
            <a:noFill/>
            <a:ln w="63500" cap="flat" cmpd="sng" algn="ctr">
              <a:solidFill>
                <a:srgbClr val="D06D00"/>
              </a:solidFill>
              <a:prstDash val="solid"/>
              <a:round/>
              <a:headEnd type="none" w="med" len="med"/>
              <a:tailEnd type="arrow"/>
            </a:ln>
            <a:effectLst>
              <a:innerShdw blurRad="63500" dist="50800" dir="13500000">
                <a:prstClr val="black">
                  <a:alpha val="50000"/>
                </a:prstClr>
              </a:innerShdw>
            </a:effectLst>
          </p:spPr>
        </p:cxnSp>
      </p:grpSp>
      <p:sp>
        <p:nvSpPr>
          <p:cNvPr id="5" name="Rounded Rectangle 4"/>
          <p:cNvSpPr/>
          <p:nvPr/>
        </p:nvSpPr>
        <p:spPr bwMode="auto">
          <a:xfrm>
            <a:off x="6562344" y="1828800"/>
            <a:ext cx="2206099" cy="1981200"/>
          </a:xfrm>
          <a:prstGeom prst="round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30000"/>
              </a:spcBef>
              <a:spcAft>
                <a:spcPct val="0"/>
              </a:spcAft>
              <a:buClrTx/>
              <a:buSzTx/>
              <a:tabLst/>
            </a:pPr>
            <a:r>
              <a:rPr lang="en-US" sz="2200" b="1" dirty="0" smtClean="0">
                <a:latin typeface="Garamond" pitchFamily="18" charset="0"/>
                <a:cs typeface="Times New Roman" pitchFamily="18" charset="0"/>
              </a:rPr>
              <a:t>Now also being used by Maryland IDS, &amp; </a:t>
            </a:r>
            <a:r>
              <a:rPr lang="en-US" sz="2100" b="1" dirty="0" smtClean="0">
                <a:latin typeface="Garamond" pitchFamily="18" charset="0"/>
                <a:cs typeface="Times New Roman" pitchFamily="18" charset="0"/>
              </a:rPr>
              <a:t>Kudzu/ASERL</a:t>
            </a:r>
            <a:endParaRPr kumimoji="0" lang="en-US" sz="2100" b="1" i="0" u="none" strike="noStrike" cap="none" normalizeH="0" baseline="0" dirty="0" smtClean="0">
              <a:ln>
                <a:noFill/>
              </a:ln>
              <a:effectLst/>
              <a:latin typeface="Garamond" pitchFamily="18" charset="0"/>
              <a:cs typeface="Times New Roman" pitchFamily="18" charset="0"/>
            </a:endParaRPr>
          </a:p>
        </p:txBody>
      </p:sp>
    </p:spTree>
    <p:extLst>
      <p:ext uri="{BB962C8B-B14F-4D97-AF65-F5344CB8AC3E}">
        <p14:creationId xmlns="" xmlns:p14="http://schemas.microsoft.com/office/powerpoint/2010/main" xmlns:mv="urn:schemas-microsoft-com:mac:vml" xmlns:mc="http://schemas.openxmlformats.org/markup-compatibility/2006" val="200136319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TPAM</a:t>
            </a:r>
            <a:endParaRPr lang="en-US" dirty="0"/>
          </a:p>
        </p:txBody>
      </p:sp>
      <p:sp>
        <p:nvSpPr>
          <p:cNvPr id="3" name="Content Placeholder 2"/>
          <p:cNvSpPr>
            <a:spLocks noGrp="1"/>
          </p:cNvSpPr>
          <p:nvPr>
            <p:ph idx="1"/>
          </p:nvPr>
        </p:nvSpPr>
        <p:spPr/>
        <p:txBody>
          <a:bodyPr>
            <a:normAutofit/>
          </a:bodyPr>
          <a:lstStyle/>
          <a:p>
            <a:pPr algn="ctr">
              <a:buNone/>
            </a:pPr>
            <a:r>
              <a:rPr lang="en-US" sz="2400" b="1" dirty="0" smtClean="0"/>
              <a:t>Total borrowing transactions:  Jan 1, 2011 – March 30, 2011</a:t>
            </a:r>
          </a:p>
          <a:p>
            <a:pPr>
              <a:buNone/>
            </a:pPr>
            <a:endParaRPr lang="en-US" sz="2400" dirty="0" smtClean="0"/>
          </a:p>
          <a:p>
            <a:r>
              <a:rPr lang="en-US" sz="2400" b="1" dirty="0" smtClean="0"/>
              <a:t>Loan Transactions: 38,209</a:t>
            </a:r>
          </a:p>
          <a:p>
            <a:pPr lvl="1"/>
            <a:r>
              <a:rPr lang="en-US" sz="2000" dirty="0" smtClean="0"/>
              <a:t>Borrowing Loan Transactions within Project: 20,422</a:t>
            </a:r>
          </a:p>
          <a:p>
            <a:pPr lvl="1"/>
            <a:r>
              <a:rPr lang="en-US" sz="2000" dirty="0" smtClean="0"/>
              <a:t>Percent Loaned within Project: 53%</a:t>
            </a:r>
          </a:p>
          <a:p>
            <a:endParaRPr lang="en-US" sz="1100" dirty="0" smtClean="0"/>
          </a:p>
          <a:p>
            <a:r>
              <a:rPr lang="en-US" sz="2400" b="1" dirty="0" smtClean="0"/>
              <a:t>Article Transactions: 31,211</a:t>
            </a:r>
          </a:p>
          <a:p>
            <a:pPr lvl="1"/>
            <a:r>
              <a:rPr lang="en-US" sz="2000" dirty="0" smtClean="0"/>
              <a:t>Borrowing Article Transactions within Project: 21,171</a:t>
            </a:r>
          </a:p>
          <a:p>
            <a:pPr lvl="1"/>
            <a:r>
              <a:rPr lang="en-US" sz="2000" dirty="0" smtClean="0"/>
              <a:t>Percent Delivered within Project: 67%</a:t>
            </a:r>
          </a:p>
        </p:txBody>
      </p:sp>
    </p:spTree>
    <p:extLst>
      <p:ext uri="{BB962C8B-B14F-4D97-AF65-F5344CB8AC3E}">
        <p14:creationId xmlns="" xmlns:p14="http://schemas.microsoft.com/office/powerpoint/2010/main" xmlns:mv="urn:schemas-microsoft-com:mac:vml" xmlns:mc="http://schemas.openxmlformats.org/markup-compatibility/2006" val="28431843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TPAM Turnaround Analysis</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xmlns:mv="urn:schemas-microsoft-com:mac:vml" xmlns:mc="http://schemas.openxmlformats.org/markup-compatibility/2006" val="949686501"/>
              </p:ext>
            </p:extLst>
          </p:nvPr>
        </p:nvGraphicFramePr>
        <p:xfrm>
          <a:off x="457200" y="1600200"/>
          <a:ext cx="8229600" cy="1112520"/>
        </p:xfrm>
        <a:graphic>
          <a:graphicData uri="http://schemas.openxmlformats.org/drawingml/2006/table">
            <a:tbl>
              <a:tblPr firstRow="1" bandRow="1">
                <a:tableStyleId>{5C22544A-7EE6-4342-B048-85BDC9FD1C3A}</a:tableStyleId>
              </a:tblPr>
              <a:tblGrid>
                <a:gridCol w="2421467"/>
                <a:gridCol w="2218267"/>
                <a:gridCol w="2218267"/>
                <a:gridCol w="1371599"/>
              </a:tblGrid>
              <a:tr h="370840">
                <a:tc>
                  <a:txBody>
                    <a:bodyPr/>
                    <a:lstStyle/>
                    <a:p>
                      <a:endParaRPr lang="en-US" dirty="0"/>
                    </a:p>
                  </a:txBody>
                  <a:tcPr/>
                </a:tc>
                <a:tc>
                  <a:txBody>
                    <a:bodyPr/>
                    <a:lstStyle/>
                    <a:p>
                      <a:pPr algn="ctr"/>
                      <a:r>
                        <a:rPr lang="en-US" dirty="0" smtClean="0"/>
                        <a:t>Outside IDS Project</a:t>
                      </a:r>
                      <a:endParaRPr lang="en-US" dirty="0"/>
                    </a:p>
                  </a:txBody>
                  <a:tcPr/>
                </a:tc>
                <a:tc>
                  <a:txBody>
                    <a:bodyPr/>
                    <a:lstStyle/>
                    <a:p>
                      <a:pPr algn="ctr"/>
                      <a:r>
                        <a:rPr lang="en-US" dirty="0" smtClean="0"/>
                        <a:t>Within IDS Project</a:t>
                      </a:r>
                      <a:endParaRPr lang="en-US" dirty="0"/>
                    </a:p>
                  </a:txBody>
                  <a:tcPr/>
                </a:tc>
                <a:tc>
                  <a:txBody>
                    <a:bodyPr/>
                    <a:lstStyle/>
                    <a:p>
                      <a:pPr algn="ctr"/>
                      <a:r>
                        <a:rPr lang="en-US" dirty="0" smtClean="0"/>
                        <a:t>Difference</a:t>
                      </a:r>
                      <a:endParaRPr lang="en-US" dirty="0"/>
                    </a:p>
                  </a:txBody>
                  <a:tcPr/>
                </a:tc>
              </a:tr>
              <a:tr h="370840">
                <a:tc>
                  <a:txBody>
                    <a:bodyPr/>
                    <a:lstStyle/>
                    <a:p>
                      <a:r>
                        <a:rPr lang="en-US" dirty="0" smtClean="0"/>
                        <a:t>Articles within 48 hours</a:t>
                      </a:r>
                      <a:endParaRPr lang="en-US" dirty="0"/>
                    </a:p>
                  </a:txBody>
                  <a:tcPr/>
                </a:tc>
                <a:tc>
                  <a:txBody>
                    <a:bodyPr/>
                    <a:lstStyle/>
                    <a:p>
                      <a:pPr algn="ctr"/>
                      <a:r>
                        <a:rPr lang="en-US" dirty="0" smtClean="0"/>
                        <a:t>49%</a:t>
                      </a:r>
                      <a:endParaRPr lang="en-US" dirty="0"/>
                    </a:p>
                  </a:txBody>
                  <a:tcPr/>
                </a:tc>
                <a:tc>
                  <a:txBody>
                    <a:bodyPr/>
                    <a:lstStyle/>
                    <a:p>
                      <a:pPr algn="ctr"/>
                      <a:r>
                        <a:rPr lang="en-US" dirty="0" smtClean="0"/>
                        <a:t>79%</a:t>
                      </a:r>
                      <a:endParaRPr lang="en-US" dirty="0"/>
                    </a:p>
                  </a:txBody>
                  <a:tcPr/>
                </a:tc>
                <a:tc>
                  <a:txBody>
                    <a:bodyPr/>
                    <a:lstStyle/>
                    <a:p>
                      <a:pPr algn="ctr"/>
                      <a:r>
                        <a:rPr lang="en-US" dirty="0" smtClean="0"/>
                        <a:t>30%</a:t>
                      </a:r>
                      <a:endParaRPr lang="en-US" dirty="0"/>
                    </a:p>
                  </a:txBody>
                  <a:tcPr/>
                </a:tc>
              </a:tr>
              <a:tr h="370840">
                <a:tc>
                  <a:txBody>
                    <a:bodyPr/>
                    <a:lstStyle/>
                    <a:p>
                      <a:r>
                        <a:rPr lang="en-US" dirty="0" smtClean="0"/>
                        <a:t>Loans within 96 hours</a:t>
                      </a:r>
                      <a:endParaRPr lang="en-US" dirty="0"/>
                    </a:p>
                  </a:txBody>
                  <a:tcPr/>
                </a:tc>
                <a:tc>
                  <a:txBody>
                    <a:bodyPr/>
                    <a:lstStyle/>
                    <a:p>
                      <a:pPr algn="ctr"/>
                      <a:r>
                        <a:rPr lang="en-US" dirty="0" smtClean="0"/>
                        <a:t>19%</a:t>
                      </a:r>
                      <a:endParaRPr lang="en-US" dirty="0"/>
                    </a:p>
                  </a:txBody>
                  <a:tcPr/>
                </a:tc>
                <a:tc>
                  <a:txBody>
                    <a:bodyPr/>
                    <a:lstStyle/>
                    <a:p>
                      <a:pPr algn="ctr"/>
                      <a:r>
                        <a:rPr lang="en-US" dirty="0" smtClean="0"/>
                        <a:t>43%</a:t>
                      </a:r>
                      <a:endParaRPr lang="en-US" dirty="0"/>
                    </a:p>
                  </a:txBody>
                  <a:tcPr/>
                </a:tc>
                <a:tc>
                  <a:txBody>
                    <a:bodyPr/>
                    <a:lstStyle/>
                    <a:p>
                      <a:pPr algn="ctr"/>
                      <a:r>
                        <a:rPr lang="en-US" dirty="0" smtClean="0"/>
                        <a:t>24%</a:t>
                      </a:r>
                      <a:endParaRPr lang="en-US" dirty="0"/>
                    </a:p>
                  </a:txBody>
                  <a:tcPr/>
                </a:tc>
              </a:tr>
            </a:tbl>
          </a:graphicData>
        </a:graphic>
      </p:graphicFrame>
      <p:graphicFrame>
        <p:nvGraphicFramePr>
          <p:cNvPr id="6" name="Chart 5"/>
          <p:cNvGraphicFramePr/>
          <p:nvPr>
            <p:extLst>
              <p:ext uri="{D42A27DB-BD31-4B8C-83A1-F6EECF244321}">
                <p14:modId xmlns="" xmlns:p14="http://schemas.microsoft.com/office/powerpoint/2010/main" xmlns:mv="urn:schemas-microsoft-com:mac:vml" xmlns:mc="http://schemas.openxmlformats.org/markup-compatibility/2006" val="3566603124"/>
              </p:ext>
            </p:extLst>
          </p:nvPr>
        </p:nvGraphicFramePr>
        <p:xfrm>
          <a:off x="1608666" y="2988734"/>
          <a:ext cx="6096000" cy="347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xmlns:mv="urn:schemas-microsoft-com:mac:vml" xmlns:mc="http://schemas.openxmlformats.org/markup-compatibility/2006" val="34046172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Lender String Analysis for Loans</a:t>
            </a:r>
            <a:r>
              <a:rPr lang="en-US" dirty="0" smtClean="0"/>
              <a:t/>
            </a:r>
            <a:br>
              <a:rPr lang="en-US" dirty="0" smtClean="0"/>
            </a:br>
            <a:r>
              <a:rPr lang="en-US" dirty="0" smtClean="0"/>
              <a:t> </a:t>
            </a:r>
            <a:r>
              <a:rPr lang="en-US" sz="2700" dirty="0" smtClean="0"/>
              <a:t>Jan 1, 2011 – March 30, 2011</a:t>
            </a:r>
            <a:endParaRPr lang="en-US" sz="2700"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xmlns:mv="urn:schemas-microsoft-com:mac:vml" xmlns:mc="http://schemas.openxmlformats.org/markup-compatibility/2006" val="172939289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xmlns:mv="urn:schemas-microsoft-com:mac:vml" xmlns:mc="http://schemas.openxmlformats.org/markup-compatibility/2006" val="228500871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Lender String Analysis for Articles</a:t>
            </a:r>
            <a:br>
              <a:rPr lang="en-US" dirty="0" smtClean="0"/>
            </a:br>
            <a:r>
              <a:rPr lang="en-US" dirty="0" smtClean="0"/>
              <a:t> </a:t>
            </a:r>
            <a:r>
              <a:rPr lang="en-US" sz="2700" dirty="0" smtClean="0"/>
              <a:t>Jan 1, 2011 – March 30, 2011</a:t>
            </a:r>
            <a:endParaRPr lang="en-US" sz="2700"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xmlns:mv="urn:schemas-microsoft-com:mac:vml" xmlns:mc="http://schemas.openxmlformats.org/markup-compatibility/2006" val="115229182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xmlns:mv="urn:schemas-microsoft-com:mac:vml" xmlns:mc="http://schemas.openxmlformats.org/markup-compatibility/2006" val="2444902040"/>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r>
              <a:rPr lang="en-US" dirty="0" smtClean="0"/>
              <a:t>Technology</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42451845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Bridging community &amp; technology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 xmlns:p14="http://schemas.microsoft.com/office/powerpoint/2010/main" xmlns:mv="urn:schemas-microsoft-com:mac:vml" xmlns:mc="http://schemas.openxmlformats.org/markup-compatibility/2006" val="4721801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ILLiad </a:t>
            </a:r>
            <a:r>
              <a:rPr lang="en-US" dirty="0" err="1" smtClean="0"/>
              <a:t>Addons</a:t>
            </a:r>
            <a:r>
              <a:rPr lang="en-US" dirty="0" smtClean="0"/>
              <a:t/>
            </a:r>
            <a:br>
              <a:rPr lang="en-US" dirty="0" smtClean="0"/>
            </a:br>
            <a:endParaRPr lang="en-US" dirty="0"/>
          </a:p>
        </p:txBody>
      </p:sp>
      <p:sp>
        <p:nvSpPr>
          <p:cNvPr id="5" name="Text Placeholder 4"/>
          <p:cNvSpPr>
            <a:spLocks noGrp="1"/>
          </p:cNvSpPr>
          <p:nvPr>
            <p:ph type="body" idx="1"/>
          </p:nvPr>
        </p:nvSpPr>
        <p:spPr/>
        <p:txBody>
          <a:bodyPr/>
          <a:lstStyle/>
          <a:p>
            <a:r>
              <a:rPr lang="en-US" dirty="0" smtClean="0"/>
              <a:t>Enhancements by users for users</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4953183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Addon</a:t>
            </a:r>
            <a:r>
              <a:rPr lang="en-US" dirty="0" smtClean="0"/>
              <a:t> Development</a:t>
            </a:r>
            <a:endParaRPr lang="en-US" dirty="0"/>
          </a:p>
        </p:txBody>
      </p:sp>
      <p:pic>
        <p:nvPicPr>
          <p:cNvPr id="4" name="Content Placeholder 3" descr="Addon_List.tif"/>
          <p:cNvPicPr>
            <a:picLocks noGrp="1" noChangeAspect="1"/>
          </p:cNvPicPr>
          <p:nvPr>
            <p:ph idx="1"/>
          </p:nvPr>
        </p:nvPicPr>
        <p:blipFill>
          <a:blip r:embed="rId3"/>
          <a:stretch>
            <a:fillRect/>
          </a:stretch>
        </p:blipFill>
        <p:spPr>
          <a:xfrm>
            <a:off x="1657350" y="1064112"/>
            <a:ext cx="5999044" cy="5761152"/>
          </a:xfrm>
        </p:spPr>
      </p:pic>
      <p:sp>
        <p:nvSpPr>
          <p:cNvPr id="5" name="TextBox 4"/>
          <p:cNvSpPr txBox="1"/>
          <p:nvPr/>
        </p:nvSpPr>
        <p:spPr>
          <a:xfrm>
            <a:off x="1972733" y="1683843"/>
            <a:ext cx="5388592"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b="1" dirty="0" smtClean="0"/>
              <a:t>18 out of 29 </a:t>
            </a:r>
            <a:r>
              <a:rPr lang="en-US" sz="3600" b="1" dirty="0" err="1" smtClean="0"/>
              <a:t>Addons</a:t>
            </a:r>
            <a:r>
              <a:rPr lang="en-US" sz="3600" b="1" dirty="0" smtClean="0"/>
              <a:t> written by IDS Project</a:t>
            </a:r>
            <a:endParaRPr lang="en-US" sz="3600" b="1" dirty="0"/>
          </a:p>
        </p:txBody>
      </p:sp>
    </p:spTree>
    <p:extLst>
      <p:ext uri="{BB962C8B-B14F-4D97-AF65-F5344CB8AC3E}">
        <p14:creationId xmlns="" xmlns:p14="http://schemas.microsoft.com/office/powerpoint/2010/main" xmlns:mv="urn:schemas-microsoft-com:mac:vml" xmlns:mc="http://schemas.openxmlformats.org/markup-compatibility/2006" val="347878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Addon</a:t>
            </a:r>
            <a:r>
              <a:rPr lang="en-US" dirty="0" smtClean="0"/>
              <a:t> Development</a:t>
            </a:r>
            <a:endParaRPr lang="en-US" dirty="0"/>
          </a:p>
        </p:txBody>
      </p:sp>
      <p:pic>
        <p:nvPicPr>
          <p:cNvPr id="1026" name="Picture 2"/>
          <p:cNvPicPr>
            <a:picLocks noChangeAspect="1" noChangeArrowheads="1"/>
          </p:cNvPicPr>
          <p:nvPr/>
        </p:nvPicPr>
        <p:blipFill>
          <a:blip r:embed="rId3"/>
          <a:srcRect/>
          <a:stretch>
            <a:fillRect/>
          </a:stretch>
        </p:blipFill>
        <p:spPr bwMode="auto">
          <a:xfrm>
            <a:off x="581025" y="1408113"/>
            <a:ext cx="7905750" cy="5433505"/>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315375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a:t>
            </a:r>
            <a:r>
              <a:rPr lang="en-US" baseline="0" dirty="0" smtClean="0"/>
              <a:t> Members</a:t>
            </a:r>
            <a:endParaRPr lang="en-US" dirty="0"/>
          </a:p>
        </p:txBody>
      </p:sp>
      <p:sp>
        <p:nvSpPr>
          <p:cNvPr id="3" name="Content Placeholder 2"/>
          <p:cNvSpPr>
            <a:spLocks noGrp="1"/>
          </p:cNvSpPr>
          <p:nvPr>
            <p:ph idx="1"/>
          </p:nvPr>
        </p:nvSpPr>
        <p:spPr/>
        <p:txBody>
          <a:bodyPr numCol="3">
            <a:noAutofit/>
          </a:bodyPr>
          <a:lstStyle/>
          <a:p>
            <a:pPr marL="57150" indent="0">
              <a:buNone/>
            </a:pPr>
            <a:r>
              <a:rPr lang="en-US" sz="1100" dirty="0" smtClean="0">
                <a:latin typeface="Arial" pitchFamily="34" charset="0"/>
                <a:cs typeface="Arial" pitchFamily="34" charset="0"/>
              </a:rPr>
              <a:t>Adelphi University</a:t>
            </a:r>
            <a:endParaRPr lang="en-US" sz="1100" dirty="0">
              <a:latin typeface="Arial" pitchFamily="34" charset="0"/>
              <a:cs typeface="Arial" pitchFamily="34" charset="0"/>
            </a:endParaRPr>
          </a:p>
          <a:p>
            <a:pPr marL="57150" indent="0">
              <a:buNone/>
            </a:pPr>
            <a:r>
              <a:rPr lang="en-US" sz="1100" dirty="0" smtClean="0">
                <a:latin typeface="Arial" pitchFamily="34" charset="0"/>
                <a:cs typeface="Arial" pitchFamily="34" charset="0"/>
              </a:rPr>
              <a:t>Alfred University</a:t>
            </a:r>
            <a:endParaRPr lang="en-US" sz="1100" dirty="0">
              <a:latin typeface="Arial" pitchFamily="34" charset="0"/>
              <a:cs typeface="Arial" pitchFamily="34" charset="0"/>
            </a:endParaRPr>
          </a:p>
          <a:p>
            <a:pPr marL="57150" indent="0">
              <a:buNone/>
            </a:pPr>
            <a:r>
              <a:rPr lang="en-US" sz="1100" dirty="0">
                <a:latin typeface="Arial" pitchFamily="34" charset="0"/>
                <a:cs typeface="Arial" pitchFamily="34" charset="0"/>
              </a:rPr>
              <a:t>CUNY Baruch College</a:t>
            </a:r>
          </a:p>
          <a:p>
            <a:pPr marL="57150" indent="0">
              <a:buNone/>
            </a:pPr>
            <a:r>
              <a:rPr lang="en-US" sz="1100" dirty="0" smtClean="0">
                <a:latin typeface="Arial" pitchFamily="34" charset="0"/>
                <a:cs typeface="Arial" pitchFamily="34" charset="0"/>
              </a:rPr>
              <a:t>CUNY Brooklyn College</a:t>
            </a:r>
            <a:endParaRPr lang="en-US" sz="1100" dirty="0">
              <a:latin typeface="Arial" pitchFamily="34" charset="0"/>
              <a:cs typeface="Arial" pitchFamily="34" charset="0"/>
            </a:endParaRPr>
          </a:p>
          <a:p>
            <a:pPr marL="57150" indent="0">
              <a:buNone/>
            </a:pPr>
            <a:r>
              <a:rPr lang="en-US" sz="1100" dirty="0">
                <a:latin typeface="Arial" pitchFamily="34" charset="0"/>
                <a:cs typeface="Arial" pitchFamily="34" charset="0"/>
              </a:rPr>
              <a:t>CUNY City College</a:t>
            </a:r>
          </a:p>
          <a:p>
            <a:pPr marL="57150" indent="0">
              <a:buNone/>
            </a:pPr>
            <a:r>
              <a:rPr lang="en-US" sz="1100" dirty="0">
                <a:latin typeface="Arial" pitchFamily="34" charset="0"/>
                <a:cs typeface="Arial" pitchFamily="34" charset="0"/>
              </a:rPr>
              <a:t>CUNY College of Staten Island</a:t>
            </a:r>
          </a:p>
          <a:p>
            <a:pPr marL="57150" indent="0">
              <a:buNone/>
            </a:pPr>
            <a:r>
              <a:rPr lang="en-US" sz="1100" dirty="0" smtClean="0">
                <a:latin typeface="Arial" pitchFamily="34" charset="0"/>
                <a:cs typeface="Arial" pitchFamily="34" charset="0"/>
              </a:rPr>
              <a:t>CUNY Graduate Center</a:t>
            </a:r>
            <a:endParaRPr lang="en-US" sz="1100" dirty="0">
              <a:latin typeface="Arial" pitchFamily="34" charset="0"/>
              <a:cs typeface="Arial" pitchFamily="34" charset="0"/>
            </a:endParaRPr>
          </a:p>
          <a:p>
            <a:pPr marL="57150" indent="0">
              <a:buNone/>
            </a:pPr>
            <a:r>
              <a:rPr lang="en-US" sz="1100" dirty="0" smtClean="0">
                <a:latin typeface="Arial" pitchFamily="34" charset="0"/>
                <a:cs typeface="Arial" pitchFamily="34" charset="0"/>
              </a:rPr>
              <a:t>CUNY </a:t>
            </a:r>
            <a:r>
              <a:rPr lang="en-US" sz="1100" dirty="0" err="1" smtClean="0">
                <a:latin typeface="Arial" pitchFamily="34" charset="0"/>
                <a:cs typeface="Arial" pitchFamily="34" charset="0"/>
              </a:rPr>
              <a:t>Hostos</a:t>
            </a:r>
            <a:r>
              <a:rPr lang="en-US" sz="1100" dirty="0" smtClean="0">
                <a:latin typeface="Arial" pitchFamily="34" charset="0"/>
                <a:cs typeface="Arial" pitchFamily="34" charset="0"/>
              </a:rPr>
              <a:t> CC</a:t>
            </a:r>
          </a:p>
          <a:p>
            <a:pPr marL="57150" indent="0">
              <a:buNone/>
            </a:pPr>
            <a:r>
              <a:rPr lang="en-US" sz="1100" dirty="0" smtClean="0">
                <a:latin typeface="Arial" pitchFamily="34" charset="0"/>
                <a:cs typeface="Arial" pitchFamily="34" charset="0"/>
              </a:rPr>
              <a:t>CUNY John Jay Coll. of Criminal Justice</a:t>
            </a:r>
            <a:endParaRPr lang="en-US" sz="1100" dirty="0">
              <a:latin typeface="Arial" pitchFamily="34" charset="0"/>
              <a:cs typeface="Arial" pitchFamily="34" charset="0"/>
            </a:endParaRPr>
          </a:p>
          <a:p>
            <a:pPr marL="57150" indent="0">
              <a:buNone/>
            </a:pPr>
            <a:r>
              <a:rPr lang="en-US" sz="1100" dirty="0">
                <a:latin typeface="Arial" pitchFamily="34" charset="0"/>
                <a:cs typeface="Arial" pitchFamily="34" charset="0"/>
              </a:rPr>
              <a:t>CUNY LaGuardia CC</a:t>
            </a:r>
          </a:p>
          <a:p>
            <a:pPr marL="57150" indent="0">
              <a:buNone/>
            </a:pPr>
            <a:r>
              <a:rPr lang="en-US" sz="1100" dirty="0" smtClean="0">
                <a:latin typeface="Arial" pitchFamily="34" charset="0"/>
                <a:cs typeface="Arial" pitchFamily="34" charset="0"/>
              </a:rPr>
              <a:t>CUNY </a:t>
            </a:r>
            <a:r>
              <a:rPr lang="en-US" sz="1100" dirty="0">
                <a:latin typeface="Arial" pitchFamily="34" charset="0"/>
                <a:cs typeface="Arial" pitchFamily="34" charset="0"/>
              </a:rPr>
              <a:t>Lehman College</a:t>
            </a:r>
          </a:p>
          <a:p>
            <a:pPr marL="57150" indent="0">
              <a:buNone/>
            </a:pPr>
            <a:r>
              <a:rPr lang="en-US" sz="1100" dirty="0">
                <a:latin typeface="Arial" pitchFamily="34" charset="0"/>
                <a:cs typeface="Arial" pitchFamily="34" charset="0"/>
              </a:rPr>
              <a:t>College of St. Rose</a:t>
            </a:r>
          </a:p>
          <a:p>
            <a:pPr marL="57150" indent="0">
              <a:buNone/>
            </a:pPr>
            <a:r>
              <a:rPr lang="en-US" sz="1100" dirty="0" smtClean="0">
                <a:latin typeface="Arial" pitchFamily="34" charset="0"/>
                <a:cs typeface="Arial" pitchFamily="34" charset="0"/>
              </a:rPr>
              <a:t>Clarkson University</a:t>
            </a:r>
            <a:endParaRPr lang="en-US" sz="1100" dirty="0">
              <a:latin typeface="Arial" pitchFamily="34" charset="0"/>
              <a:cs typeface="Arial" pitchFamily="34" charset="0"/>
            </a:endParaRPr>
          </a:p>
          <a:p>
            <a:pPr marL="57150" indent="0">
              <a:buNone/>
            </a:pPr>
            <a:r>
              <a:rPr lang="en-US" sz="1100" dirty="0" err="1" smtClean="0">
                <a:latin typeface="Arial" pitchFamily="34" charset="0"/>
                <a:cs typeface="Arial" pitchFamily="34" charset="0"/>
              </a:rPr>
              <a:t>Manhattanville</a:t>
            </a:r>
            <a:r>
              <a:rPr lang="en-US" sz="1100" dirty="0" smtClean="0">
                <a:latin typeface="Arial" pitchFamily="34" charset="0"/>
                <a:cs typeface="Arial" pitchFamily="34" charset="0"/>
              </a:rPr>
              <a:t> College</a:t>
            </a:r>
          </a:p>
          <a:p>
            <a:pPr marL="57150" indent="0">
              <a:buNone/>
            </a:pPr>
            <a:r>
              <a:rPr lang="en-US" sz="1100" dirty="0" smtClean="0">
                <a:latin typeface="Arial" pitchFamily="34" charset="0"/>
                <a:cs typeface="Arial" pitchFamily="34" charset="0"/>
              </a:rPr>
              <a:t>Nazareth College</a:t>
            </a:r>
            <a:endParaRPr lang="en-US" sz="1100" dirty="0">
              <a:latin typeface="Arial" pitchFamily="34" charset="0"/>
              <a:cs typeface="Arial" pitchFamily="34" charset="0"/>
            </a:endParaRPr>
          </a:p>
          <a:p>
            <a:pPr marL="57150" indent="0">
              <a:buNone/>
            </a:pPr>
            <a:r>
              <a:rPr lang="en-US" sz="1100" dirty="0">
                <a:latin typeface="Arial" pitchFamily="34" charset="0"/>
                <a:cs typeface="Arial" pitchFamily="34" charset="0"/>
              </a:rPr>
              <a:t>New York Public Library</a:t>
            </a:r>
          </a:p>
          <a:p>
            <a:pPr marL="57150" indent="0">
              <a:buNone/>
            </a:pPr>
            <a:r>
              <a:rPr lang="en-US" sz="1100" dirty="0">
                <a:latin typeface="Arial" pitchFamily="34" charset="0"/>
                <a:cs typeface="Arial" pitchFamily="34" charset="0"/>
              </a:rPr>
              <a:t>New York State Library</a:t>
            </a:r>
          </a:p>
          <a:p>
            <a:pPr marL="57150" indent="0">
              <a:buNone/>
            </a:pPr>
            <a:r>
              <a:rPr lang="en-US" sz="1100" dirty="0" smtClean="0">
                <a:latin typeface="Arial" pitchFamily="34" charset="0"/>
                <a:cs typeface="Arial" pitchFamily="34" charset="0"/>
              </a:rPr>
              <a:t>St. John Fisher College</a:t>
            </a:r>
            <a:endParaRPr lang="en-US" sz="1100" dirty="0">
              <a:latin typeface="Arial" pitchFamily="34" charset="0"/>
              <a:cs typeface="Arial" pitchFamily="34" charset="0"/>
            </a:endParaRPr>
          </a:p>
          <a:p>
            <a:pPr marL="57150" indent="0">
              <a:buNone/>
            </a:pPr>
            <a:r>
              <a:rPr lang="en-US" sz="1100" dirty="0" smtClean="0">
                <a:latin typeface="Arial" pitchFamily="34" charset="0"/>
                <a:cs typeface="Arial" pitchFamily="34" charset="0"/>
              </a:rPr>
              <a:t>SUNY Alfred Ceramics</a:t>
            </a:r>
            <a:endParaRPr lang="en-US" sz="1100" dirty="0">
              <a:latin typeface="Arial" pitchFamily="34" charset="0"/>
              <a:cs typeface="Arial" pitchFamily="34" charset="0"/>
            </a:endParaRPr>
          </a:p>
          <a:p>
            <a:pPr marL="57150" indent="0">
              <a:buNone/>
            </a:pPr>
            <a:r>
              <a:rPr lang="en-US" sz="1100" dirty="0" smtClean="0">
                <a:latin typeface="Arial" pitchFamily="34" charset="0"/>
                <a:cs typeface="Arial" pitchFamily="34" charset="0"/>
              </a:rPr>
              <a:t>SUNY Binghamton</a:t>
            </a:r>
            <a:endParaRPr lang="en-US" sz="1100" dirty="0">
              <a:latin typeface="Arial" pitchFamily="34" charset="0"/>
              <a:cs typeface="Arial" pitchFamily="34" charset="0"/>
            </a:endParaRPr>
          </a:p>
          <a:p>
            <a:pPr marL="57150" indent="0">
              <a:buNone/>
            </a:pPr>
            <a:r>
              <a:rPr lang="en-US" sz="1100" dirty="0">
                <a:latin typeface="Arial" pitchFamily="34" charset="0"/>
                <a:cs typeface="Arial" pitchFamily="34" charset="0"/>
              </a:rPr>
              <a:t>SUNY Brockport</a:t>
            </a:r>
          </a:p>
          <a:p>
            <a:pPr marL="57150" indent="0">
              <a:buNone/>
            </a:pPr>
            <a:r>
              <a:rPr lang="en-US" sz="1100" dirty="0">
                <a:latin typeface="Arial" pitchFamily="34" charset="0"/>
                <a:cs typeface="Arial" pitchFamily="34" charset="0"/>
              </a:rPr>
              <a:t>SUNY Broome CC</a:t>
            </a:r>
          </a:p>
          <a:p>
            <a:pPr marL="57150" indent="0">
              <a:buNone/>
            </a:pPr>
            <a:r>
              <a:rPr lang="en-US" sz="1100" dirty="0" smtClean="0">
                <a:latin typeface="Arial" pitchFamily="34" charset="0"/>
                <a:cs typeface="Arial" pitchFamily="34" charset="0"/>
              </a:rPr>
              <a:t>SUNY </a:t>
            </a:r>
            <a:r>
              <a:rPr lang="en-US" sz="1100" dirty="0">
                <a:latin typeface="Arial" pitchFamily="34" charset="0"/>
                <a:cs typeface="Arial" pitchFamily="34" charset="0"/>
              </a:rPr>
              <a:t>Buffalo State</a:t>
            </a:r>
          </a:p>
          <a:p>
            <a:pPr marL="57150" indent="0">
              <a:buNone/>
            </a:pPr>
            <a:r>
              <a:rPr lang="en-US" sz="1100" dirty="0">
                <a:latin typeface="Arial" pitchFamily="34" charset="0"/>
                <a:cs typeface="Arial" pitchFamily="34" charset="0"/>
              </a:rPr>
              <a:t>SUNY Cobleskill</a:t>
            </a:r>
          </a:p>
          <a:p>
            <a:pPr marL="57150" indent="0">
              <a:buNone/>
            </a:pPr>
            <a:r>
              <a:rPr lang="en-US" sz="1100" dirty="0" smtClean="0">
                <a:latin typeface="Arial" pitchFamily="34" charset="0"/>
                <a:cs typeface="Arial" pitchFamily="34" charset="0"/>
              </a:rPr>
              <a:t>SUNY </a:t>
            </a:r>
            <a:r>
              <a:rPr lang="en-US" sz="1100" dirty="0">
                <a:latin typeface="Arial" pitchFamily="34" charset="0"/>
                <a:cs typeface="Arial" pitchFamily="34" charset="0"/>
              </a:rPr>
              <a:t>Columbia-Greene CC</a:t>
            </a:r>
          </a:p>
          <a:p>
            <a:pPr marL="57150" indent="0">
              <a:buNone/>
            </a:pPr>
            <a:r>
              <a:rPr lang="en-US" sz="1100" dirty="0">
                <a:latin typeface="Arial" pitchFamily="34" charset="0"/>
                <a:cs typeface="Arial" pitchFamily="34" charset="0"/>
              </a:rPr>
              <a:t>SUNY Corning CC</a:t>
            </a:r>
          </a:p>
          <a:p>
            <a:pPr marL="57150" indent="0">
              <a:buNone/>
            </a:pPr>
            <a:r>
              <a:rPr lang="en-US" sz="1100" dirty="0" smtClean="0">
                <a:latin typeface="Arial" pitchFamily="34" charset="0"/>
                <a:cs typeface="Arial" pitchFamily="34" charset="0"/>
              </a:rPr>
              <a:t>SUNY </a:t>
            </a:r>
            <a:r>
              <a:rPr lang="en-US" sz="1100" dirty="0">
                <a:latin typeface="Arial" pitchFamily="34" charset="0"/>
                <a:cs typeface="Arial" pitchFamily="34" charset="0"/>
              </a:rPr>
              <a:t>Cortland</a:t>
            </a:r>
          </a:p>
          <a:p>
            <a:pPr marL="57150" indent="0">
              <a:buNone/>
            </a:pPr>
            <a:r>
              <a:rPr lang="en-US" sz="1100" dirty="0">
                <a:latin typeface="Arial" pitchFamily="34" charset="0"/>
                <a:cs typeface="Arial" pitchFamily="34" charset="0"/>
              </a:rPr>
              <a:t>SUNY Downstate Medical Center</a:t>
            </a:r>
          </a:p>
          <a:p>
            <a:pPr marL="57150" indent="0">
              <a:buNone/>
            </a:pPr>
            <a:r>
              <a:rPr lang="en-US" sz="1100" dirty="0" smtClean="0">
                <a:latin typeface="Arial" pitchFamily="34" charset="0"/>
                <a:cs typeface="Arial" pitchFamily="34" charset="0"/>
              </a:rPr>
              <a:t>SUNY </a:t>
            </a:r>
            <a:r>
              <a:rPr lang="en-US" sz="1100" dirty="0">
                <a:latin typeface="Arial" pitchFamily="34" charset="0"/>
                <a:cs typeface="Arial" pitchFamily="34" charset="0"/>
              </a:rPr>
              <a:t>Empire State</a:t>
            </a:r>
          </a:p>
          <a:p>
            <a:pPr marL="57150" indent="0">
              <a:buNone/>
            </a:pPr>
            <a:r>
              <a:rPr lang="en-US" sz="1100" dirty="0" smtClean="0">
                <a:latin typeface="Arial" pitchFamily="34" charset="0"/>
                <a:cs typeface="Arial" pitchFamily="34" charset="0"/>
              </a:rPr>
              <a:t>SUNY </a:t>
            </a:r>
            <a:r>
              <a:rPr lang="en-US" sz="1100" dirty="0" err="1" smtClean="0">
                <a:latin typeface="Arial" pitchFamily="34" charset="0"/>
                <a:cs typeface="Arial" pitchFamily="34" charset="0"/>
              </a:rPr>
              <a:t>Env</a:t>
            </a:r>
            <a:r>
              <a:rPr lang="en-US" sz="1100" dirty="0" smtClean="0">
                <a:latin typeface="Arial" pitchFamily="34" charset="0"/>
                <a:cs typeface="Arial" pitchFamily="34" charset="0"/>
              </a:rPr>
              <a:t>. Science &amp; Forestry</a:t>
            </a:r>
          </a:p>
          <a:p>
            <a:pPr marL="57150" indent="0">
              <a:buNone/>
            </a:pPr>
            <a:r>
              <a:rPr lang="en-US" sz="1100" dirty="0">
                <a:latin typeface="Arial" pitchFamily="34" charset="0"/>
                <a:cs typeface="Arial" pitchFamily="34" charset="0"/>
              </a:rPr>
              <a:t>SUNY Erie CC</a:t>
            </a:r>
          </a:p>
          <a:p>
            <a:pPr marL="57150" indent="0">
              <a:buNone/>
            </a:pPr>
            <a:r>
              <a:rPr lang="en-US" sz="1100" dirty="0" smtClean="0">
                <a:latin typeface="Arial" pitchFamily="34" charset="0"/>
                <a:cs typeface="Arial" pitchFamily="34" charset="0"/>
              </a:rPr>
              <a:t>SUNY </a:t>
            </a:r>
            <a:r>
              <a:rPr lang="en-US" sz="1100" dirty="0">
                <a:latin typeface="Arial" pitchFamily="34" charset="0"/>
                <a:cs typeface="Arial" pitchFamily="34" charset="0"/>
              </a:rPr>
              <a:t>Fashion Inst. of Tech.</a:t>
            </a:r>
          </a:p>
          <a:p>
            <a:pPr marL="57150" indent="0">
              <a:buNone/>
            </a:pPr>
            <a:r>
              <a:rPr lang="en-US" sz="1100" dirty="0">
                <a:latin typeface="Arial" pitchFamily="34" charset="0"/>
                <a:cs typeface="Arial" pitchFamily="34" charset="0"/>
              </a:rPr>
              <a:t>SUNY Fredonia</a:t>
            </a:r>
          </a:p>
          <a:p>
            <a:pPr marL="57150" indent="0">
              <a:buNone/>
            </a:pPr>
            <a:r>
              <a:rPr lang="en-US" sz="1100" dirty="0">
                <a:latin typeface="Arial" pitchFamily="34" charset="0"/>
                <a:cs typeface="Arial" pitchFamily="34" charset="0"/>
              </a:rPr>
              <a:t>SUNY Fulton-Montgomery CC</a:t>
            </a:r>
          </a:p>
          <a:p>
            <a:pPr marL="57150" indent="0">
              <a:buNone/>
            </a:pPr>
            <a:r>
              <a:rPr lang="en-US" sz="1100" dirty="0">
                <a:latin typeface="Arial" pitchFamily="34" charset="0"/>
                <a:cs typeface="Arial" pitchFamily="34" charset="0"/>
              </a:rPr>
              <a:t>SUNY Genesee CC</a:t>
            </a:r>
          </a:p>
          <a:p>
            <a:pPr marL="57150" indent="0">
              <a:buNone/>
            </a:pPr>
            <a:r>
              <a:rPr lang="en-US" sz="1100" dirty="0">
                <a:latin typeface="Arial" pitchFamily="34" charset="0"/>
                <a:cs typeface="Arial" pitchFamily="34" charset="0"/>
              </a:rPr>
              <a:t>SUNY Geneseo</a:t>
            </a:r>
          </a:p>
          <a:p>
            <a:pPr marL="57150" indent="0">
              <a:buNone/>
            </a:pPr>
            <a:r>
              <a:rPr lang="en-US" sz="1100" dirty="0" smtClean="0">
                <a:latin typeface="Arial" pitchFamily="34" charset="0"/>
                <a:cs typeface="Arial" pitchFamily="34" charset="0"/>
              </a:rPr>
              <a:t>SUNY </a:t>
            </a:r>
            <a:r>
              <a:rPr lang="en-US" sz="1100" dirty="0">
                <a:latin typeface="Arial" pitchFamily="34" charset="0"/>
                <a:cs typeface="Arial" pitchFamily="34" charset="0"/>
              </a:rPr>
              <a:t>Hudson Valley CC</a:t>
            </a:r>
          </a:p>
          <a:p>
            <a:pPr marL="57150" indent="0">
              <a:buNone/>
            </a:pPr>
            <a:r>
              <a:rPr lang="en-US" sz="1100" dirty="0" smtClean="0">
                <a:latin typeface="Arial" pitchFamily="34" charset="0"/>
                <a:cs typeface="Arial" pitchFamily="34" charset="0"/>
              </a:rPr>
              <a:t>SUNY </a:t>
            </a:r>
            <a:r>
              <a:rPr lang="en-US" sz="1100" dirty="0">
                <a:latin typeface="Arial" pitchFamily="34" charset="0"/>
                <a:cs typeface="Arial" pitchFamily="34" charset="0"/>
              </a:rPr>
              <a:t>Institute of Technology</a:t>
            </a:r>
          </a:p>
          <a:p>
            <a:pPr marL="57150" indent="0">
              <a:buNone/>
            </a:pPr>
            <a:r>
              <a:rPr lang="en-US" sz="1100" dirty="0" smtClean="0">
                <a:latin typeface="Arial" pitchFamily="34" charset="0"/>
                <a:cs typeface="Arial" pitchFamily="34" charset="0"/>
              </a:rPr>
              <a:t>SUNY Jefferson CC</a:t>
            </a:r>
          </a:p>
          <a:p>
            <a:pPr marL="57150" indent="0">
              <a:buNone/>
            </a:pPr>
            <a:r>
              <a:rPr lang="en-US" sz="1100" dirty="0" smtClean="0">
                <a:latin typeface="Arial" pitchFamily="34" charset="0"/>
                <a:cs typeface="Arial" pitchFamily="34" charset="0"/>
              </a:rPr>
              <a:t>SUNY </a:t>
            </a:r>
            <a:r>
              <a:rPr lang="en-US" sz="1100" dirty="0">
                <a:latin typeface="Arial" pitchFamily="34" charset="0"/>
                <a:cs typeface="Arial" pitchFamily="34" charset="0"/>
              </a:rPr>
              <a:t>Maritime</a:t>
            </a:r>
          </a:p>
          <a:p>
            <a:pPr marL="57150" indent="0">
              <a:buNone/>
            </a:pPr>
            <a:r>
              <a:rPr lang="en-US" sz="1100" dirty="0">
                <a:latin typeface="Arial" pitchFamily="34" charset="0"/>
                <a:cs typeface="Arial" pitchFamily="34" charset="0"/>
              </a:rPr>
              <a:t>SUNY Monroe CC</a:t>
            </a:r>
          </a:p>
          <a:p>
            <a:pPr marL="57150" indent="0">
              <a:buNone/>
            </a:pPr>
            <a:r>
              <a:rPr lang="en-US" sz="1100" dirty="0">
                <a:latin typeface="Arial" pitchFamily="34" charset="0"/>
                <a:cs typeface="Arial" pitchFamily="34" charset="0"/>
              </a:rPr>
              <a:t>SUNY Morrisville</a:t>
            </a:r>
          </a:p>
          <a:p>
            <a:pPr marL="57150" indent="0">
              <a:buNone/>
            </a:pPr>
            <a:r>
              <a:rPr lang="en-US" sz="1100" dirty="0" smtClean="0">
                <a:latin typeface="Arial" pitchFamily="34" charset="0"/>
                <a:cs typeface="Arial" pitchFamily="34" charset="0"/>
              </a:rPr>
              <a:t>SUNY </a:t>
            </a:r>
            <a:r>
              <a:rPr lang="en-US" sz="1100" dirty="0">
                <a:latin typeface="Arial" pitchFamily="34" charset="0"/>
                <a:cs typeface="Arial" pitchFamily="34" charset="0"/>
              </a:rPr>
              <a:t>Nassau CC</a:t>
            </a:r>
          </a:p>
          <a:p>
            <a:pPr marL="57150" indent="0">
              <a:buNone/>
            </a:pPr>
            <a:r>
              <a:rPr lang="en-US" sz="1100" dirty="0" smtClean="0">
                <a:latin typeface="Arial" pitchFamily="34" charset="0"/>
                <a:cs typeface="Arial" pitchFamily="34" charset="0"/>
              </a:rPr>
              <a:t>SUNY </a:t>
            </a:r>
            <a:r>
              <a:rPr lang="en-US" sz="1100" dirty="0">
                <a:latin typeface="Arial" pitchFamily="34" charset="0"/>
                <a:cs typeface="Arial" pitchFamily="34" charset="0"/>
              </a:rPr>
              <a:t>New </a:t>
            </a:r>
            <a:r>
              <a:rPr lang="en-US" sz="1100" dirty="0" err="1">
                <a:latin typeface="Arial" pitchFamily="34" charset="0"/>
                <a:cs typeface="Arial" pitchFamily="34" charset="0"/>
              </a:rPr>
              <a:t>Paltz</a:t>
            </a:r>
            <a:endParaRPr lang="en-US" sz="1100" dirty="0">
              <a:latin typeface="Arial" pitchFamily="34" charset="0"/>
              <a:cs typeface="Arial" pitchFamily="34" charset="0"/>
            </a:endParaRPr>
          </a:p>
          <a:p>
            <a:pPr marL="57150" indent="0">
              <a:buNone/>
            </a:pPr>
            <a:r>
              <a:rPr lang="en-US" sz="1100" dirty="0">
                <a:latin typeface="Arial" pitchFamily="34" charset="0"/>
                <a:cs typeface="Arial" pitchFamily="34" charset="0"/>
              </a:rPr>
              <a:t>SUNY Old Westbury</a:t>
            </a:r>
          </a:p>
          <a:p>
            <a:pPr marL="57150" indent="0">
              <a:buNone/>
            </a:pPr>
            <a:r>
              <a:rPr lang="en-US" sz="1100" dirty="0">
                <a:latin typeface="Arial" pitchFamily="34" charset="0"/>
                <a:cs typeface="Arial" pitchFamily="34" charset="0"/>
              </a:rPr>
              <a:t>SUNY Oneonta</a:t>
            </a:r>
          </a:p>
          <a:p>
            <a:pPr marL="57150" indent="0">
              <a:buNone/>
            </a:pPr>
            <a:r>
              <a:rPr lang="en-US" sz="1100" dirty="0" smtClean="0">
                <a:latin typeface="Arial" pitchFamily="34" charset="0"/>
                <a:cs typeface="Arial" pitchFamily="34" charset="0"/>
              </a:rPr>
              <a:t>SUNY </a:t>
            </a:r>
            <a:r>
              <a:rPr lang="en-US" sz="1100" dirty="0">
                <a:latin typeface="Arial" pitchFamily="34" charset="0"/>
                <a:cs typeface="Arial" pitchFamily="34" charset="0"/>
              </a:rPr>
              <a:t>Onondaga CC</a:t>
            </a:r>
          </a:p>
          <a:p>
            <a:pPr marL="57150" indent="0">
              <a:buNone/>
            </a:pPr>
            <a:r>
              <a:rPr lang="en-US" sz="1100" dirty="0">
                <a:latin typeface="Arial" pitchFamily="34" charset="0"/>
                <a:cs typeface="Arial" pitchFamily="34" charset="0"/>
              </a:rPr>
              <a:t>SUNY Orange Co. CC</a:t>
            </a:r>
          </a:p>
          <a:p>
            <a:pPr marL="57150" indent="0">
              <a:buNone/>
            </a:pPr>
            <a:r>
              <a:rPr lang="en-US" sz="1100" dirty="0" smtClean="0">
                <a:latin typeface="Arial" pitchFamily="34" charset="0"/>
                <a:cs typeface="Arial" pitchFamily="34" charset="0"/>
              </a:rPr>
              <a:t>SUNY </a:t>
            </a:r>
            <a:r>
              <a:rPr lang="en-US" sz="1100" dirty="0">
                <a:latin typeface="Arial" pitchFamily="34" charset="0"/>
                <a:cs typeface="Arial" pitchFamily="34" charset="0"/>
              </a:rPr>
              <a:t>Oswego</a:t>
            </a:r>
          </a:p>
          <a:p>
            <a:pPr marL="57150" indent="0">
              <a:buNone/>
            </a:pPr>
            <a:r>
              <a:rPr lang="en-US" sz="1100" dirty="0">
                <a:latin typeface="Arial" pitchFamily="34" charset="0"/>
                <a:cs typeface="Arial" pitchFamily="34" charset="0"/>
              </a:rPr>
              <a:t>SUNY Plattsburgh</a:t>
            </a:r>
          </a:p>
          <a:p>
            <a:pPr marL="57150" indent="0">
              <a:buNone/>
            </a:pPr>
            <a:r>
              <a:rPr lang="en-US" sz="1100" dirty="0">
                <a:latin typeface="Arial" pitchFamily="34" charset="0"/>
                <a:cs typeface="Arial" pitchFamily="34" charset="0"/>
              </a:rPr>
              <a:t>SUNY Potsdam</a:t>
            </a:r>
          </a:p>
          <a:p>
            <a:pPr marL="57150" indent="0">
              <a:buNone/>
            </a:pPr>
            <a:r>
              <a:rPr lang="en-US" sz="1100" dirty="0">
                <a:latin typeface="Arial" pitchFamily="34" charset="0"/>
                <a:cs typeface="Arial" pitchFamily="34" charset="0"/>
              </a:rPr>
              <a:t>SUNY Purchase</a:t>
            </a:r>
          </a:p>
          <a:p>
            <a:pPr marL="57150" indent="0">
              <a:buNone/>
            </a:pPr>
            <a:r>
              <a:rPr lang="en-US" sz="1100" dirty="0" smtClean="0">
                <a:latin typeface="Arial" pitchFamily="34" charset="0"/>
                <a:cs typeface="Arial" pitchFamily="34" charset="0"/>
              </a:rPr>
              <a:t>SUNY </a:t>
            </a:r>
            <a:r>
              <a:rPr lang="en-US" sz="1100" dirty="0">
                <a:latin typeface="Arial" pitchFamily="34" charset="0"/>
                <a:cs typeface="Arial" pitchFamily="34" charset="0"/>
              </a:rPr>
              <a:t>Schenectady CC</a:t>
            </a:r>
          </a:p>
          <a:p>
            <a:pPr marL="57150" indent="0">
              <a:buNone/>
            </a:pPr>
            <a:r>
              <a:rPr lang="en-US" sz="1100" dirty="0">
                <a:latin typeface="Arial" pitchFamily="34" charset="0"/>
                <a:cs typeface="Arial" pitchFamily="34" charset="0"/>
              </a:rPr>
              <a:t>SUNY Stony Brook</a:t>
            </a:r>
          </a:p>
          <a:p>
            <a:pPr marL="57150" indent="0">
              <a:buNone/>
            </a:pPr>
            <a:r>
              <a:rPr lang="en-US" sz="1100" dirty="0">
                <a:latin typeface="Arial" pitchFamily="34" charset="0"/>
                <a:cs typeface="Arial" pitchFamily="34" charset="0"/>
              </a:rPr>
              <a:t>SUNY Stony Brook HSC</a:t>
            </a:r>
          </a:p>
          <a:p>
            <a:pPr marL="57150" indent="0">
              <a:buNone/>
            </a:pPr>
            <a:r>
              <a:rPr lang="en-US" sz="1100" dirty="0" smtClean="0">
                <a:latin typeface="Arial" pitchFamily="34" charset="0"/>
                <a:cs typeface="Arial" pitchFamily="34" charset="0"/>
              </a:rPr>
              <a:t>SUNY </a:t>
            </a:r>
            <a:r>
              <a:rPr lang="en-US" sz="1100" dirty="0">
                <a:latin typeface="Arial" pitchFamily="34" charset="0"/>
                <a:cs typeface="Arial" pitchFamily="34" charset="0"/>
              </a:rPr>
              <a:t>Suffolk Co. CC</a:t>
            </a:r>
          </a:p>
          <a:p>
            <a:pPr marL="57150" indent="0">
              <a:buNone/>
            </a:pPr>
            <a:r>
              <a:rPr lang="en-US" sz="1100" dirty="0">
                <a:latin typeface="Arial" pitchFamily="34" charset="0"/>
                <a:cs typeface="Arial" pitchFamily="34" charset="0"/>
              </a:rPr>
              <a:t>SUNY Sullivan Co. CC</a:t>
            </a:r>
          </a:p>
          <a:p>
            <a:pPr marL="57150" indent="0">
              <a:buNone/>
            </a:pPr>
            <a:r>
              <a:rPr lang="en-US" sz="1100" dirty="0">
                <a:latin typeface="Arial" pitchFamily="34" charset="0"/>
                <a:cs typeface="Arial" pitchFamily="34" charset="0"/>
              </a:rPr>
              <a:t>SUNY Tompkins Cortland CC</a:t>
            </a:r>
          </a:p>
          <a:p>
            <a:pPr marL="57150" indent="0">
              <a:buNone/>
            </a:pPr>
            <a:r>
              <a:rPr lang="en-US" sz="1100" dirty="0">
                <a:latin typeface="Arial" pitchFamily="34" charset="0"/>
                <a:cs typeface="Arial" pitchFamily="34" charset="0"/>
              </a:rPr>
              <a:t>SUNY Ulster Co. CC</a:t>
            </a:r>
          </a:p>
          <a:p>
            <a:pPr marL="57150" indent="0">
              <a:buNone/>
            </a:pPr>
            <a:r>
              <a:rPr lang="en-US" sz="1100" dirty="0" smtClean="0">
                <a:latin typeface="Arial" pitchFamily="34" charset="0"/>
                <a:cs typeface="Arial" pitchFamily="34" charset="0"/>
              </a:rPr>
              <a:t>SUNY </a:t>
            </a:r>
            <a:r>
              <a:rPr lang="en-US" sz="1100" dirty="0">
                <a:latin typeface="Arial" pitchFamily="34" charset="0"/>
                <a:cs typeface="Arial" pitchFamily="34" charset="0"/>
              </a:rPr>
              <a:t>Upstate Medical University</a:t>
            </a:r>
          </a:p>
          <a:p>
            <a:pPr marL="57150" indent="0">
              <a:buNone/>
            </a:pPr>
            <a:r>
              <a:rPr lang="en-US" sz="1100" dirty="0" smtClean="0">
                <a:latin typeface="Arial" pitchFamily="34" charset="0"/>
                <a:cs typeface="Arial" pitchFamily="34" charset="0"/>
              </a:rPr>
              <a:t>Syracuse University</a:t>
            </a:r>
            <a:endParaRPr lang="en-US" sz="1100" dirty="0">
              <a:latin typeface="Arial" pitchFamily="34" charset="0"/>
              <a:cs typeface="Arial" pitchFamily="34" charset="0"/>
            </a:endParaRPr>
          </a:p>
          <a:p>
            <a:pPr marL="57150" indent="0">
              <a:buNone/>
            </a:pPr>
            <a:r>
              <a:rPr lang="en-US" sz="1100" dirty="0" smtClean="0">
                <a:latin typeface="Arial" pitchFamily="34" charset="0"/>
                <a:cs typeface="Arial" pitchFamily="34" charset="0"/>
              </a:rPr>
              <a:t>Utica College</a:t>
            </a:r>
            <a:endParaRPr lang="en-US" sz="1100" dirty="0">
              <a:latin typeface="Arial" pitchFamily="34" charset="0"/>
              <a:cs typeface="Arial" pitchFamily="34" charset="0"/>
            </a:endParaRPr>
          </a:p>
          <a:p>
            <a:pPr marL="57150" indent="0">
              <a:buNone/>
            </a:pPr>
            <a:r>
              <a:rPr lang="en-US" sz="1100" dirty="0" smtClean="0">
                <a:latin typeface="Arial" pitchFamily="34" charset="0"/>
                <a:cs typeface="Arial" pitchFamily="34" charset="0"/>
              </a:rPr>
              <a:t>Vassar College</a:t>
            </a:r>
            <a:endParaRPr lang="en-US" dirty="0">
              <a:latin typeface="Arial" pitchFamily="34" charset="0"/>
              <a:cs typeface="Arial" pitchFamily="34" charset="0"/>
            </a:endParaRPr>
          </a:p>
        </p:txBody>
      </p:sp>
    </p:spTree>
    <p:extLst>
      <p:ext uri="{BB962C8B-B14F-4D97-AF65-F5344CB8AC3E}">
        <p14:creationId xmlns="" xmlns:p14="http://schemas.microsoft.com/office/powerpoint/2010/main" xmlns:mv="urn:schemas-microsoft-com:mac:vml" xmlns:mc="http://schemas.openxmlformats.org/markup-compatibility/2006" val="899188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Addon</a:t>
            </a:r>
            <a:r>
              <a:rPr lang="en-US" dirty="0" smtClean="0"/>
              <a:t> Development</a:t>
            </a:r>
            <a:endParaRPr lang="en-US" dirty="0"/>
          </a:p>
        </p:txBody>
      </p:sp>
      <p:pic>
        <p:nvPicPr>
          <p:cNvPr id="3074" name="Picture 2"/>
          <p:cNvPicPr>
            <a:picLocks noChangeAspect="1" noChangeArrowheads="1"/>
          </p:cNvPicPr>
          <p:nvPr/>
        </p:nvPicPr>
        <p:blipFill>
          <a:blip r:embed="rId3"/>
          <a:srcRect/>
          <a:stretch>
            <a:fillRect/>
          </a:stretch>
        </p:blipFill>
        <p:spPr bwMode="auto">
          <a:xfrm>
            <a:off x="1230689" y="1219199"/>
            <a:ext cx="6590349" cy="5638801"/>
          </a:xfrm>
          <a:prstGeom prst="rect">
            <a:avLst/>
          </a:prstGeom>
          <a:noFill/>
          <a:ln w="9525">
            <a:noFill/>
            <a:miter lim="800000"/>
            <a:headEnd/>
            <a:tailEnd/>
          </a:ln>
        </p:spPr>
      </p:pic>
      <p:sp>
        <p:nvSpPr>
          <p:cNvPr id="5" name="Rectangular Callout 4"/>
          <p:cNvSpPr/>
          <p:nvPr/>
        </p:nvSpPr>
        <p:spPr>
          <a:xfrm>
            <a:off x="1819275" y="1417638"/>
            <a:ext cx="3429000" cy="1676400"/>
          </a:xfrm>
          <a:prstGeom prst="wedgeRectCallout">
            <a:avLst>
              <a:gd name="adj1" fmla="val 67685"/>
              <a:gd name="adj2" fmla="val 121940"/>
            </a:avLst>
          </a:prstGeom>
        </p:spPr>
        <p:style>
          <a:lnRef idx="2">
            <a:schemeClr val="accent2"/>
          </a:lnRef>
          <a:fillRef idx="1">
            <a:schemeClr val="lt1"/>
          </a:fillRef>
          <a:effectRef idx="0">
            <a:schemeClr val="accent2"/>
          </a:effectRef>
          <a:fontRef idx="minor">
            <a:schemeClr val="dk1"/>
          </a:fontRef>
        </p:style>
        <p:txBody>
          <a:bodyPr rtlCol="0" anchor="t"/>
          <a:lstStyle/>
          <a:p>
            <a:r>
              <a:rPr lang="en-US" b="1" u="sng" dirty="0" smtClean="0"/>
              <a:t>ALIAS License</a:t>
            </a:r>
          </a:p>
          <a:p>
            <a:pPr marL="285750" indent="-285750">
              <a:buFont typeface="Arial"/>
              <a:buChar char="•"/>
            </a:pPr>
            <a:r>
              <a:rPr lang="en-US" dirty="0" smtClean="0"/>
              <a:t>Automatically loads for all known publishers/providers.</a:t>
            </a:r>
          </a:p>
          <a:p>
            <a:pPr marL="285750" indent="-285750">
              <a:buFont typeface="Arial"/>
              <a:buChar char="•"/>
            </a:pPr>
            <a:r>
              <a:rPr lang="en-US" dirty="0" smtClean="0"/>
              <a:t>Provided free through </a:t>
            </a:r>
            <a:r>
              <a:rPr lang="en-US" dirty="0" err="1" smtClean="0"/>
              <a:t>Addons</a:t>
            </a:r>
            <a:r>
              <a:rPr lang="en-US" dirty="0" smtClean="0"/>
              <a:t> for SFX and Serials Solutions</a:t>
            </a:r>
          </a:p>
        </p:txBody>
      </p:sp>
      <p:sp>
        <p:nvSpPr>
          <p:cNvPr id="6" name="Rectangular Callout 5"/>
          <p:cNvSpPr/>
          <p:nvPr/>
        </p:nvSpPr>
        <p:spPr>
          <a:xfrm>
            <a:off x="1819275" y="1417638"/>
            <a:ext cx="3429000" cy="1676400"/>
          </a:xfrm>
          <a:prstGeom prst="wedgeRectCallout">
            <a:avLst>
              <a:gd name="adj1" fmla="val 12684"/>
              <a:gd name="adj2" fmla="val 128190"/>
            </a:avLst>
          </a:prstGeom>
        </p:spPr>
        <p:style>
          <a:lnRef idx="2">
            <a:schemeClr val="accent2"/>
          </a:lnRef>
          <a:fillRef idx="1">
            <a:schemeClr val="lt1"/>
          </a:fillRef>
          <a:effectRef idx="0">
            <a:schemeClr val="accent2"/>
          </a:effectRef>
          <a:fontRef idx="minor">
            <a:schemeClr val="dk1"/>
          </a:fontRef>
        </p:style>
        <p:txBody>
          <a:bodyPr rtlCol="0" anchor="t"/>
          <a:lstStyle/>
          <a:p>
            <a:r>
              <a:rPr lang="en-US" b="1" u="sng" dirty="0" smtClean="0"/>
              <a:t>Copyright Clearance Center</a:t>
            </a:r>
          </a:p>
          <a:p>
            <a:pPr marL="285750" indent="-285750">
              <a:buFont typeface="Arial"/>
              <a:buChar char="•"/>
            </a:pPr>
            <a:r>
              <a:rPr lang="en-US" dirty="0" smtClean="0"/>
              <a:t>Get It Now Service</a:t>
            </a:r>
          </a:p>
          <a:p>
            <a:pPr marL="285750" indent="-285750">
              <a:buFont typeface="Arial"/>
              <a:buChar char="•"/>
            </a:pPr>
            <a:r>
              <a:rPr lang="en-US" dirty="0" smtClean="0"/>
              <a:t>Purchase on demand automatically loaded if CCC has article available</a:t>
            </a:r>
          </a:p>
        </p:txBody>
      </p:sp>
    </p:spTree>
    <p:extLst>
      <p:ext uri="{BB962C8B-B14F-4D97-AF65-F5344CB8AC3E}">
        <p14:creationId xmlns="" xmlns:p14="http://schemas.microsoft.com/office/powerpoint/2010/main" xmlns:mv="urn:schemas-microsoft-com:mac:vml" xmlns:mc="http://schemas.openxmlformats.org/markup-compatibility/2006" val="221707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Getting It System Toolkit</a:t>
            </a:r>
            <a:endParaRPr lang="en-US" dirty="0"/>
          </a:p>
        </p:txBody>
      </p:sp>
      <p:sp>
        <p:nvSpPr>
          <p:cNvPr id="5" name="Text Placeholder 4"/>
          <p:cNvSpPr>
            <a:spLocks noGrp="1"/>
          </p:cNvSpPr>
          <p:nvPr>
            <p:ph type="body" idx="1"/>
          </p:nvPr>
        </p:nvSpPr>
        <p:spPr/>
        <p:txBody>
          <a:bodyPr/>
          <a:lstStyle/>
          <a:p>
            <a:r>
              <a:rPr lang="en-US" dirty="0" smtClean="0"/>
              <a:t>http://gist.idsproject.org</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4886612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cstate="print"/>
          <a:srcRect/>
          <a:stretch>
            <a:fillRect/>
          </a:stretch>
        </p:blipFill>
        <p:spPr bwMode="auto">
          <a:xfrm>
            <a:off x="1398574" y="152400"/>
            <a:ext cx="6602426" cy="6656388"/>
          </a:xfrm>
          <a:prstGeom prst="rect">
            <a:avLst/>
          </a:prstGeom>
          <a:noFill/>
          <a:ln w="9525">
            <a:noFill/>
            <a:miter lim="800000"/>
            <a:headEnd/>
            <a:tailEnd/>
          </a:ln>
        </p:spPr>
      </p:pic>
      <p:sp>
        <p:nvSpPr>
          <p:cNvPr id="5" name="Rectangle 4"/>
          <p:cNvSpPr/>
          <p:nvPr/>
        </p:nvSpPr>
        <p:spPr>
          <a:xfrm>
            <a:off x="5410200" y="3886200"/>
            <a:ext cx="2590800" cy="1752600"/>
          </a:xfrm>
          <a:prstGeom prst="rect">
            <a:avLst/>
          </a:prstGeom>
          <a:solidFill>
            <a:schemeClr val="lt1">
              <a:alpha val="75000"/>
            </a:schemeClr>
          </a:solidFill>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p:nvSpPr>
        <p:spPr>
          <a:xfrm>
            <a:off x="5410200" y="990600"/>
            <a:ext cx="2590800" cy="2209800"/>
          </a:xfrm>
          <a:prstGeom prst="rect">
            <a:avLst/>
          </a:prstGeom>
          <a:solidFill>
            <a:schemeClr val="lt1">
              <a:alpha val="75000"/>
            </a:schemeClr>
          </a:solidFill>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9" name="Line Callout 1 8"/>
          <p:cNvSpPr/>
          <p:nvPr/>
        </p:nvSpPr>
        <p:spPr>
          <a:xfrm flipH="1">
            <a:off x="5105400" y="304800"/>
            <a:ext cx="3962400" cy="1295400"/>
          </a:xfrm>
          <a:prstGeom prst="borderCallout1">
            <a:avLst>
              <a:gd name="adj1" fmla="val 50999"/>
              <a:gd name="adj2" fmla="val 100737"/>
              <a:gd name="adj3" fmla="val 239772"/>
              <a:gd name="adj4" fmla="val 120145"/>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en-US" sz="1400" b="1" dirty="0"/>
              <a:t>Worldcat API – Library Availability</a:t>
            </a:r>
            <a:r>
              <a:rPr lang="en-US" sz="1400" dirty="0"/>
              <a:t> </a:t>
            </a:r>
          </a:p>
          <a:p>
            <a:pPr fontAlgn="auto">
              <a:spcBef>
                <a:spcPts val="0"/>
              </a:spcBef>
              <a:spcAft>
                <a:spcPts val="0"/>
              </a:spcAft>
              <a:defRPr/>
            </a:pPr>
            <a:r>
              <a:rPr lang="en-US" sz="1200" dirty="0"/>
              <a:t>User sees if owned locally, easy click to catalog, and sees estimated turnaround time.</a:t>
            </a:r>
          </a:p>
          <a:p>
            <a:pPr fontAlgn="auto">
              <a:spcBef>
                <a:spcPts val="0"/>
              </a:spcBef>
              <a:spcAft>
                <a:spcPts val="0"/>
              </a:spcAft>
              <a:defRPr/>
            </a:pPr>
            <a:endParaRPr lang="en-US" sz="500" dirty="0"/>
          </a:p>
          <a:p>
            <a:pPr fontAlgn="auto">
              <a:spcBef>
                <a:spcPts val="0"/>
              </a:spcBef>
              <a:spcAft>
                <a:spcPts val="0"/>
              </a:spcAft>
              <a:defRPr/>
            </a:pPr>
            <a:r>
              <a:rPr lang="en-US" sz="1200" dirty="0"/>
              <a:t>ILL &amp; Acquisitions staff see if held locally, and # holdings in 2 configurable groups (consortia, state, etc.)</a:t>
            </a:r>
          </a:p>
        </p:txBody>
      </p:sp>
      <p:sp>
        <p:nvSpPr>
          <p:cNvPr id="10" name="Line Callout 1 9"/>
          <p:cNvSpPr/>
          <p:nvPr/>
        </p:nvSpPr>
        <p:spPr>
          <a:xfrm flipH="1">
            <a:off x="0" y="1828800"/>
            <a:ext cx="1524000" cy="1752600"/>
          </a:xfrm>
          <a:prstGeom prst="borderCallout1">
            <a:avLst>
              <a:gd name="adj1" fmla="val 70024"/>
              <a:gd name="adj2" fmla="val -775"/>
              <a:gd name="adj3" fmla="val 153380"/>
              <a:gd name="adj4" fmla="val -74026"/>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200" b="1" dirty="0"/>
              <a:t>Google Books</a:t>
            </a:r>
          </a:p>
          <a:p>
            <a:pPr fontAlgn="auto">
              <a:spcBef>
                <a:spcPts val="0"/>
              </a:spcBef>
              <a:spcAft>
                <a:spcPts val="0"/>
              </a:spcAft>
              <a:defRPr/>
            </a:pPr>
            <a:r>
              <a:rPr lang="en-US" sz="1100" dirty="0"/>
              <a:t>User sees Table of Contents, No-Partial, &amp; </a:t>
            </a:r>
            <a:r>
              <a:rPr lang="en-US" sz="1100" i="1" dirty="0"/>
              <a:t>Full Text Views</a:t>
            </a:r>
            <a:r>
              <a:rPr lang="en-US" sz="1100" dirty="0"/>
              <a:t>.</a:t>
            </a:r>
          </a:p>
          <a:p>
            <a:pPr fontAlgn="auto">
              <a:spcBef>
                <a:spcPts val="0"/>
              </a:spcBef>
              <a:spcAft>
                <a:spcPts val="0"/>
              </a:spcAft>
              <a:defRPr/>
            </a:pPr>
            <a:endParaRPr lang="en-US" sz="500" dirty="0"/>
          </a:p>
          <a:p>
            <a:pPr fontAlgn="auto">
              <a:spcBef>
                <a:spcPts val="0"/>
              </a:spcBef>
              <a:spcAft>
                <a:spcPts val="0"/>
              </a:spcAft>
              <a:defRPr/>
            </a:pPr>
            <a:r>
              <a:rPr lang="en-US" sz="1100" dirty="0"/>
              <a:t>Staff see if full text in Google (GOOGL</a:t>
            </a:r>
            <a:r>
              <a:rPr lang="en-US" sz="1100" dirty="0" smtClean="0"/>
              <a:t>) OCLC symbol</a:t>
            </a:r>
          </a:p>
          <a:p>
            <a:pPr fontAlgn="auto">
              <a:spcBef>
                <a:spcPts val="0"/>
              </a:spcBef>
              <a:spcAft>
                <a:spcPts val="0"/>
              </a:spcAft>
              <a:defRPr/>
            </a:pPr>
            <a:endParaRPr lang="en-US" sz="1100" b="1" dirty="0" smtClean="0"/>
          </a:p>
        </p:txBody>
      </p:sp>
      <p:sp>
        <p:nvSpPr>
          <p:cNvPr id="11" name="Line Callout 1 10"/>
          <p:cNvSpPr/>
          <p:nvPr/>
        </p:nvSpPr>
        <p:spPr>
          <a:xfrm flipH="1">
            <a:off x="0" y="3657600"/>
            <a:ext cx="1600200" cy="3200400"/>
          </a:xfrm>
          <a:prstGeom prst="borderCallout1">
            <a:avLst>
              <a:gd name="adj1" fmla="val 2333"/>
              <a:gd name="adj2" fmla="val 365"/>
              <a:gd name="adj3" fmla="val 35401"/>
              <a:gd name="adj4" fmla="val -40027"/>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200" b="1" dirty="0"/>
              <a:t>Index Data</a:t>
            </a:r>
          </a:p>
          <a:p>
            <a:pPr fontAlgn="auto">
              <a:spcBef>
                <a:spcPts val="0"/>
              </a:spcBef>
              <a:spcAft>
                <a:spcPts val="0"/>
              </a:spcAft>
              <a:defRPr/>
            </a:pPr>
            <a:r>
              <a:rPr lang="en-US" sz="1100" dirty="0"/>
              <a:t>User sees if full text  or audio version in </a:t>
            </a:r>
            <a:r>
              <a:rPr lang="en-US" sz="1100" dirty="0" smtClean="0"/>
              <a:t>Open Content Alliance, Gutenberg, </a:t>
            </a:r>
            <a:r>
              <a:rPr lang="en-US" sz="1100" dirty="0"/>
              <a:t>Internet Archive, etc.</a:t>
            </a:r>
          </a:p>
          <a:p>
            <a:pPr fontAlgn="auto">
              <a:spcBef>
                <a:spcPts val="0"/>
              </a:spcBef>
              <a:spcAft>
                <a:spcPts val="0"/>
              </a:spcAft>
              <a:defRPr/>
            </a:pPr>
            <a:endParaRPr lang="en-US" sz="500" dirty="0"/>
          </a:p>
          <a:p>
            <a:pPr fontAlgn="auto">
              <a:spcBef>
                <a:spcPts val="0"/>
              </a:spcBef>
              <a:spcAft>
                <a:spcPts val="0"/>
              </a:spcAft>
              <a:defRPr/>
            </a:pPr>
            <a:r>
              <a:rPr lang="en-US" sz="1100" dirty="0"/>
              <a:t>Staff see if full text OCA (INARC) </a:t>
            </a:r>
            <a:r>
              <a:rPr lang="en-US" sz="1100" dirty="0" smtClean="0"/>
              <a:t> OCLC symbol</a:t>
            </a:r>
          </a:p>
          <a:p>
            <a:pPr fontAlgn="auto">
              <a:spcBef>
                <a:spcPts val="0"/>
              </a:spcBef>
              <a:spcAft>
                <a:spcPts val="0"/>
              </a:spcAft>
              <a:defRPr/>
            </a:pPr>
            <a:endParaRPr lang="en-US" sz="1100" dirty="0" smtClean="0"/>
          </a:p>
          <a:p>
            <a:pPr algn="ctr" fontAlgn="auto">
              <a:spcBef>
                <a:spcPts val="0"/>
              </a:spcBef>
              <a:spcAft>
                <a:spcPts val="0"/>
              </a:spcAft>
              <a:defRPr/>
            </a:pPr>
            <a:r>
              <a:rPr lang="en-US" sz="1200" b="1" dirty="0" smtClean="0"/>
              <a:t>Hathi Trust </a:t>
            </a:r>
          </a:p>
          <a:p>
            <a:pPr fontAlgn="auto">
              <a:spcBef>
                <a:spcPts val="0"/>
              </a:spcBef>
              <a:spcAft>
                <a:spcPts val="0"/>
              </a:spcAft>
              <a:defRPr/>
            </a:pPr>
            <a:r>
              <a:rPr lang="en-US" sz="1100" dirty="0" smtClean="0"/>
              <a:t>User sees link to full-text version from Hathi Trust</a:t>
            </a:r>
          </a:p>
          <a:p>
            <a:pPr fontAlgn="auto">
              <a:spcBef>
                <a:spcPts val="0"/>
              </a:spcBef>
              <a:spcAft>
                <a:spcPts val="0"/>
              </a:spcAft>
              <a:defRPr/>
            </a:pPr>
            <a:endParaRPr lang="en-US" sz="500" dirty="0" smtClean="0"/>
          </a:p>
          <a:p>
            <a:pPr fontAlgn="auto">
              <a:spcBef>
                <a:spcPts val="0"/>
              </a:spcBef>
              <a:spcAft>
                <a:spcPts val="0"/>
              </a:spcAft>
              <a:defRPr/>
            </a:pPr>
            <a:r>
              <a:rPr lang="en-US" sz="1100" dirty="0" smtClean="0"/>
              <a:t>ILL &amp; Acquisitions staff see if held at Hathi Trust, and GIST 1.1 embeds the direct link to the work using a </a:t>
            </a:r>
            <a:r>
              <a:rPr lang="en-US" sz="1100" dirty="0" err="1" smtClean="0"/>
              <a:t>TinyURL</a:t>
            </a:r>
            <a:r>
              <a:rPr lang="en-US" sz="1100" dirty="0" smtClean="0"/>
              <a:t> API</a:t>
            </a:r>
          </a:p>
          <a:p>
            <a:pPr fontAlgn="auto">
              <a:spcBef>
                <a:spcPts val="0"/>
              </a:spcBef>
              <a:spcAft>
                <a:spcPts val="0"/>
              </a:spcAft>
              <a:defRPr/>
            </a:pPr>
            <a:endParaRPr lang="en-US" sz="1100" dirty="0"/>
          </a:p>
        </p:txBody>
      </p:sp>
      <p:sp>
        <p:nvSpPr>
          <p:cNvPr id="12" name="Line Callout 1 11"/>
          <p:cNvSpPr/>
          <p:nvPr/>
        </p:nvSpPr>
        <p:spPr>
          <a:xfrm flipH="1">
            <a:off x="5486400" y="5562600"/>
            <a:ext cx="3581400" cy="1143000"/>
          </a:xfrm>
          <a:prstGeom prst="borderCallout1">
            <a:avLst>
              <a:gd name="adj1" fmla="val 50851"/>
              <a:gd name="adj2" fmla="val 101548"/>
              <a:gd name="adj3" fmla="val 68176"/>
              <a:gd name="adj4" fmla="val 169672"/>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400" b="1" dirty="0"/>
              <a:t>Amazon API</a:t>
            </a:r>
          </a:p>
          <a:p>
            <a:pPr fontAlgn="auto">
              <a:spcBef>
                <a:spcPts val="0"/>
              </a:spcBef>
              <a:spcAft>
                <a:spcPts val="0"/>
              </a:spcAft>
              <a:defRPr/>
            </a:pPr>
            <a:r>
              <a:rPr lang="en-US" sz="1200" dirty="0"/>
              <a:t>Enhances users request evaluation with Reviews, Ranking, Cover, and quick link to Amazon.  </a:t>
            </a:r>
          </a:p>
          <a:p>
            <a:pPr fontAlgn="auto">
              <a:spcBef>
                <a:spcPts val="0"/>
              </a:spcBef>
              <a:spcAft>
                <a:spcPts val="0"/>
              </a:spcAft>
              <a:defRPr/>
            </a:pPr>
            <a:endParaRPr lang="en-US" sz="800" dirty="0"/>
          </a:p>
          <a:p>
            <a:pPr fontAlgn="auto">
              <a:spcBef>
                <a:spcPts val="0"/>
              </a:spcBef>
              <a:spcAft>
                <a:spcPts val="0"/>
              </a:spcAft>
              <a:defRPr/>
            </a:pPr>
            <a:r>
              <a:rPr lang="en-US" sz="1000" dirty="0"/>
              <a:t>Price was moved into Purchasing Options window.</a:t>
            </a:r>
          </a:p>
        </p:txBody>
      </p:sp>
      <p:sp>
        <p:nvSpPr>
          <p:cNvPr id="13" name="Line Callout 1 12"/>
          <p:cNvSpPr/>
          <p:nvPr/>
        </p:nvSpPr>
        <p:spPr>
          <a:xfrm flipH="1">
            <a:off x="5410200" y="3962400"/>
            <a:ext cx="3733800" cy="1524000"/>
          </a:xfrm>
          <a:prstGeom prst="borderCallout1">
            <a:avLst>
              <a:gd name="adj1" fmla="val 693"/>
              <a:gd name="adj2" fmla="val 23341"/>
              <a:gd name="adj3" fmla="val -42022"/>
              <a:gd name="adj4" fmla="val 46992"/>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400" b="1" dirty="0"/>
              <a:t>Purchasing Options</a:t>
            </a:r>
          </a:p>
          <a:p>
            <a:pPr fontAlgn="auto">
              <a:spcBef>
                <a:spcPts val="0"/>
              </a:spcBef>
              <a:spcAft>
                <a:spcPts val="0"/>
              </a:spcAft>
              <a:defRPr/>
            </a:pPr>
            <a:r>
              <a:rPr lang="en-US" sz="1200" dirty="0"/>
              <a:t>User sees price to purchase from Amazon API with New &amp; Lowest Price listed  (used) – user may want to purchase from this link.  If they do, Amazon provides our AWS account a credit for referring someone to purchase.</a:t>
            </a:r>
          </a:p>
          <a:p>
            <a:pPr fontAlgn="auto">
              <a:spcBef>
                <a:spcPts val="0"/>
              </a:spcBef>
              <a:spcAft>
                <a:spcPts val="0"/>
              </a:spcAft>
              <a:defRPr/>
            </a:pPr>
            <a:endParaRPr lang="en-US" sz="500" dirty="0"/>
          </a:p>
          <a:p>
            <a:pPr fontAlgn="auto">
              <a:spcBef>
                <a:spcPts val="0"/>
              </a:spcBef>
              <a:spcAft>
                <a:spcPts val="0"/>
              </a:spcAft>
              <a:defRPr/>
            </a:pPr>
            <a:r>
              <a:rPr lang="en-US" sz="1200" dirty="0"/>
              <a:t>ILL &amp; Acquisition Staff see the New &amp; Lowest Price in the ILLiad </a:t>
            </a:r>
            <a:r>
              <a:rPr lang="en-US" sz="1200" dirty="0" smtClean="0"/>
              <a:t>requests.  </a:t>
            </a:r>
            <a:r>
              <a:rPr lang="en-US" sz="900" dirty="0" smtClean="0"/>
              <a:t>Better </a:t>
            </a:r>
            <a:r>
              <a:rPr lang="en-US" sz="900" dirty="0"/>
              <a:t>World Books, Google APIs are also currently used for </a:t>
            </a:r>
            <a:r>
              <a:rPr lang="en-US" sz="900" dirty="0" smtClean="0"/>
              <a:t>pricing.</a:t>
            </a:r>
            <a:endParaRPr lang="en-US" sz="900" dirty="0"/>
          </a:p>
        </p:txBody>
      </p:sp>
      <p:sp>
        <p:nvSpPr>
          <p:cNvPr id="14" name="Line Callout 1 13"/>
          <p:cNvSpPr/>
          <p:nvPr/>
        </p:nvSpPr>
        <p:spPr>
          <a:xfrm flipH="1">
            <a:off x="76200" y="685800"/>
            <a:ext cx="1447800" cy="914400"/>
          </a:xfrm>
          <a:prstGeom prst="borderCallout1">
            <a:avLst>
              <a:gd name="adj1" fmla="val 37931"/>
              <a:gd name="adj2" fmla="val -1140"/>
              <a:gd name="adj3" fmla="val 112500"/>
              <a:gd name="adj4" fmla="val -38333"/>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400" dirty="0"/>
              <a:t>ILLiad </a:t>
            </a:r>
            <a:r>
              <a:rPr lang="en-US" sz="1400" dirty="0" smtClean="0"/>
              <a:t>ILL </a:t>
            </a:r>
          </a:p>
          <a:p>
            <a:pPr algn="ctr" fontAlgn="auto">
              <a:spcBef>
                <a:spcPts val="0"/>
              </a:spcBef>
              <a:spcAft>
                <a:spcPts val="0"/>
              </a:spcAft>
              <a:defRPr/>
            </a:pPr>
            <a:r>
              <a:rPr lang="en-US" sz="1400" dirty="0" smtClean="0"/>
              <a:t>Request </a:t>
            </a:r>
            <a:r>
              <a:rPr lang="en-US" sz="1400" dirty="0"/>
              <a:t>Form</a:t>
            </a:r>
          </a:p>
          <a:p>
            <a:pPr fontAlgn="auto">
              <a:spcBef>
                <a:spcPts val="0"/>
              </a:spcBef>
              <a:spcAft>
                <a:spcPts val="0"/>
              </a:spcAft>
              <a:defRPr/>
            </a:pPr>
            <a:r>
              <a:rPr lang="en-US" sz="1000" dirty="0"/>
              <a:t>Custom, Standalone, OpenURL, Status Specific</a:t>
            </a:r>
          </a:p>
        </p:txBody>
      </p:sp>
      <p:sp>
        <p:nvSpPr>
          <p:cNvPr id="2" name="TextBox 1"/>
          <p:cNvSpPr txBox="1"/>
          <p:nvPr/>
        </p:nvSpPr>
        <p:spPr>
          <a:xfrm>
            <a:off x="0" y="-12576"/>
            <a:ext cx="3470255"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smtClean="0"/>
              <a:t>GIST for ILLiad Webpages</a:t>
            </a:r>
            <a:endParaRPr lang="en-US" sz="2400" b="1" dirty="0"/>
          </a:p>
        </p:txBody>
      </p:sp>
    </p:spTree>
    <p:extLst>
      <p:ext uri="{BB962C8B-B14F-4D97-AF65-F5344CB8AC3E}">
        <p14:creationId xmlns="" xmlns:p14="http://schemas.microsoft.com/office/powerpoint/2010/main" xmlns:mv="urn:schemas-microsoft-com:mac:vml" xmlns:mc="http://schemas.openxmlformats.org/markup-compatibility/2006" val="66216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screen">
            <a:extLst>
              <a:ext uri="{28A0092B-C50C-407E-A947-70E740481C1C}">
                <a14:useLocalDpi xmlns="" xmlns:a14="http://schemas.microsoft.com/office/drawing/2010/main" xmlns:mv="urn:schemas-microsoft-com:mac:vml" xmlns:mc="http://schemas.openxmlformats.org/markup-compatibility/2006"/>
              </a:ext>
            </a:extLst>
          </a:blip>
          <a:srcRect/>
          <a:stretch>
            <a:fillRect/>
          </a:stretch>
        </p:blipFill>
        <p:spPr bwMode="auto">
          <a:xfrm>
            <a:off x="1600201" y="685801"/>
            <a:ext cx="6245036" cy="3875742"/>
          </a:xfrm>
          <a:prstGeom prst="rect">
            <a:avLst/>
          </a:prstGeom>
          <a:ln>
            <a:noFill/>
          </a:ln>
          <a:effectLst>
            <a:outerShdw blurRad="292100" dist="139700" dir="2700000" algn="tl" rotWithShape="0">
              <a:srgbClr val="333333">
                <a:alpha val="65000"/>
              </a:srgbClr>
            </a:outerShdw>
          </a:effectLst>
        </p:spPr>
      </p:pic>
      <p:sp>
        <p:nvSpPr>
          <p:cNvPr id="4" name="Line Callout 1 3"/>
          <p:cNvSpPr/>
          <p:nvPr/>
        </p:nvSpPr>
        <p:spPr>
          <a:xfrm flipH="1">
            <a:off x="76200" y="609602"/>
            <a:ext cx="1447800" cy="570271"/>
          </a:xfrm>
          <a:prstGeom prst="borderCallout1">
            <a:avLst>
              <a:gd name="adj1" fmla="val 22600"/>
              <a:gd name="adj2" fmla="val -1745"/>
              <a:gd name="adj3" fmla="val 66658"/>
              <a:gd name="adj4" fmla="val -8453"/>
            </a:avLst>
          </a:prstGeom>
          <a:solidFill>
            <a:srgbClr val="FFFF0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Select Donor</a:t>
            </a:r>
            <a:endParaRPr lang="en-US" sz="1200" dirty="0"/>
          </a:p>
        </p:txBody>
      </p:sp>
      <p:sp>
        <p:nvSpPr>
          <p:cNvPr id="5" name="Line Callout 1 4"/>
          <p:cNvSpPr/>
          <p:nvPr/>
        </p:nvSpPr>
        <p:spPr>
          <a:xfrm flipH="1">
            <a:off x="76200" y="1295402"/>
            <a:ext cx="1447800" cy="761998"/>
          </a:xfrm>
          <a:prstGeom prst="borderCallout1">
            <a:avLst>
              <a:gd name="adj1" fmla="val 22600"/>
              <a:gd name="adj2" fmla="val -1745"/>
              <a:gd name="adj3" fmla="val 13309"/>
              <a:gd name="adj4" fmla="val -19712"/>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Wand in ISBN, or OCLC#, or do a Title Search  for donation</a:t>
            </a:r>
            <a:endParaRPr lang="en-US" sz="1200" dirty="0"/>
          </a:p>
        </p:txBody>
      </p:sp>
      <p:sp>
        <p:nvSpPr>
          <p:cNvPr id="6" name="Line Callout 1 5"/>
          <p:cNvSpPr/>
          <p:nvPr/>
        </p:nvSpPr>
        <p:spPr>
          <a:xfrm flipH="1">
            <a:off x="76200" y="2133600"/>
            <a:ext cx="1524000" cy="926690"/>
          </a:xfrm>
          <a:prstGeom prst="borderCallout1">
            <a:avLst>
              <a:gd name="adj1" fmla="val 3676"/>
              <a:gd name="adj2" fmla="val -2567"/>
              <a:gd name="adj3" fmla="val 4058"/>
              <a:gd name="adj4" fmla="val -21874"/>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Item Information:</a:t>
            </a:r>
          </a:p>
          <a:p>
            <a:r>
              <a:rPr lang="en-US" sz="1200" dirty="0" smtClean="0"/>
              <a:t>Author, title, series title, imprint, LC Call no. &amp; Dewey</a:t>
            </a:r>
            <a:endParaRPr lang="en-US" sz="1200" dirty="0"/>
          </a:p>
        </p:txBody>
      </p:sp>
      <p:sp>
        <p:nvSpPr>
          <p:cNvPr id="7" name="Line Callout 1 6"/>
          <p:cNvSpPr/>
          <p:nvPr/>
        </p:nvSpPr>
        <p:spPr>
          <a:xfrm flipH="1">
            <a:off x="76200" y="3200400"/>
            <a:ext cx="1524000" cy="1283110"/>
          </a:xfrm>
          <a:prstGeom prst="borderCallout1">
            <a:avLst>
              <a:gd name="adj1" fmla="val 22600"/>
              <a:gd name="adj2" fmla="val -1745"/>
              <a:gd name="adj3" fmla="val -19655"/>
              <a:gd name="adj4" fmla="val -5210"/>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Item Information:</a:t>
            </a:r>
          </a:p>
          <a:p>
            <a:r>
              <a:rPr lang="en-US" sz="1200" dirty="0" smtClean="0"/>
              <a:t>Amazon Price;</a:t>
            </a:r>
          </a:p>
          <a:p>
            <a:r>
              <a:rPr lang="en-US" sz="1200" dirty="0" smtClean="0"/>
              <a:t>Full-text: Google &amp; </a:t>
            </a:r>
            <a:r>
              <a:rPr lang="en-US" sz="1200" dirty="0" err="1" smtClean="0"/>
              <a:t>Hathi</a:t>
            </a:r>
            <a:r>
              <a:rPr lang="en-US" sz="1200" dirty="0" smtClean="0"/>
              <a:t> Trust;</a:t>
            </a:r>
          </a:p>
          <a:p>
            <a:r>
              <a:rPr lang="en-US" sz="1200" dirty="0" smtClean="0"/>
              <a:t>Better World Books acceptance of Library discard</a:t>
            </a:r>
            <a:endParaRPr lang="en-US" sz="1200" dirty="0"/>
          </a:p>
        </p:txBody>
      </p:sp>
      <p:sp>
        <p:nvSpPr>
          <p:cNvPr id="8" name="Line Callout 1 7"/>
          <p:cNvSpPr/>
          <p:nvPr/>
        </p:nvSpPr>
        <p:spPr>
          <a:xfrm flipH="1">
            <a:off x="0" y="4572000"/>
            <a:ext cx="3048000" cy="2209800"/>
          </a:xfrm>
          <a:prstGeom prst="borderCallout1">
            <a:avLst>
              <a:gd name="adj1" fmla="val -773"/>
              <a:gd name="adj2" fmla="val 50497"/>
              <a:gd name="adj3" fmla="val -37044"/>
              <a:gd name="adj4" fmla="val 45996"/>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200" dirty="0" smtClean="0"/>
              <a:t>Holdings Information:</a:t>
            </a:r>
          </a:p>
          <a:p>
            <a:pPr marL="228600" indent="-228600">
              <a:buFont typeface="Arial" pitchFamily="34" charset="0"/>
              <a:buChar char="•"/>
            </a:pPr>
            <a:r>
              <a:rPr lang="en-US" sz="1200" dirty="0" smtClean="0"/>
              <a:t>Held Locally – do you hold work (FRBR-</a:t>
            </a:r>
            <a:r>
              <a:rPr lang="en-US" sz="1200" dirty="0" err="1" smtClean="0"/>
              <a:t>ized</a:t>
            </a:r>
            <a:r>
              <a:rPr lang="en-US" sz="1200" dirty="0" smtClean="0"/>
              <a:t>)</a:t>
            </a:r>
          </a:p>
          <a:p>
            <a:pPr marL="228600" indent="-228600">
              <a:buFont typeface="Arial" pitchFamily="34" charset="0"/>
              <a:buChar char="•"/>
            </a:pPr>
            <a:r>
              <a:rPr lang="en-US" sz="1200" dirty="0" smtClean="0"/>
              <a:t>“IDS” or Group 2 is a configurable set of OCLC symbols like consortia or local area. (FRBR-</a:t>
            </a:r>
            <a:r>
              <a:rPr lang="en-US" sz="1200" dirty="0" err="1" smtClean="0"/>
              <a:t>ized</a:t>
            </a:r>
            <a:r>
              <a:rPr lang="en-US" sz="1200" dirty="0" smtClean="0"/>
              <a:t>)</a:t>
            </a:r>
          </a:p>
          <a:p>
            <a:pPr marL="228600" indent="-228600">
              <a:buFont typeface="Arial" pitchFamily="34" charset="0"/>
              <a:buChar char="•"/>
            </a:pPr>
            <a:r>
              <a:rPr lang="en-US" sz="1200" dirty="0" smtClean="0"/>
              <a:t>“NY OCLC ILL Libraries” or Group 3 is a configurable set of OCLC symbols like a state. (FRBR-</a:t>
            </a:r>
            <a:r>
              <a:rPr lang="en-US" sz="1200" dirty="0" err="1" smtClean="0"/>
              <a:t>ized</a:t>
            </a:r>
            <a:r>
              <a:rPr lang="en-US" sz="1200" dirty="0" smtClean="0"/>
              <a:t>)</a:t>
            </a:r>
          </a:p>
          <a:p>
            <a:pPr marL="228600" indent="-228600">
              <a:buFont typeface="Arial" pitchFamily="34" charset="0"/>
              <a:buChar char="•"/>
            </a:pPr>
            <a:r>
              <a:rPr lang="en-US" sz="1200" dirty="0" smtClean="0"/>
              <a:t>Local Catalog link and imprint to compare editions of gift &amp; holdings.</a:t>
            </a:r>
          </a:p>
          <a:p>
            <a:pPr marL="228600" indent="-228600">
              <a:buFont typeface="Arial" pitchFamily="34" charset="0"/>
              <a:buChar char="•"/>
            </a:pPr>
            <a:r>
              <a:rPr lang="en-US" sz="1200" dirty="0" smtClean="0"/>
              <a:t>Worldcat Link to the right</a:t>
            </a:r>
          </a:p>
        </p:txBody>
      </p:sp>
      <p:sp>
        <p:nvSpPr>
          <p:cNvPr id="9" name="Line Callout 1 8"/>
          <p:cNvSpPr/>
          <p:nvPr/>
        </p:nvSpPr>
        <p:spPr>
          <a:xfrm flipH="1">
            <a:off x="7315200" y="2438400"/>
            <a:ext cx="1676400" cy="1828800"/>
          </a:xfrm>
          <a:prstGeom prst="borderCallout1">
            <a:avLst>
              <a:gd name="adj1" fmla="val 9266"/>
              <a:gd name="adj2" fmla="val 103722"/>
              <a:gd name="adj3" fmla="val -46515"/>
              <a:gd name="adj4" fmla="val 154575"/>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Item Views:</a:t>
            </a:r>
          </a:p>
          <a:p>
            <a:pPr marL="228600" indent="-228600">
              <a:buFont typeface="Arial" pitchFamily="34" charset="0"/>
              <a:buChar char="•"/>
            </a:pPr>
            <a:r>
              <a:rPr lang="en-US" sz="1200" dirty="0" smtClean="0"/>
              <a:t>Conspectus (subject analysis)</a:t>
            </a:r>
          </a:p>
          <a:p>
            <a:pPr marL="228600" indent="-228600">
              <a:buFont typeface="Arial" pitchFamily="34" charset="0"/>
              <a:buChar char="•"/>
            </a:pPr>
            <a:r>
              <a:rPr lang="en-US" sz="1200" dirty="0" smtClean="0"/>
              <a:t>Collection (donation collection)</a:t>
            </a:r>
          </a:p>
          <a:p>
            <a:pPr marL="228600" indent="-228600">
              <a:buFont typeface="Arial" pitchFamily="34" charset="0"/>
              <a:buChar char="•"/>
            </a:pPr>
            <a:r>
              <a:rPr lang="en-US" sz="1200" dirty="0" err="1" smtClean="0"/>
              <a:t>MaRC</a:t>
            </a:r>
            <a:r>
              <a:rPr lang="en-US" sz="1200" dirty="0" smtClean="0"/>
              <a:t> record</a:t>
            </a:r>
          </a:p>
          <a:p>
            <a:pPr marL="228600" indent="-228600">
              <a:buFont typeface="Arial" pitchFamily="34" charset="0"/>
              <a:buChar char="•"/>
            </a:pPr>
            <a:r>
              <a:rPr lang="en-US" sz="1200" dirty="0" smtClean="0"/>
              <a:t>Book Lists – awards &amp; custom book list alert service</a:t>
            </a:r>
            <a:endParaRPr lang="en-US" sz="1200" dirty="0"/>
          </a:p>
        </p:txBody>
      </p:sp>
      <p:sp>
        <p:nvSpPr>
          <p:cNvPr id="10" name="Line Callout 1 9"/>
          <p:cNvSpPr/>
          <p:nvPr/>
        </p:nvSpPr>
        <p:spPr>
          <a:xfrm flipH="1">
            <a:off x="3048000" y="4572000"/>
            <a:ext cx="5943600" cy="2209800"/>
          </a:xfrm>
          <a:prstGeom prst="borderCallout1">
            <a:avLst>
              <a:gd name="adj1" fmla="val -138"/>
              <a:gd name="adj2" fmla="val 74701"/>
              <a:gd name="adj3" fmla="val -75743"/>
              <a:gd name="adj4" fmla="val 62969"/>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Conspectus View: is your subject and configurable decision weighting tool</a:t>
            </a:r>
          </a:p>
          <a:p>
            <a:pPr marL="228600" indent="-228600">
              <a:buFont typeface="Arial" pitchFamily="34" charset="0"/>
              <a:buChar char="•"/>
            </a:pPr>
            <a:r>
              <a:rPr lang="en-US" sz="1200" dirty="0" smtClean="0"/>
              <a:t>Subject analysis matches on LC and Dewey, best matching conspectus  values utilized.</a:t>
            </a:r>
          </a:p>
          <a:p>
            <a:pPr marL="228600" indent="-228600">
              <a:buFont typeface="Arial" pitchFamily="34" charset="0"/>
              <a:buChar char="•"/>
            </a:pPr>
            <a:r>
              <a:rPr lang="en-US" sz="1200" dirty="0" smtClean="0"/>
              <a:t>Collecting level evaluates item against configurable level of interest in growing the collection in this subject area.</a:t>
            </a:r>
          </a:p>
          <a:p>
            <a:pPr marL="228600" indent="-228600">
              <a:buFont typeface="Arial" pitchFamily="34" charset="0"/>
              <a:buChar char="•"/>
            </a:pPr>
            <a:r>
              <a:rPr lang="en-US" sz="1200" dirty="0" smtClean="0"/>
              <a:t>Uniqueness evaluates item against configurable level of interest in duplicating your holdings.  (group 2 &amp; 3 holdings matter to weighting, but not uniqueness)</a:t>
            </a:r>
          </a:p>
          <a:p>
            <a:pPr marL="228600" indent="-228600">
              <a:buFont typeface="Arial" pitchFamily="34" charset="0"/>
              <a:buChar char="•"/>
            </a:pPr>
            <a:r>
              <a:rPr lang="en-US" sz="1200" dirty="0" smtClean="0"/>
              <a:t>“If Newer Than” limits, by a factor or strictly, by the publication dates of donated works.</a:t>
            </a:r>
          </a:p>
          <a:p>
            <a:pPr marL="228600" indent="-228600">
              <a:buFont typeface="Arial" pitchFamily="34" charset="0"/>
              <a:buChar char="•"/>
            </a:pPr>
            <a:r>
              <a:rPr lang="en-US" sz="1200" dirty="0" smtClean="0"/>
              <a:t>“If Older Than” limits, by a factor or strictly, by the publication dates of donated works.</a:t>
            </a:r>
          </a:p>
          <a:p>
            <a:pPr marL="228600" indent="-228600">
              <a:buFont typeface="Arial" pitchFamily="34" charset="0"/>
              <a:buChar char="•"/>
            </a:pPr>
            <a:r>
              <a:rPr lang="en-US" sz="1200" dirty="0" smtClean="0"/>
              <a:t>As you process gifts, you can adjust factors and re-</a:t>
            </a:r>
            <a:r>
              <a:rPr lang="en-US" sz="1200" dirty="0" err="1" smtClean="0"/>
              <a:t>caculate</a:t>
            </a:r>
            <a:r>
              <a:rPr lang="en-US" sz="1200" dirty="0" smtClean="0"/>
              <a:t> the weighting to see the effect on the recommendation.</a:t>
            </a:r>
          </a:p>
          <a:p>
            <a:pPr marL="228600" indent="-228600">
              <a:buFont typeface="Arial" pitchFamily="34" charset="0"/>
              <a:buChar char="•"/>
            </a:pPr>
            <a:r>
              <a:rPr lang="en-US" sz="1200" dirty="0" smtClean="0"/>
              <a:t>The navigation bar at the footer allows you to view multiple conspectus values, if applicable.</a:t>
            </a:r>
          </a:p>
        </p:txBody>
      </p:sp>
      <p:sp>
        <p:nvSpPr>
          <p:cNvPr id="11" name="Line Callout 1 10"/>
          <p:cNvSpPr/>
          <p:nvPr/>
        </p:nvSpPr>
        <p:spPr>
          <a:xfrm flipH="1">
            <a:off x="7315200" y="914400"/>
            <a:ext cx="1676400" cy="1447800"/>
          </a:xfrm>
          <a:prstGeom prst="borderCallout1">
            <a:avLst>
              <a:gd name="adj1" fmla="val 9266"/>
              <a:gd name="adj2" fmla="val 103722"/>
              <a:gd name="adj3" fmla="val 44667"/>
              <a:gd name="adj4" fmla="val 257024"/>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Recommendation based on Conspectus and Weighting</a:t>
            </a:r>
          </a:p>
          <a:p>
            <a:pPr marL="228600" indent="-228600">
              <a:buFont typeface="Arial" pitchFamily="34" charset="0"/>
              <a:buChar char="•"/>
            </a:pPr>
            <a:r>
              <a:rPr lang="en-US" sz="1200" dirty="0" smtClean="0"/>
              <a:t>Do not keep </a:t>
            </a:r>
          </a:p>
          <a:p>
            <a:pPr marL="228600" indent="-228600">
              <a:buFont typeface="Arial" pitchFamily="34" charset="0"/>
              <a:buChar char="•"/>
            </a:pPr>
            <a:r>
              <a:rPr lang="en-US" sz="1200" dirty="0" smtClean="0"/>
              <a:t>Keep</a:t>
            </a:r>
          </a:p>
          <a:p>
            <a:pPr marL="228600" indent="-228600">
              <a:buFont typeface="Arial" pitchFamily="34" charset="0"/>
              <a:buChar char="•"/>
            </a:pPr>
            <a:r>
              <a:rPr lang="en-US" sz="1200" dirty="0" smtClean="0"/>
              <a:t>Options: Override and Review </a:t>
            </a:r>
            <a:endParaRPr lang="en-US" sz="1200" dirty="0"/>
          </a:p>
        </p:txBody>
      </p:sp>
      <p:sp>
        <p:nvSpPr>
          <p:cNvPr id="12" name="Line Callout 1 11"/>
          <p:cNvSpPr/>
          <p:nvPr/>
        </p:nvSpPr>
        <p:spPr>
          <a:xfrm flipH="1">
            <a:off x="4953000" y="136003"/>
            <a:ext cx="1600200" cy="570271"/>
          </a:xfrm>
          <a:prstGeom prst="borderCallout1">
            <a:avLst>
              <a:gd name="adj1" fmla="val 53712"/>
              <a:gd name="adj2" fmla="val 98895"/>
              <a:gd name="adj3" fmla="val 143240"/>
              <a:gd name="adj4" fmla="val 131284"/>
            </a:avLst>
          </a:prstGeom>
          <a:solidFill>
            <a:srgbClr val="FFFF00"/>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Select Donation Date</a:t>
            </a:r>
            <a:endParaRPr lang="en-US" sz="1200" dirty="0"/>
          </a:p>
        </p:txBody>
      </p:sp>
      <p:sp>
        <p:nvSpPr>
          <p:cNvPr id="14" name="TextBox 13"/>
          <p:cNvSpPr txBox="1"/>
          <p:nvPr/>
        </p:nvSpPr>
        <p:spPr>
          <a:xfrm>
            <a:off x="0" y="-12576"/>
            <a:ext cx="3633712"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b="1" dirty="0" smtClean="0"/>
              <a:t>GIST Gift &amp; Deselection Manager</a:t>
            </a:r>
            <a:endParaRPr lang="en-US" sz="2000" b="1" dirty="0"/>
          </a:p>
        </p:txBody>
      </p:sp>
    </p:spTree>
    <p:extLst>
      <p:ext uri="{BB962C8B-B14F-4D97-AF65-F5344CB8AC3E}">
        <p14:creationId xmlns="" xmlns:p14="http://schemas.microsoft.com/office/powerpoint/2010/main" xmlns:mv="urn:schemas-microsoft-com:mac:vml" xmlns:mc="http://schemas.openxmlformats.org/markup-compatibility/2006" val="25873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par>
                          <p:cTn id="42" fill="hold">
                            <p:stCondLst>
                              <p:cond delay="500"/>
                            </p:stCondLst>
                            <p:childTnLst>
                              <p:par>
                                <p:cTn id="43" presetID="9"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dissolv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grpId="1" nodeType="clickEffect">
                                  <p:stCondLst>
                                    <p:cond delay="0"/>
                                  </p:stCondLst>
                                  <p:childTnLst>
                                    <p:animEffect transition="out" filter="dissolv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par>
                          <p:cTn id="51" fill="hold">
                            <p:stCondLst>
                              <p:cond delay="500"/>
                            </p:stCondLst>
                            <p:childTnLst>
                              <p:par>
                                <p:cTn id="52" presetID="9"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dissolv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10" grpId="0" animBg="1"/>
      <p:bldP spid="11" grpId="0" animBg="1"/>
      <p:bldP spid="12" grpId="0" animBg="1"/>
      <p:bldP spid="12"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tif"/>
          <p:cNvPicPr>
            <a:picLocks noChangeAspect="1"/>
          </p:cNvPicPr>
          <p:nvPr/>
        </p:nvPicPr>
        <p:blipFill>
          <a:blip r:embed="rId3" cstate="print"/>
          <a:stretch>
            <a:fillRect/>
          </a:stretch>
        </p:blipFill>
        <p:spPr>
          <a:xfrm>
            <a:off x="808197" y="829016"/>
            <a:ext cx="7486650" cy="3675965"/>
          </a:xfrm>
          <a:prstGeom prst="rect">
            <a:avLst/>
          </a:prstGeom>
        </p:spPr>
      </p:pic>
      <p:sp>
        <p:nvSpPr>
          <p:cNvPr id="8" name="Up Arrow 7"/>
          <p:cNvSpPr/>
          <p:nvPr/>
        </p:nvSpPr>
        <p:spPr>
          <a:xfrm>
            <a:off x="1000124" y="4105275"/>
            <a:ext cx="5457825" cy="2615579"/>
          </a:xfrm>
          <a:prstGeom prst="upArrow">
            <a:avLst>
              <a:gd name="adj1" fmla="val 50000"/>
              <a:gd name="adj2" fmla="val 47546"/>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46497" y="4705350"/>
            <a:ext cx="2659856" cy="1815882"/>
          </a:xfrm>
          <a:prstGeom prst="rect">
            <a:avLst/>
          </a:prstGeom>
          <a:noFill/>
        </p:spPr>
        <p:txBody>
          <a:bodyPr wrap="square" rtlCol="0">
            <a:spAutoFit/>
          </a:bodyPr>
          <a:lstStyle/>
          <a:p>
            <a:r>
              <a:rPr lang="en-US" sz="1600" b="1" dirty="0" smtClean="0"/>
              <a:t>ILL/ACQ Request</a:t>
            </a:r>
            <a:r>
              <a:rPr lang="en-US" sz="1600" dirty="0" smtClean="0"/>
              <a:t>:</a:t>
            </a:r>
          </a:p>
          <a:p>
            <a:pPr>
              <a:buFont typeface="Arial" pitchFamily="34" charset="0"/>
              <a:buChar char="•"/>
            </a:pPr>
            <a:r>
              <a:rPr lang="en-US" sz="1600" dirty="0" smtClean="0"/>
              <a:t> Item too new to borrow?</a:t>
            </a:r>
          </a:p>
          <a:p>
            <a:pPr>
              <a:buFont typeface="Arial" pitchFamily="34" charset="0"/>
              <a:buChar char="•"/>
            </a:pPr>
            <a:r>
              <a:rPr lang="en-US" sz="1600" dirty="0" smtClean="0"/>
              <a:t> # of copies in region?</a:t>
            </a:r>
          </a:p>
          <a:p>
            <a:pPr>
              <a:buFont typeface="Arial" pitchFamily="34" charset="0"/>
              <a:buChar char="•"/>
            </a:pPr>
            <a:r>
              <a:rPr lang="en-US" sz="1600" dirty="0" smtClean="0"/>
              <a:t> Purchase request?</a:t>
            </a:r>
          </a:p>
          <a:p>
            <a:pPr>
              <a:buFont typeface="Arial" pitchFamily="34" charset="0"/>
              <a:buChar char="•"/>
            </a:pPr>
            <a:r>
              <a:rPr lang="en-US" sz="1600" dirty="0" smtClean="0"/>
              <a:t> Conspectus growth area?</a:t>
            </a:r>
          </a:p>
          <a:p>
            <a:pPr>
              <a:buFont typeface="Arial" pitchFamily="34" charset="0"/>
              <a:buChar char="•"/>
            </a:pPr>
            <a:r>
              <a:rPr lang="en-US" sz="1600" dirty="0" smtClean="0"/>
              <a:t>Cheaper to buy than borrow?</a:t>
            </a:r>
          </a:p>
        </p:txBody>
      </p:sp>
      <p:sp>
        <p:nvSpPr>
          <p:cNvPr id="10" name="Oval 9"/>
          <p:cNvSpPr/>
          <p:nvPr/>
        </p:nvSpPr>
        <p:spPr>
          <a:xfrm>
            <a:off x="2646522" y="1766531"/>
            <a:ext cx="1185386" cy="17040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10001" y="1766531"/>
            <a:ext cx="935831" cy="17040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679157" y="1766531"/>
            <a:ext cx="436721" cy="17040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0" y="9525"/>
            <a:ext cx="9144000" cy="707886"/>
          </a:xfrm>
          <a:prstGeom prst="rect">
            <a:avLst/>
          </a:prstGeom>
          <a:noFill/>
        </p:spPr>
        <p:txBody>
          <a:bodyPr wrap="square" rtlCol="0">
            <a:spAutoFit/>
          </a:bodyPr>
          <a:lstStyle/>
          <a:p>
            <a:pPr algn="ctr"/>
            <a:r>
              <a:rPr lang="en-US" sz="4000" dirty="0" smtClean="0"/>
              <a:t>GIST Acquisitions Manager</a:t>
            </a:r>
            <a:endParaRPr lang="en-US" sz="4000" dirty="0"/>
          </a:p>
        </p:txBody>
      </p:sp>
      <p:sp>
        <p:nvSpPr>
          <p:cNvPr id="14" name="Rectangular Callout 13"/>
          <p:cNvSpPr/>
          <p:nvPr/>
        </p:nvSpPr>
        <p:spPr>
          <a:xfrm>
            <a:off x="5563553" y="1670759"/>
            <a:ext cx="2807494" cy="1977316"/>
          </a:xfrm>
          <a:prstGeom prst="wedgeRectCallout">
            <a:avLst>
              <a:gd name="adj1" fmla="val -90916"/>
              <a:gd name="adj2" fmla="val -37499"/>
            </a:avLst>
          </a:prstGeom>
        </p:spPr>
        <p:style>
          <a:lnRef idx="2">
            <a:schemeClr val="accent2"/>
          </a:lnRef>
          <a:fillRef idx="1">
            <a:schemeClr val="lt1"/>
          </a:fillRef>
          <a:effectRef idx="0">
            <a:schemeClr val="accent2"/>
          </a:effectRef>
          <a:fontRef idx="minor">
            <a:schemeClr val="dk1"/>
          </a:fontRef>
        </p:style>
        <p:txBody>
          <a:bodyPr rtlCol="0" anchor="t"/>
          <a:lstStyle/>
          <a:p>
            <a:r>
              <a:rPr lang="en-US" b="1" u="sng" dirty="0" smtClean="0"/>
              <a:t>Acquisitions </a:t>
            </a:r>
            <a:r>
              <a:rPr lang="en-US" b="1" u="sng" dirty="0" err="1" smtClean="0"/>
              <a:t>Addon</a:t>
            </a:r>
            <a:endParaRPr lang="en-US" b="1" u="sng" dirty="0" smtClean="0"/>
          </a:p>
          <a:p>
            <a:pPr marL="285750" indent="-285750">
              <a:buFont typeface="Arial"/>
              <a:buChar char="•"/>
            </a:pPr>
            <a:r>
              <a:rPr lang="en-US" dirty="0" smtClean="0"/>
              <a:t>Track purchase</a:t>
            </a:r>
          </a:p>
          <a:p>
            <a:pPr marL="285750" indent="-285750">
              <a:buFont typeface="Arial"/>
              <a:buChar char="•"/>
            </a:pPr>
            <a:r>
              <a:rPr lang="en-US" dirty="0" smtClean="0"/>
              <a:t>Update budget and funds</a:t>
            </a:r>
          </a:p>
          <a:p>
            <a:pPr marL="285750" indent="-285750">
              <a:buFont typeface="Arial"/>
              <a:buChar char="•"/>
            </a:pPr>
            <a:r>
              <a:rPr lang="en-US" dirty="0" smtClean="0"/>
              <a:t>Linked to Conspectus for collection building information</a:t>
            </a:r>
          </a:p>
        </p:txBody>
      </p:sp>
      <p:sp>
        <p:nvSpPr>
          <p:cNvPr id="13" name="Rectangular Callout 12"/>
          <p:cNvSpPr/>
          <p:nvPr/>
        </p:nvSpPr>
        <p:spPr>
          <a:xfrm>
            <a:off x="5411153" y="1615353"/>
            <a:ext cx="2807494" cy="2032722"/>
          </a:xfrm>
          <a:prstGeom prst="wedgeRectCallout">
            <a:avLst>
              <a:gd name="adj1" fmla="val -118042"/>
              <a:gd name="adj2" fmla="val -36887"/>
            </a:avLst>
          </a:prstGeom>
        </p:spPr>
        <p:style>
          <a:lnRef idx="2">
            <a:schemeClr val="accent2"/>
          </a:lnRef>
          <a:fillRef idx="1">
            <a:schemeClr val="lt1"/>
          </a:fillRef>
          <a:effectRef idx="0">
            <a:schemeClr val="accent2"/>
          </a:effectRef>
          <a:fontRef idx="minor">
            <a:schemeClr val="dk1"/>
          </a:fontRef>
        </p:style>
        <p:txBody>
          <a:bodyPr rtlCol="0" anchor="t"/>
          <a:lstStyle/>
          <a:p>
            <a:r>
              <a:rPr lang="en-US" b="1" u="sng" dirty="0" smtClean="0"/>
              <a:t>Purchase </a:t>
            </a:r>
            <a:r>
              <a:rPr lang="en-US" b="1" u="sng" dirty="0" err="1" smtClean="0"/>
              <a:t>Addon</a:t>
            </a:r>
            <a:endParaRPr lang="en-US" b="1" u="sng" dirty="0" smtClean="0"/>
          </a:p>
          <a:p>
            <a:pPr marL="285750" indent="-285750">
              <a:buFont typeface="Arial"/>
              <a:buChar char="•"/>
            </a:pPr>
            <a:r>
              <a:rPr lang="en-US" dirty="0" smtClean="0"/>
              <a:t>Multiple vendors</a:t>
            </a:r>
          </a:p>
          <a:p>
            <a:pPr marL="285750" indent="-285750">
              <a:buFont typeface="Arial"/>
              <a:buChar char="•"/>
            </a:pPr>
            <a:r>
              <a:rPr lang="en-US" dirty="0" smtClean="0"/>
              <a:t>Import price from most</a:t>
            </a:r>
          </a:p>
          <a:p>
            <a:pPr marL="285750" indent="-285750">
              <a:buFont typeface="Arial"/>
              <a:buChar char="•"/>
            </a:pPr>
            <a:r>
              <a:rPr lang="en-US" dirty="0" smtClean="0"/>
              <a:t>Some informational sites such as IMDB</a:t>
            </a:r>
          </a:p>
          <a:p>
            <a:pPr marL="285750" indent="-285750">
              <a:buFont typeface="Arial"/>
              <a:buChar char="•"/>
            </a:pPr>
            <a:r>
              <a:rPr lang="en-US" dirty="0" smtClean="0"/>
              <a:t>Amazon price in </a:t>
            </a:r>
            <a:r>
              <a:rPr lang="en-US" smtClean="0"/>
              <a:t>the tab</a:t>
            </a:r>
            <a:endParaRPr lang="en-US" dirty="0" smtClean="0"/>
          </a:p>
        </p:txBody>
      </p:sp>
      <p:sp>
        <p:nvSpPr>
          <p:cNvPr id="15" name="Rectangular Callout 14"/>
          <p:cNvSpPr/>
          <p:nvPr/>
        </p:nvSpPr>
        <p:spPr>
          <a:xfrm>
            <a:off x="5715953" y="1823158"/>
            <a:ext cx="2807494" cy="2005892"/>
          </a:xfrm>
          <a:prstGeom prst="wedgeRectCallout">
            <a:avLst>
              <a:gd name="adj1" fmla="val -73300"/>
              <a:gd name="adj2" fmla="val -46598"/>
            </a:avLst>
          </a:prstGeom>
        </p:spPr>
        <p:style>
          <a:lnRef idx="2">
            <a:schemeClr val="accent2"/>
          </a:lnRef>
          <a:fillRef idx="1">
            <a:schemeClr val="lt1"/>
          </a:fillRef>
          <a:effectRef idx="0">
            <a:schemeClr val="accent2"/>
          </a:effectRef>
          <a:fontRef idx="minor">
            <a:schemeClr val="dk1"/>
          </a:fontRef>
        </p:style>
        <p:txBody>
          <a:bodyPr rtlCol="0" anchor="t"/>
          <a:lstStyle/>
          <a:p>
            <a:r>
              <a:rPr lang="en-US" b="1" u="sng" dirty="0" smtClean="0"/>
              <a:t>OCLC </a:t>
            </a:r>
            <a:r>
              <a:rPr lang="en-US" b="1" u="sng" dirty="0" err="1" smtClean="0"/>
              <a:t>Connexion</a:t>
            </a:r>
            <a:endParaRPr lang="en-US" b="1" u="sng" dirty="0" smtClean="0"/>
          </a:p>
          <a:p>
            <a:pPr marL="285750" indent="-285750">
              <a:buFont typeface="Arial"/>
              <a:buChar char="•"/>
            </a:pPr>
            <a:r>
              <a:rPr lang="en-US" dirty="0" smtClean="0"/>
              <a:t>Search OCLC for record</a:t>
            </a:r>
          </a:p>
          <a:p>
            <a:pPr marL="285750" indent="-285750">
              <a:buFont typeface="Arial"/>
              <a:buChar char="•"/>
            </a:pPr>
            <a:r>
              <a:rPr lang="en-US" dirty="0" smtClean="0"/>
              <a:t>Add symbol to record</a:t>
            </a:r>
          </a:p>
          <a:p>
            <a:pPr marL="285750" indent="-285750">
              <a:buFont typeface="Arial"/>
              <a:buChar char="•"/>
            </a:pPr>
            <a:r>
              <a:rPr lang="en-US" dirty="0" smtClean="0"/>
              <a:t>Prepare record for import into your local catalog.</a:t>
            </a:r>
          </a:p>
        </p:txBody>
      </p:sp>
    </p:spTree>
    <p:extLst>
      <p:ext uri="{BB962C8B-B14F-4D97-AF65-F5344CB8AC3E}">
        <p14:creationId xmlns="" xmlns:p14="http://schemas.microsoft.com/office/powerpoint/2010/main" xmlns:mv="urn:schemas-microsoft-com:mac:vml" xmlns:mc="http://schemas.openxmlformats.org/markup-compatibility/2006" val="125366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1000"/>
                                        <p:tgtEl>
                                          <p:spTgt spid="11"/>
                                        </p:tgtEl>
                                      </p:cBhvr>
                                    </p:animEffect>
                                    <p:set>
                                      <p:cBhvr>
                                        <p:cTn id="18" dur="1" fill="hold">
                                          <p:stCondLst>
                                            <p:cond delay="999"/>
                                          </p:stCondLst>
                                        </p:cTn>
                                        <p:tgtEl>
                                          <p:spTgt spid="11"/>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1000"/>
                                        <p:tgtEl>
                                          <p:spTgt spid="14"/>
                                        </p:tgtEl>
                                      </p:cBhvr>
                                    </p:animEffect>
                                    <p:set>
                                      <p:cBhvr>
                                        <p:cTn id="21" dur="1" fill="hold">
                                          <p:stCondLst>
                                            <p:cond delay="999"/>
                                          </p:stCondLst>
                                        </p:cTn>
                                        <p:tgtEl>
                                          <p:spTgt spid="14"/>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1000"/>
                                        <p:tgtEl>
                                          <p:spTgt spid="10"/>
                                        </p:tgtEl>
                                      </p:cBhvr>
                                    </p:animEffect>
                                    <p:set>
                                      <p:cBhvr>
                                        <p:cTn id="32" dur="1" fill="hold">
                                          <p:stCondLst>
                                            <p:cond delay="999"/>
                                          </p:stCondLst>
                                        </p:cTn>
                                        <p:tgtEl>
                                          <p:spTgt spid="10"/>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1000"/>
                                        <p:tgtEl>
                                          <p:spTgt spid="13"/>
                                        </p:tgtEl>
                                      </p:cBhvr>
                                    </p:animEffect>
                                    <p:set>
                                      <p:cBhvr>
                                        <p:cTn id="35" dur="1" fill="hold">
                                          <p:stCondLst>
                                            <p:cond delay="999"/>
                                          </p:stCondLst>
                                        </p:cTn>
                                        <p:tgtEl>
                                          <p:spTgt spid="13"/>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0" grpId="1" animBg="1"/>
      <p:bldP spid="11" grpId="0" animBg="1"/>
      <p:bldP spid="11" grpId="1" animBg="1"/>
      <p:bldP spid="12" grpId="0" animBg="1"/>
      <p:bldP spid="14" grpId="0" animBg="1"/>
      <p:bldP spid="14" grpId="1" animBg="1"/>
      <p:bldP spid="13" grpId="0" animBg="1"/>
      <p:bldP spid="13" grpId="1" animBg="1"/>
      <p:bldP spid="1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tif"/>
          <p:cNvPicPr>
            <a:picLocks noChangeAspect="1"/>
          </p:cNvPicPr>
          <p:nvPr/>
        </p:nvPicPr>
        <p:blipFill>
          <a:blip r:embed="rId3" cstate="print"/>
          <a:stretch>
            <a:fillRect/>
          </a:stretch>
        </p:blipFill>
        <p:spPr>
          <a:xfrm>
            <a:off x="552030" y="0"/>
            <a:ext cx="8039940" cy="6858000"/>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14020671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tif"/>
          <p:cNvPicPr>
            <a:picLocks noChangeAspect="1"/>
          </p:cNvPicPr>
          <p:nvPr/>
        </p:nvPicPr>
        <p:blipFill>
          <a:blip r:embed="rId3" cstate="print"/>
          <a:stretch>
            <a:fillRect/>
          </a:stretch>
        </p:blipFill>
        <p:spPr>
          <a:xfrm>
            <a:off x="545757" y="0"/>
            <a:ext cx="8052486" cy="6858000"/>
          </a:xfrm>
          <a:prstGeom prst="rect">
            <a:avLst/>
          </a:prstGeom>
        </p:spPr>
      </p:pic>
      <p:sp>
        <p:nvSpPr>
          <p:cNvPr id="3" name="Oval 2"/>
          <p:cNvSpPr/>
          <p:nvPr/>
        </p:nvSpPr>
        <p:spPr>
          <a:xfrm>
            <a:off x="2057400" y="304800"/>
            <a:ext cx="6858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ular Callout 3"/>
          <p:cNvSpPr/>
          <p:nvPr/>
        </p:nvSpPr>
        <p:spPr>
          <a:xfrm>
            <a:off x="4419600" y="0"/>
            <a:ext cx="3429000" cy="1676400"/>
          </a:xfrm>
          <a:prstGeom prst="wedgeRectCallout">
            <a:avLst>
              <a:gd name="adj1" fmla="val -98704"/>
              <a:gd name="adj2" fmla="val -11583"/>
            </a:avLst>
          </a:prstGeom>
        </p:spPr>
        <p:style>
          <a:lnRef idx="2">
            <a:schemeClr val="accent2"/>
          </a:lnRef>
          <a:fillRef idx="1">
            <a:schemeClr val="lt1"/>
          </a:fillRef>
          <a:effectRef idx="0">
            <a:schemeClr val="accent2"/>
          </a:effectRef>
          <a:fontRef idx="minor">
            <a:schemeClr val="dk1"/>
          </a:fontRef>
        </p:style>
        <p:txBody>
          <a:bodyPr rtlCol="0" anchor="t"/>
          <a:lstStyle/>
          <a:p>
            <a:r>
              <a:rPr lang="en-US" b="1" u="sng" dirty="0" smtClean="0"/>
              <a:t>Import Price</a:t>
            </a:r>
          </a:p>
          <a:p>
            <a:pPr marL="285750" indent="-285750">
              <a:buFont typeface="Arial"/>
              <a:buChar char="•"/>
            </a:pPr>
            <a:r>
              <a:rPr lang="en-US" dirty="0" smtClean="0"/>
              <a:t>Can be set to push price to </a:t>
            </a:r>
            <a:r>
              <a:rPr lang="en-US" dirty="0" err="1" smtClean="0"/>
              <a:t>MaxCost</a:t>
            </a:r>
            <a:r>
              <a:rPr lang="en-US" dirty="0" smtClean="0"/>
              <a:t> field or…</a:t>
            </a:r>
          </a:p>
          <a:p>
            <a:pPr marL="285750" indent="-285750">
              <a:buFont typeface="Arial"/>
              <a:buChar char="•"/>
            </a:pPr>
            <a:r>
              <a:rPr lang="en-US" dirty="0" smtClean="0"/>
              <a:t>to the GIST Acquisitions Tab and tables.</a:t>
            </a:r>
          </a:p>
        </p:txBody>
      </p:sp>
    </p:spTree>
    <p:extLst>
      <p:ext uri="{BB962C8B-B14F-4D97-AF65-F5344CB8AC3E}">
        <p14:creationId xmlns="" xmlns:p14="http://schemas.microsoft.com/office/powerpoint/2010/main" xmlns:mv="urn:schemas-microsoft-com:mac:vml" xmlns:mc="http://schemas.openxmlformats.org/markup-compatibility/2006" val="144125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tif"/>
          <p:cNvPicPr>
            <a:picLocks noChangeAspect="1"/>
          </p:cNvPicPr>
          <p:nvPr/>
        </p:nvPicPr>
        <p:blipFill>
          <a:blip r:embed="rId3" cstate="print"/>
          <a:stretch>
            <a:fillRect/>
          </a:stretch>
        </p:blipFill>
        <p:spPr>
          <a:xfrm>
            <a:off x="557811" y="0"/>
            <a:ext cx="8028377" cy="6858000"/>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33013013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tif"/>
          <p:cNvPicPr>
            <a:picLocks noChangeAspect="1"/>
          </p:cNvPicPr>
          <p:nvPr/>
        </p:nvPicPr>
        <p:blipFill>
          <a:blip r:embed="rId3" cstate="print"/>
          <a:stretch>
            <a:fillRect/>
          </a:stretch>
        </p:blipFill>
        <p:spPr>
          <a:xfrm>
            <a:off x="533400" y="823872"/>
            <a:ext cx="8305800" cy="6034128"/>
          </a:xfrm>
          <a:prstGeom prst="rect">
            <a:avLst/>
          </a:prstGeom>
        </p:spPr>
      </p:pic>
      <p:sp>
        <p:nvSpPr>
          <p:cNvPr id="8" name="Rectangular Callout 7"/>
          <p:cNvSpPr/>
          <p:nvPr/>
        </p:nvSpPr>
        <p:spPr>
          <a:xfrm>
            <a:off x="5562600" y="1676400"/>
            <a:ext cx="3581400" cy="838200"/>
          </a:xfrm>
          <a:prstGeom prst="wedgeRectCallout">
            <a:avLst>
              <a:gd name="adj1" fmla="val -81960"/>
              <a:gd name="adj2" fmla="val 34718"/>
            </a:avLst>
          </a:prstGeom>
        </p:spPr>
        <p:style>
          <a:lnRef idx="2">
            <a:schemeClr val="accent2"/>
          </a:lnRef>
          <a:fillRef idx="1">
            <a:schemeClr val="lt1"/>
          </a:fillRef>
          <a:effectRef idx="0">
            <a:schemeClr val="accent2"/>
          </a:effectRef>
          <a:fontRef idx="minor">
            <a:schemeClr val="dk1"/>
          </a:fontRef>
        </p:style>
        <p:txBody>
          <a:bodyPr rtlCol="0" anchor="t"/>
          <a:lstStyle/>
          <a:p>
            <a:r>
              <a:rPr lang="en-US" b="1" u="sng" dirty="0" smtClean="0"/>
              <a:t>User Feedback</a:t>
            </a:r>
          </a:p>
          <a:p>
            <a:pPr marL="285750" indent="-285750">
              <a:buFont typeface="Arial"/>
              <a:buChar char="•"/>
            </a:pPr>
            <a:r>
              <a:rPr lang="en-US" dirty="0" smtClean="0"/>
              <a:t>User data from GIST Web pages</a:t>
            </a:r>
          </a:p>
        </p:txBody>
      </p:sp>
      <p:sp>
        <p:nvSpPr>
          <p:cNvPr id="9" name="Rectangular Callout 8"/>
          <p:cNvSpPr/>
          <p:nvPr/>
        </p:nvSpPr>
        <p:spPr>
          <a:xfrm>
            <a:off x="5562600" y="2667000"/>
            <a:ext cx="3581400" cy="1676400"/>
          </a:xfrm>
          <a:prstGeom prst="wedgeRectCallout">
            <a:avLst>
              <a:gd name="adj1" fmla="val -82257"/>
              <a:gd name="adj2" fmla="val 22033"/>
            </a:avLst>
          </a:prstGeom>
        </p:spPr>
        <p:style>
          <a:lnRef idx="2">
            <a:schemeClr val="accent2"/>
          </a:lnRef>
          <a:fillRef idx="1">
            <a:schemeClr val="lt1"/>
          </a:fillRef>
          <a:effectRef idx="0">
            <a:schemeClr val="accent2"/>
          </a:effectRef>
          <a:fontRef idx="minor">
            <a:schemeClr val="dk1"/>
          </a:fontRef>
        </p:style>
        <p:txBody>
          <a:bodyPr rtlCol="0" anchor="t"/>
          <a:lstStyle/>
          <a:p>
            <a:r>
              <a:rPr lang="en-US" b="1" u="sng" dirty="0" smtClean="0"/>
              <a:t>Vendor Information</a:t>
            </a:r>
          </a:p>
          <a:p>
            <a:pPr marL="285750" indent="-285750">
              <a:buFont typeface="Arial"/>
              <a:buChar char="•"/>
            </a:pPr>
            <a:r>
              <a:rPr lang="en-US" dirty="0" smtClean="0"/>
              <a:t>Data from the </a:t>
            </a:r>
            <a:r>
              <a:rPr lang="en-US" dirty="0" err="1" smtClean="0"/>
              <a:t>GISTVendor</a:t>
            </a:r>
            <a:r>
              <a:rPr lang="en-US" dirty="0" smtClean="0"/>
              <a:t> Table</a:t>
            </a:r>
          </a:p>
          <a:p>
            <a:pPr marL="285750" indent="-285750">
              <a:buFont typeface="Arial"/>
              <a:buChar char="•"/>
            </a:pPr>
            <a:r>
              <a:rPr lang="en-US" dirty="0" smtClean="0"/>
              <a:t>Allows quick access to vendor data for contact and billing</a:t>
            </a:r>
          </a:p>
          <a:p>
            <a:pPr marL="285750" indent="-285750">
              <a:buFont typeface="Arial"/>
              <a:buChar char="•"/>
            </a:pPr>
            <a:endParaRPr lang="en-US" dirty="0" smtClean="0"/>
          </a:p>
        </p:txBody>
      </p:sp>
      <p:sp>
        <p:nvSpPr>
          <p:cNvPr id="5" name="Rectangular Callout 4"/>
          <p:cNvSpPr/>
          <p:nvPr/>
        </p:nvSpPr>
        <p:spPr>
          <a:xfrm>
            <a:off x="4419600" y="1676400"/>
            <a:ext cx="3429000" cy="1295400"/>
          </a:xfrm>
          <a:prstGeom prst="wedgeRectCallout">
            <a:avLst>
              <a:gd name="adj1" fmla="val -84963"/>
              <a:gd name="adj2" fmla="val 40375"/>
            </a:avLst>
          </a:prstGeom>
        </p:spPr>
        <p:style>
          <a:lnRef idx="2">
            <a:schemeClr val="accent2"/>
          </a:lnRef>
          <a:fillRef idx="1">
            <a:schemeClr val="lt1"/>
          </a:fillRef>
          <a:effectRef idx="0">
            <a:schemeClr val="accent2"/>
          </a:effectRef>
          <a:fontRef idx="minor">
            <a:schemeClr val="dk1"/>
          </a:fontRef>
        </p:style>
        <p:txBody>
          <a:bodyPr rtlCol="0" anchor="t"/>
          <a:lstStyle/>
          <a:p>
            <a:r>
              <a:rPr lang="en-US" b="1" u="sng" dirty="0" smtClean="0"/>
              <a:t>Availability</a:t>
            </a:r>
          </a:p>
          <a:p>
            <a:pPr marL="285750" indent="-285750">
              <a:buFont typeface="Arial"/>
              <a:buChar char="•"/>
            </a:pPr>
            <a:r>
              <a:rPr lang="en-US" dirty="0" smtClean="0"/>
              <a:t>Locally held?</a:t>
            </a:r>
          </a:p>
          <a:p>
            <a:pPr marL="285750" indent="-285750">
              <a:buFont typeface="Arial"/>
              <a:buChar char="•"/>
            </a:pPr>
            <a:r>
              <a:rPr lang="en-US" dirty="0" smtClean="0"/>
              <a:t>Full text?</a:t>
            </a:r>
          </a:p>
          <a:p>
            <a:pPr marL="285750" indent="-285750">
              <a:buFont typeface="Arial"/>
              <a:buChar char="•"/>
            </a:pPr>
            <a:r>
              <a:rPr lang="en-US" dirty="0" smtClean="0"/>
              <a:t>Consortial holdings</a:t>
            </a:r>
          </a:p>
        </p:txBody>
      </p:sp>
      <p:sp>
        <p:nvSpPr>
          <p:cNvPr id="6" name="Rectangular Callout 5"/>
          <p:cNvSpPr/>
          <p:nvPr/>
        </p:nvSpPr>
        <p:spPr>
          <a:xfrm>
            <a:off x="4419600" y="0"/>
            <a:ext cx="3429000" cy="1676400"/>
          </a:xfrm>
          <a:prstGeom prst="wedgeRectCallout">
            <a:avLst>
              <a:gd name="adj1" fmla="val -81650"/>
              <a:gd name="adj2" fmla="val 48671"/>
            </a:avLst>
          </a:prstGeom>
        </p:spPr>
        <p:style>
          <a:lnRef idx="2">
            <a:schemeClr val="accent2"/>
          </a:lnRef>
          <a:fillRef idx="1">
            <a:schemeClr val="lt1"/>
          </a:fillRef>
          <a:effectRef idx="0">
            <a:schemeClr val="accent2"/>
          </a:effectRef>
          <a:fontRef idx="minor">
            <a:schemeClr val="dk1"/>
          </a:fontRef>
        </p:style>
        <p:txBody>
          <a:bodyPr rtlCol="0" anchor="t"/>
          <a:lstStyle/>
          <a:p>
            <a:r>
              <a:rPr lang="en-US" b="1" u="sng" dirty="0" smtClean="0"/>
              <a:t>Item Information</a:t>
            </a:r>
          </a:p>
          <a:p>
            <a:pPr marL="285750" indent="-285750">
              <a:buFont typeface="Arial"/>
              <a:buChar char="•"/>
            </a:pPr>
            <a:r>
              <a:rPr lang="en-US" dirty="0" smtClean="0"/>
              <a:t>Standard request details from Detail Tab</a:t>
            </a:r>
          </a:p>
          <a:p>
            <a:pPr marL="285750" indent="-285750">
              <a:buFont typeface="Arial"/>
              <a:buChar char="•"/>
            </a:pPr>
            <a:r>
              <a:rPr lang="en-US" dirty="0" smtClean="0"/>
              <a:t>Call number filled in from GIST Web API</a:t>
            </a:r>
          </a:p>
        </p:txBody>
      </p:sp>
      <p:sp>
        <p:nvSpPr>
          <p:cNvPr id="7" name="Rectangular Callout 6"/>
          <p:cNvSpPr/>
          <p:nvPr/>
        </p:nvSpPr>
        <p:spPr>
          <a:xfrm>
            <a:off x="4419600" y="2971800"/>
            <a:ext cx="3429000" cy="1219200"/>
          </a:xfrm>
          <a:prstGeom prst="wedgeRectCallout">
            <a:avLst>
              <a:gd name="adj1" fmla="val -84963"/>
              <a:gd name="adj2" fmla="val 40375"/>
            </a:avLst>
          </a:prstGeom>
        </p:spPr>
        <p:style>
          <a:lnRef idx="2">
            <a:schemeClr val="accent2"/>
          </a:lnRef>
          <a:fillRef idx="1">
            <a:schemeClr val="lt1"/>
          </a:fillRef>
          <a:effectRef idx="0">
            <a:schemeClr val="accent2"/>
          </a:effectRef>
          <a:fontRef idx="minor">
            <a:schemeClr val="dk1"/>
          </a:fontRef>
        </p:style>
        <p:txBody>
          <a:bodyPr rtlCol="0" anchor="t"/>
          <a:lstStyle/>
          <a:p>
            <a:r>
              <a:rPr lang="en-US" b="1" u="sng" dirty="0" smtClean="0"/>
              <a:t>Conspectus</a:t>
            </a:r>
          </a:p>
          <a:p>
            <a:pPr marL="285750" indent="-285750">
              <a:buFont typeface="Arial"/>
              <a:buChar char="•"/>
            </a:pPr>
            <a:r>
              <a:rPr lang="en-US" dirty="0" smtClean="0"/>
              <a:t>Collection building data</a:t>
            </a:r>
          </a:p>
          <a:p>
            <a:pPr marL="285750" indent="-285750">
              <a:buFont typeface="Arial"/>
              <a:buChar char="•"/>
            </a:pPr>
            <a:r>
              <a:rPr lang="en-US" dirty="0" smtClean="0"/>
              <a:t>Weighting included </a:t>
            </a:r>
            <a:r>
              <a:rPr lang="en-US" dirty="0" err="1" smtClean="0"/>
              <a:t>consortial</a:t>
            </a:r>
            <a:r>
              <a:rPr lang="en-US" dirty="0" smtClean="0"/>
              <a:t> holdings calculations</a:t>
            </a:r>
          </a:p>
        </p:txBody>
      </p:sp>
      <p:sp>
        <p:nvSpPr>
          <p:cNvPr id="10" name="Rectangular Callout 9"/>
          <p:cNvSpPr/>
          <p:nvPr/>
        </p:nvSpPr>
        <p:spPr>
          <a:xfrm>
            <a:off x="2286000" y="685800"/>
            <a:ext cx="3429000" cy="1676400"/>
          </a:xfrm>
          <a:prstGeom prst="wedgeRectCallout">
            <a:avLst>
              <a:gd name="adj1" fmla="val 85172"/>
              <a:gd name="adj2" fmla="val -3972"/>
            </a:avLst>
          </a:prstGeom>
        </p:spPr>
        <p:style>
          <a:lnRef idx="2">
            <a:schemeClr val="accent2"/>
          </a:lnRef>
          <a:fillRef idx="1">
            <a:schemeClr val="lt1"/>
          </a:fillRef>
          <a:effectRef idx="0">
            <a:schemeClr val="accent2"/>
          </a:effectRef>
          <a:fontRef idx="minor">
            <a:schemeClr val="dk1"/>
          </a:fontRef>
        </p:style>
        <p:txBody>
          <a:bodyPr rtlCol="0" anchor="t"/>
          <a:lstStyle/>
          <a:p>
            <a:r>
              <a:rPr lang="en-US" b="1" u="sng" dirty="0" smtClean="0"/>
              <a:t>Pricing Information</a:t>
            </a:r>
          </a:p>
          <a:p>
            <a:pPr marL="285750" indent="-285750">
              <a:buFont typeface="Arial"/>
              <a:buChar char="•"/>
            </a:pPr>
            <a:r>
              <a:rPr lang="en-US" dirty="0" smtClean="0"/>
              <a:t>Default values from Amazon and Better World Books</a:t>
            </a:r>
          </a:p>
          <a:p>
            <a:pPr marL="285750" indent="-285750">
              <a:buFont typeface="Arial"/>
              <a:buChar char="•"/>
            </a:pPr>
            <a:r>
              <a:rPr lang="en-US" dirty="0" smtClean="0"/>
              <a:t>Has place for actual purchase price</a:t>
            </a:r>
          </a:p>
        </p:txBody>
      </p:sp>
      <p:sp>
        <p:nvSpPr>
          <p:cNvPr id="11" name="Rectangular Callout 10"/>
          <p:cNvSpPr/>
          <p:nvPr/>
        </p:nvSpPr>
        <p:spPr>
          <a:xfrm>
            <a:off x="2438400" y="2514600"/>
            <a:ext cx="3429000" cy="2362200"/>
          </a:xfrm>
          <a:prstGeom prst="wedgeRectCallout">
            <a:avLst>
              <a:gd name="adj1" fmla="val 86722"/>
              <a:gd name="adj2" fmla="val -48369"/>
            </a:avLst>
          </a:prstGeom>
        </p:spPr>
        <p:style>
          <a:lnRef idx="2">
            <a:schemeClr val="accent2"/>
          </a:lnRef>
          <a:fillRef idx="1">
            <a:schemeClr val="lt1"/>
          </a:fillRef>
          <a:effectRef idx="0">
            <a:schemeClr val="accent2"/>
          </a:effectRef>
          <a:fontRef idx="minor">
            <a:schemeClr val="dk1"/>
          </a:fontRef>
        </p:style>
        <p:txBody>
          <a:bodyPr rtlCol="0" anchor="t"/>
          <a:lstStyle/>
          <a:p>
            <a:r>
              <a:rPr lang="en-US" b="1" u="sng" dirty="0" smtClean="0"/>
              <a:t>Budget</a:t>
            </a:r>
          </a:p>
          <a:p>
            <a:pPr marL="285750" indent="-285750">
              <a:buFont typeface="Arial"/>
              <a:buChar char="•"/>
            </a:pPr>
            <a:r>
              <a:rPr lang="en-US" dirty="0" smtClean="0"/>
              <a:t>Fund loaded based on Status and Department of user</a:t>
            </a:r>
          </a:p>
          <a:p>
            <a:pPr marL="285750" indent="-285750">
              <a:buFont typeface="Arial"/>
              <a:buChar char="•"/>
            </a:pPr>
            <a:r>
              <a:rPr lang="en-US" dirty="0" smtClean="0"/>
              <a:t>Secondary library fund also available</a:t>
            </a:r>
          </a:p>
          <a:p>
            <a:pPr marL="285750" indent="-285750">
              <a:buFont typeface="Arial"/>
              <a:buChar char="•"/>
            </a:pPr>
            <a:r>
              <a:rPr lang="en-US" dirty="0" smtClean="0"/>
              <a:t>Updates Commitments and Expenditures</a:t>
            </a:r>
          </a:p>
          <a:p>
            <a:pPr marL="285750" indent="-285750">
              <a:buFont typeface="Arial"/>
              <a:buChar char="•"/>
            </a:pPr>
            <a:r>
              <a:rPr lang="en-US" dirty="0" smtClean="0"/>
              <a:t>Displays money left in account</a:t>
            </a:r>
          </a:p>
        </p:txBody>
      </p:sp>
    </p:spTree>
    <p:extLst>
      <p:ext uri="{BB962C8B-B14F-4D97-AF65-F5344CB8AC3E}">
        <p14:creationId xmlns="" xmlns:p14="http://schemas.microsoft.com/office/powerpoint/2010/main" xmlns:mv="urn:schemas-microsoft-com:mac:vml" xmlns:mc="http://schemas.openxmlformats.org/markup-compatibility/2006" val="299851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6"/>
                                        </p:tgtEl>
                                      </p:cBhvr>
                                    </p:animEffect>
                                    <p:set>
                                      <p:cBhvr>
                                        <p:cTn id="12" dur="1" fill="hold">
                                          <p:stCondLst>
                                            <p:cond delay="9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1000"/>
                                        <p:tgtEl>
                                          <p:spTgt spid="5"/>
                                        </p:tgtEl>
                                      </p:cBhvr>
                                    </p:animEffect>
                                    <p:set>
                                      <p:cBhvr>
                                        <p:cTn id="20" dur="1" fill="hold">
                                          <p:stCondLst>
                                            <p:cond delay="999"/>
                                          </p:stCondLst>
                                        </p:cTn>
                                        <p:tgtEl>
                                          <p:spTgt spid="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1000"/>
                                        <p:tgtEl>
                                          <p:spTgt spid="7"/>
                                        </p:tgtEl>
                                      </p:cBhvr>
                                    </p:animEffect>
                                    <p:set>
                                      <p:cBhvr>
                                        <p:cTn id="28" dur="1" fill="hold">
                                          <p:stCondLst>
                                            <p:cond delay="999"/>
                                          </p:stCondLst>
                                        </p:cTn>
                                        <p:tgtEl>
                                          <p:spTgt spid="7"/>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1000"/>
                                        <p:tgtEl>
                                          <p:spTgt spid="8"/>
                                        </p:tgtEl>
                                      </p:cBhvr>
                                    </p:animEffect>
                                    <p:set>
                                      <p:cBhvr>
                                        <p:cTn id="36" dur="1" fill="hold">
                                          <p:stCondLst>
                                            <p:cond delay="999"/>
                                          </p:stCondLst>
                                        </p:cTn>
                                        <p:tgtEl>
                                          <p:spTgt spid="8"/>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1000"/>
                                        <p:tgtEl>
                                          <p:spTgt spid="9"/>
                                        </p:tgtEl>
                                      </p:cBhvr>
                                    </p:animEffect>
                                    <p:set>
                                      <p:cBhvr>
                                        <p:cTn id="44" dur="1" fill="hold">
                                          <p:stCondLst>
                                            <p:cond delay="999"/>
                                          </p:stCondLst>
                                        </p:cTn>
                                        <p:tgtEl>
                                          <p:spTgt spid="9"/>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2000"/>
                                        <p:tgtEl>
                                          <p:spTgt spid="10"/>
                                        </p:tgtEl>
                                      </p:cBhvr>
                                    </p:animEffect>
                                    <p:set>
                                      <p:cBhvr>
                                        <p:cTn id="52" dur="1" fill="hold">
                                          <p:stCondLst>
                                            <p:cond delay="1999"/>
                                          </p:stCondLst>
                                        </p:cTn>
                                        <p:tgtEl>
                                          <p:spTgt spid="10"/>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5" grpId="0" animBg="1"/>
      <p:bldP spid="5" grpId="1" animBg="1"/>
      <p:bldP spid="6" grpId="0" animBg="1"/>
      <p:bldP spid="6" grpId="1" animBg="1"/>
      <p:bldP spid="7" grpId="0" animBg="1"/>
      <p:bldP spid="7" grpId="1" animBg="1"/>
      <p:bldP spid="10" grpId="0" animBg="1"/>
      <p:bldP spid="10" grpId="1" animBg="1"/>
      <p:bldP spid="1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idx="1"/>
          </p:nvPr>
        </p:nvSpPr>
        <p:spPr/>
        <p:txBody>
          <a:bodyPr/>
          <a:lstStyle/>
          <a:p>
            <a:r>
              <a:rPr lang="en-US" dirty="0" smtClean="0"/>
              <a:t>For more information, visit: </a:t>
            </a:r>
            <a:r>
              <a:rPr lang="en-US" dirty="0" smtClean="0">
                <a:hlinkClick r:id="rId3"/>
              </a:rPr>
              <a:t>http://idsproject.org/</a:t>
            </a:r>
            <a:endParaRPr lang="en-US" dirty="0" smtClean="0"/>
          </a:p>
          <a:p>
            <a:r>
              <a:rPr lang="en-US" dirty="0" smtClean="0"/>
              <a:t>Or</a:t>
            </a:r>
            <a:r>
              <a:rPr lang="en-US" baseline="0" dirty="0" smtClean="0"/>
              <a:t> contact Ed </a:t>
            </a:r>
            <a:r>
              <a:rPr lang="en-US" baseline="0" dirty="0" err="1" smtClean="0"/>
              <a:t>Rivenburgh</a:t>
            </a:r>
            <a:r>
              <a:rPr lang="en-US" dirty="0" smtClean="0"/>
              <a:t>, Director: </a:t>
            </a:r>
            <a:r>
              <a:rPr lang="en-US" baseline="0" dirty="0" smtClean="0">
                <a:hlinkClick r:id="rId4"/>
              </a:rPr>
              <a:t>edr@geneseo.edu</a:t>
            </a:r>
            <a:r>
              <a:rPr lang="en-US" baseline="0" dirty="0" smtClean="0"/>
              <a:t> or 585-245-5172</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2385189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noGrp="1"/>
          </p:cNvGraphicFramePr>
          <p:nvPr>
            <p:extLst>
              <p:ext uri="{D42A27DB-BD31-4B8C-83A1-F6EECF244321}">
                <p14:modId xmlns="" xmlns:p14="http://schemas.microsoft.com/office/powerpoint/2010/main" xmlns:mv="urn:schemas-microsoft-com:mac:vml" xmlns:mc="http://schemas.openxmlformats.org/markup-compatibility/2006" val="1212637616"/>
              </p:ext>
            </p:extLst>
          </p:nvPr>
        </p:nvGraphicFramePr>
        <p:xfrm>
          <a:off x="704850" y="732573"/>
          <a:ext cx="8439150" cy="5905500"/>
        </p:xfrm>
        <a:graphic>
          <a:graphicData uri="http://schemas.openxmlformats.org/drawingml/2006/chart">
            <c:chart xmlns:c="http://schemas.openxmlformats.org/drawingml/2006/chart" xmlns:r="http://schemas.openxmlformats.org/officeDocument/2006/relationships" r:id="rId3"/>
          </a:graphicData>
        </a:graphic>
      </p:graphicFrame>
      <p:sp>
        <p:nvSpPr>
          <p:cNvPr id="90114" name="Text Box 4"/>
          <p:cNvSpPr txBox="1">
            <a:spLocks noChangeArrowheads="1"/>
          </p:cNvSpPr>
          <p:nvPr/>
        </p:nvSpPr>
        <p:spPr bwMode="auto">
          <a:xfrm>
            <a:off x="783187" y="5310256"/>
            <a:ext cx="175124" cy="364529"/>
          </a:xfrm>
          <a:prstGeom prst="rect">
            <a:avLst/>
          </a:prstGeom>
          <a:noFill/>
          <a:ln w="9525">
            <a:noFill/>
            <a:miter lim="800000"/>
            <a:headEnd/>
            <a:tailEnd/>
          </a:ln>
        </p:spPr>
        <p:txBody>
          <a:bodyPr wrap="none" lIns="86683" tIns="43342" rIns="86683" bIns="43342">
            <a:spAutoFit/>
          </a:bodyPr>
          <a:lstStyle/>
          <a:p>
            <a:pPr algn="l" rtl="0" eaLnBrk="0" fontAlgn="base" hangingPunct="0">
              <a:spcBef>
                <a:spcPct val="0"/>
              </a:spcBef>
              <a:spcAft>
                <a:spcPct val="0"/>
              </a:spcAft>
            </a:pPr>
            <a:endParaRPr lang="en-US" kern="1200">
              <a:solidFill>
                <a:srgbClr val="000000"/>
              </a:solidFill>
              <a:latin typeface="Arial" pitchFamily="34" charset="0"/>
              <a:ea typeface="+mn-ea"/>
              <a:cs typeface="Times New Roman" pitchFamily="18" charset="0"/>
            </a:endParaRPr>
          </a:p>
        </p:txBody>
      </p:sp>
      <p:sp>
        <p:nvSpPr>
          <p:cNvPr id="90118" name="TextBox 14"/>
          <p:cNvSpPr txBox="1">
            <a:spLocks noChangeArrowheads="1"/>
          </p:cNvSpPr>
          <p:nvPr/>
        </p:nvSpPr>
        <p:spPr bwMode="auto">
          <a:xfrm>
            <a:off x="3701149" y="146538"/>
            <a:ext cx="4717143" cy="769293"/>
          </a:xfrm>
          <a:prstGeom prst="rect">
            <a:avLst/>
          </a:prstGeom>
          <a:noFill/>
          <a:ln w="9525">
            <a:noFill/>
            <a:miter lim="800000"/>
            <a:headEnd/>
            <a:tailEnd/>
          </a:ln>
        </p:spPr>
        <p:txBody>
          <a:bodyPr lIns="86683" tIns="43342" rIns="86683" bIns="43342">
            <a:spAutoFit/>
          </a:bodyPr>
          <a:lstStyle/>
          <a:p>
            <a:pPr algn="r" rtl="0" fontAlgn="base">
              <a:spcBef>
                <a:spcPct val="0"/>
              </a:spcBef>
              <a:spcAft>
                <a:spcPct val="0"/>
              </a:spcAft>
            </a:pPr>
            <a:r>
              <a:rPr lang="en-US" sz="4400" dirty="0"/>
              <a:t>Outcomes</a:t>
            </a:r>
          </a:p>
        </p:txBody>
      </p:sp>
    </p:spTree>
    <p:extLst>
      <p:ext uri="{BB962C8B-B14F-4D97-AF65-F5344CB8AC3E}">
        <p14:creationId xmlns="" xmlns:p14="http://schemas.microsoft.com/office/powerpoint/2010/main" xmlns:mv="urn:schemas-microsoft-com:mac:vml" xmlns:mc="http://schemas.openxmlformats.org/markup-compatibility/2006" val="24119687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IDS</a:t>
            </a:r>
            <a:r>
              <a:rPr lang="en-US" baseline="0" dirty="0" smtClean="0"/>
              <a:t> Project Team</a:t>
            </a:r>
            <a:endParaRPr lang="en-US" dirty="0"/>
          </a:p>
        </p:txBody>
      </p:sp>
      <p:sp>
        <p:nvSpPr>
          <p:cNvPr id="5" name="Content Placeholder 4"/>
          <p:cNvSpPr>
            <a:spLocks noGrp="1"/>
          </p:cNvSpPr>
          <p:nvPr>
            <p:ph idx="1"/>
          </p:nvPr>
        </p:nvSpPr>
        <p:spPr/>
        <p:txBody>
          <a:bodyPr/>
          <a:lstStyle/>
          <a:p>
            <a:r>
              <a:rPr lang="en-US" dirty="0" smtClean="0"/>
              <a:t>Ed </a:t>
            </a:r>
            <a:r>
              <a:rPr lang="en-US" dirty="0" err="1" smtClean="0"/>
              <a:t>Rivenburgh</a:t>
            </a:r>
            <a:r>
              <a:rPr lang="en-US" dirty="0" smtClean="0"/>
              <a:t>, Director</a:t>
            </a:r>
          </a:p>
          <a:p>
            <a:r>
              <a:rPr lang="en-US" dirty="0" smtClean="0"/>
              <a:t>Tim</a:t>
            </a:r>
            <a:r>
              <a:rPr lang="en-US" baseline="0" dirty="0" smtClean="0"/>
              <a:t> Bowersox, Coordinator of Mentors &amp; Training</a:t>
            </a:r>
          </a:p>
          <a:p>
            <a:pPr marL="342900" marR="0" indent="-342900" algn="l" defTabSz="457200" rtl="0" eaLnBrk="1" fontAlgn="auto" latinLnBrk="0" hangingPunct="1">
              <a:lnSpc>
                <a:spcPct val="100000"/>
              </a:lnSpc>
              <a:spcBef>
                <a:spcPct val="20000"/>
              </a:spcBef>
              <a:spcAft>
                <a:spcPts val="0"/>
              </a:spcAft>
              <a:buClrTx/>
              <a:buSzTx/>
              <a:buFont typeface="Arial"/>
              <a:buChar char="•"/>
              <a:tabLst/>
              <a:defRPr/>
            </a:pPr>
            <a:r>
              <a:rPr lang="en-US" baseline="0" dirty="0" smtClean="0"/>
              <a:t>Corey Ha, Webmaster</a:t>
            </a:r>
          </a:p>
          <a:p>
            <a:pPr marL="342900" marR="0" indent="-342900" algn="l" defTabSz="457200" rtl="0" eaLnBrk="1" fontAlgn="auto" latinLnBrk="0" hangingPunct="1">
              <a:lnSpc>
                <a:spcPct val="100000"/>
              </a:lnSpc>
              <a:spcBef>
                <a:spcPct val="20000"/>
              </a:spcBef>
              <a:spcAft>
                <a:spcPts val="0"/>
              </a:spcAft>
              <a:buClrTx/>
              <a:buSzTx/>
              <a:buFont typeface="Arial"/>
              <a:buChar char="•"/>
              <a:tabLst/>
              <a:defRPr/>
            </a:pPr>
            <a:r>
              <a:rPr lang="en-US" baseline="0" dirty="0" smtClean="0"/>
              <a:t>Cyril </a:t>
            </a:r>
            <a:r>
              <a:rPr lang="en-US" baseline="0" dirty="0" err="1" smtClean="0"/>
              <a:t>Oberlander</a:t>
            </a:r>
            <a:r>
              <a:rPr lang="en-US" baseline="0" dirty="0" smtClean="0"/>
              <a:t>, Consultant</a:t>
            </a:r>
            <a:endParaRPr lang="en-US" dirty="0" smtClean="0"/>
          </a:p>
          <a:p>
            <a:r>
              <a:rPr lang="en-US" baseline="0" dirty="0" smtClean="0"/>
              <a:t>Mark Sullivan, Systems Administrator</a:t>
            </a:r>
          </a:p>
        </p:txBody>
      </p:sp>
    </p:spTree>
    <p:extLst>
      <p:ext uri="{BB962C8B-B14F-4D97-AF65-F5344CB8AC3E}">
        <p14:creationId xmlns="" xmlns:p14="http://schemas.microsoft.com/office/powerpoint/2010/main" xmlns:mv="urn:schemas-microsoft-com:mac:vml" xmlns:mc="http://schemas.openxmlformats.org/markup-compatibility/2006" val="3515279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TotalTime>
  <Words>4000</Words>
  <Application>Microsoft Office PowerPoint</Application>
  <PresentationFormat>On-screen Show (4:3)</PresentationFormat>
  <Paragraphs>657</Paragraphs>
  <Slides>79</Slides>
  <Notes>79</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The IDS Project        (idsproject.org)</vt:lpstr>
      <vt:lpstr>Vision Statement</vt:lpstr>
      <vt:lpstr>Major Features of IDS Project </vt:lpstr>
      <vt:lpstr>Slide 4</vt:lpstr>
      <vt:lpstr>Slide 5</vt:lpstr>
      <vt:lpstr>By the Numbers</vt:lpstr>
      <vt:lpstr>Current Members</vt:lpstr>
      <vt:lpstr>Slide 8</vt:lpstr>
      <vt:lpstr>IDS Project Team</vt:lpstr>
      <vt:lpstr>Partners</vt:lpstr>
      <vt:lpstr>Community</vt:lpstr>
      <vt:lpstr>Website &amp; Listserv</vt:lpstr>
      <vt:lpstr>Slide 13</vt:lpstr>
      <vt:lpstr>Slide 14</vt:lpstr>
      <vt:lpstr>Annual Conference</vt:lpstr>
      <vt:lpstr>Slide 16</vt:lpstr>
      <vt:lpstr>Slide 17</vt:lpstr>
      <vt:lpstr>Slide 18</vt:lpstr>
      <vt:lpstr>Slide 19</vt:lpstr>
      <vt:lpstr>IDS Conference August 1-3, 2011 Session Tracks</vt:lpstr>
      <vt:lpstr>Slide 21</vt:lpstr>
      <vt:lpstr>Mentor Program</vt:lpstr>
      <vt:lpstr>Mentor Program</vt:lpstr>
      <vt:lpstr>Current Mentors</vt:lpstr>
      <vt:lpstr>Recommended Best Practices http://tinyurl.com/IDS-Best-Practices</vt:lpstr>
      <vt:lpstr>Mentoring Process</vt:lpstr>
      <vt:lpstr>Workflow Toolkit</vt:lpstr>
      <vt:lpstr>Workflow Toolkit</vt:lpstr>
      <vt:lpstr>Slide 29</vt:lpstr>
      <vt:lpstr>Slide 30</vt:lpstr>
      <vt:lpstr>Slide 31</vt:lpstr>
      <vt:lpstr>Slide 32</vt:lpstr>
      <vt:lpstr>Questions?</vt:lpstr>
      <vt:lpstr>Technology</vt:lpstr>
      <vt:lpstr>Slide 35</vt:lpstr>
      <vt:lpstr>Why IDS Search?</vt:lpstr>
      <vt:lpstr>IDS Search Core Functions</vt:lpstr>
      <vt:lpstr>Slide 38</vt:lpstr>
      <vt:lpstr>Slide 39</vt:lpstr>
      <vt:lpstr>The spell check feature lets users know they have misspelled a word and provides an easy way to search again with the correct word.</vt:lpstr>
      <vt:lpstr>If searches do not return results, IDS Search automatically expands the search using the Autosearch Feature. </vt:lpstr>
      <vt:lpstr>“Cite This” provides citations for major citation styles.  </vt:lpstr>
      <vt:lpstr>Google Books Previews are linked and embedded throughout results.</vt:lpstr>
      <vt:lpstr>Slide 44</vt:lpstr>
      <vt:lpstr>Slide 45</vt:lpstr>
      <vt:lpstr>Customization Examples: Oswego</vt:lpstr>
      <vt:lpstr>Customization Examples: Brockport</vt:lpstr>
      <vt:lpstr>Slide 48</vt:lpstr>
      <vt:lpstr>Slide 49</vt:lpstr>
      <vt:lpstr>Slide 50</vt:lpstr>
      <vt:lpstr>Learn More about IDS Search</vt:lpstr>
      <vt:lpstr>Slide 52</vt:lpstr>
      <vt:lpstr> ALIAS</vt:lpstr>
      <vt:lpstr>Article Licensing Information Availability Service (ALIAS)</vt:lpstr>
      <vt:lpstr>ALIAS Time Comparisons January 1, 2011 – March 31, 2011</vt:lpstr>
      <vt:lpstr>ALIAS:  Time Saved Jan 1, 2011 – March 30, 2011</vt:lpstr>
      <vt:lpstr>You Need ALIAS, ALIAS Needs You!</vt:lpstr>
      <vt:lpstr> TPAM</vt:lpstr>
      <vt:lpstr>User-centric Definition of IDS Transaction</vt:lpstr>
      <vt:lpstr>Slide 60</vt:lpstr>
      <vt:lpstr>TPAM</vt:lpstr>
      <vt:lpstr>TPAM Turnaround Analysis</vt:lpstr>
      <vt:lpstr>Lender String Analysis for Loans  Jan 1, 2011 – March 30, 2011</vt:lpstr>
      <vt:lpstr>Lender String Analysis for Articles  Jan 1, 2011 – March 30, 2011</vt:lpstr>
      <vt:lpstr>Questions?</vt:lpstr>
      <vt:lpstr>Bridging community &amp; technology</vt:lpstr>
      <vt:lpstr>ILLiad Addons </vt:lpstr>
      <vt:lpstr>Addon Development</vt:lpstr>
      <vt:lpstr>Addon Development</vt:lpstr>
      <vt:lpstr>Addon Development</vt:lpstr>
      <vt:lpstr>Getting It System Toolkit</vt:lpstr>
      <vt:lpstr>Slide 72</vt:lpstr>
      <vt:lpstr>Slide 73</vt:lpstr>
      <vt:lpstr>Slide 74</vt:lpstr>
      <vt:lpstr>Slide 75</vt:lpstr>
      <vt:lpstr>Slide 76</vt:lpstr>
      <vt:lpstr>Slide 77</vt:lpstr>
      <vt:lpstr>Slide 78</vt:lpstr>
      <vt:lpstr>Thank You</vt:lpstr>
    </vt:vector>
  </TitlesOfParts>
  <Company>SUNY Geneseo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IDS Project</dc:title>
  <dc:creator>Tim Bowersox</dc:creator>
  <cp:lastModifiedBy>Mark Sullivan</cp:lastModifiedBy>
  <cp:revision>90</cp:revision>
  <cp:lastPrinted>2011-04-04T19:21:56Z</cp:lastPrinted>
  <dcterms:created xsi:type="dcterms:W3CDTF">2011-04-07T02:27:04Z</dcterms:created>
  <dcterms:modified xsi:type="dcterms:W3CDTF">2011-04-11T14:43:47Z</dcterms:modified>
</cp:coreProperties>
</file>