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6"/>
  </p:notesMasterIdLst>
  <p:sldIdLst>
    <p:sldId id="256" r:id="rId2"/>
    <p:sldId id="262" r:id="rId3"/>
    <p:sldId id="263" r:id="rId4"/>
    <p:sldId id="322" r:id="rId5"/>
    <p:sldId id="317" r:id="rId6"/>
    <p:sldId id="320" r:id="rId7"/>
    <p:sldId id="321" r:id="rId8"/>
    <p:sldId id="318" r:id="rId9"/>
    <p:sldId id="257" r:id="rId10"/>
    <p:sldId id="308" r:id="rId11"/>
    <p:sldId id="277" r:id="rId12"/>
    <p:sldId id="280" r:id="rId13"/>
    <p:sldId id="285" r:id="rId14"/>
    <p:sldId id="311" r:id="rId15"/>
    <p:sldId id="302" r:id="rId16"/>
    <p:sldId id="279" r:id="rId17"/>
    <p:sldId id="293" r:id="rId18"/>
    <p:sldId id="328" r:id="rId19"/>
    <p:sldId id="295" r:id="rId20"/>
    <p:sldId id="297" r:id="rId21"/>
    <p:sldId id="296" r:id="rId22"/>
    <p:sldId id="298" r:id="rId23"/>
    <p:sldId id="299" r:id="rId24"/>
    <p:sldId id="300" r:id="rId25"/>
    <p:sldId id="329" r:id="rId26"/>
    <p:sldId id="313" r:id="rId27"/>
    <p:sldId id="314" r:id="rId28"/>
    <p:sldId id="330" r:id="rId29"/>
    <p:sldId id="331" r:id="rId30"/>
    <p:sldId id="332" r:id="rId31"/>
    <p:sldId id="333" r:id="rId32"/>
    <p:sldId id="334" r:id="rId33"/>
    <p:sldId id="335" r:id="rId34"/>
    <p:sldId id="336"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3300"/>
    <a:srgbClr val="504977"/>
    <a:srgbClr val="33CCCC"/>
    <a:srgbClr val="0099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87375" autoAdjust="0"/>
  </p:normalViewPr>
  <p:slideViewPr>
    <p:cSldViewPr>
      <p:cViewPr varScale="1">
        <p:scale>
          <a:sx n="96" d="100"/>
          <a:sy n="96" d="100"/>
        </p:scale>
        <p:origin x="-3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 / IDS</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 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dgm:t>
        <a:bodyPr/>
        <a:lstStyle/>
        <a:p>
          <a:r>
            <a:rPr lang="en-US" sz="1600" b="1" dirty="0" smtClean="0"/>
            <a:t>Acquisitions</a:t>
          </a:r>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dgm:t>
        <a:bodyPr/>
        <a:lstStyle/>
        <a:p>
          <a:r>
            <a:rPr lang="en-US" sz="1600" dirty="0" smtClean="0"/>
            <a:t>Cancel or Borrow</a:t>
          </a:r>
          <a:endParaRPr lang="en-US" sz="1600" dirty="0"/>
        </a:p>
      </dgm:t>
    </dgm:pt>
    <dgm:pt modelId="{BCB44ACE-956E-48C6-9EB7-0105EEC1D2B7}" type="parTrans" cxnId="{9AD7FF1C-A38C-4D93-B864-59CDD5361499}">
      <dgm:prSet/>
      <dgm:spPr/>
      <dgm:t>
        <a:bodyPr/>
        <a:lstStyle/>
        <a:p>
          <a:endParaRPr lang="en-US" sz="1600"/>
        </a:p>
      </dgm:t>
    </dgm:pt>
    <dgm:pt modelId="{E56F548B-5B11-4A4A-8044-0907B4313A46}" type="sibTrans" cxnId="{9AD7FF1C-A38C-4D93-B864-59CDD5361499}">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t>
        <a:bodyPr/>
        <a:lstStyle/>
        <a:p>
          <a:endParaRPr lang="en-US"/>
        </a:p>
      </dgm:t>
    </dgm:pt>
    <dgm:pt modelId="{D973A2E3-1D27-4DC4-A47A-389FE99CD902}" type="pres">
      <dgm:prSet presAssocID="{7FA2D91A-097B-4DA2-964C-AB8E88B88633}" presName="composite" presStyleCnt="0"/>
      <dgm:spPr/>
      <dgm:t>
        <a:bodyPr/>
        <a:lstStyle/>
        <a:p>
          <a:endParaRPr lang="en-US"/>
        </a:p>
      </dgm:t>
    </dgm:pt>
    <dgm:pt modelId="{7220B3B1-F9F5-4B20-8545-952A74DA7491}" type="pres">
      <dgm:prSet presAssocID="{7FA2D91A-097B-4DA2-964C-AB8E88B88633}" presName="background" presStyleLbl="node0" presStyleIdx="0" presStyleCnt="1"/>
      <dgm:spPr>
        <a:noFill/>
      </dgm:spPr>
      <dgm:t>
        <a:bodyPr/>
        <a:lstStyle/>
        <a:p>
          <a:endParaRPr lang="en-US"/>
        </a:p>
      </dgm:t>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t>
        <a:bodyPr/>
        <a:lstStyle/>
        <a:p>
          <a:endParaRPr lang="en-US"/>
        </a:p>
      </dgm:t>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t>
        <a:bodyPr/>
        <a:lstStyle/>
        <a:p>
          <a:endParaRPr lang="en-US"/>
        </a:p>
      </dgm:t>
    </dgm:pt>
    <dgm:pt modelId="{609DF40A-0AB3-41B6-B057-EDB7675DF339}" type="pres">
      <dgm:prSet presAssocID="{5621F9B2-F20A-4684-89AD-FF704EC8AA93}" presName="composite2" presStyleCnt="0"/>
      <dgm:spPr/>
      <dgm:t>
        <a:bodyPr/>
        <a:lstStyle/>
        <a:p>
          <a:endParaRPr lang="en-US"/>
        </a:p>
      </dgm:t>
    </dgm:pt>
    <dgm:pt modelId="{0259D3C4-BFC7-4F40-9E30-7B95E2E79104}" type="pres">
      <dgm:prSet presAssocID="{5621F9B2-F20A-4684-89AD-FF704EC8AA93}" presName="background2" presStyleLbl="node2" presStyleIdx="0" presStyleCnt="2"/>
      <dgm:spPr>
        <a:noFill/>
      </dgm:spPr>
      <dgm:t>
        <a:bodyPr/>
        <a:lstStyle/>
        <a:p>
          <a:endParaRPr lang="en-US"/>
        </a:p>
      </dgm:t>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t>
        <a:bodyPr/>
        <a:lstStyle/>
        <a:p>
          <a:endParaRPr lang="en-US"/>
        </a:p>
      </dgm:t>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t>
        <a:bodyPr/>
        <a:lstStyle/>
        <a:p>
          <a:endParaRPr lang="en-US"/>
        </a:p>
      </dgm:t>
    </dgm:pt>
    <dgm:pt modelId="{0E6412C6-500C-4DA1-86EA-ED172544BE3A}" type="pres">
      <dgm:prSet presAssocID="{FCD0CFE9-AB88-4AED-A766-6C0B2230953A}" presName="composite3" presStyleCnt="0"/>
      <dgm:spPr/>
      <dgm:t>
        <a:bodyPr/>
        <a:lstStyle/>
        <a:p>
          <a:endParaRPr lang="en-US"/>
        </a:p>
      </dgm:t>
    </dgm:pt>
    <dgm:pt modelId="{DFE793FA-5B69-41E2-96EA-81FA28E4A772}" type="pres">
      <dgm:prSet presAssocID="{FCD0CFE9-AB88-4AED-A766-6C0B2230953A}" presName="background3" presStyleLbl="node3" presStyleIdx="0" presStyleCnt="4"/>
      <dgm:spPr>
        <a:noFill/>
      </dgm:spPr>
      <dgm:t>
        <a:bodyPr/>
        <a:lstStyle/>
        <a:p>
          <a:endParaRPr lang="en-US"/>
        </a:p>
      </dgm:t>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t>
        <a:bodyPr/>
        <a:lstStyle/>
        <a:p>
          <a:endParaRPr lang="en-US"/>
        </a:p>
      </dgm:t>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t>
        <a:bodyPr/>
        <a:lstStyle/>
        <a:p>
          <a:endParaRPr lang="en-US"/>
        </a:p>
      </dgm:t>
    </dgm:pt>
    <dgm:pt modelId="{55AA79C4-A3A4-4FA6-8B75-892C361D96D3}" type="pres">
      <dgm:prSet presAssocID="{F4B9D831-7AA2-4E3F-AC6F-415DCEBDE9F6}" presName="composite3" presStyleCnt="0"/>
      <dgm:spPr/>
      <dgm:t>
        <a:bodyPr/>
        <a:lstStyle/>
        <a:p>
          <a:endParaRPr lang="en-US"/>
        </a:p>
      </dgm:t>
    </dgm:pt>
    <dgm:pt modelId="{712CC6D6-5904-4FDC-9F92-2655922E6952}" type="pres">
      <dgm:prSet presAssocID="{F4B9D831-7AA2-4E3F-AC6F-415DCEBDE9F6}" presName="background3" presStyleLbl="node3" presStyleIdx="1" presStyleCnt="4"/>
      <dgm:spPr>
        <a:noFill/>
      </dgm:spPr>
      <dgm:t>
        <a:bodyPr/>
        <a:lstStyle/>
        <a:p>
          <a:endParaRPr lang="en-US"/>
        </a:p>
      </dgm:t>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t>
        <a:bodyPr/>
        <a:lstStyle/>
        <a:p>
          <a:endParaRPr lang="en-US"/>
        </a:p>
      </dgm:t>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t>
        <a:bodyPr/>
        <a:lstStyle/>
        <a:p>
          <a:endParaRPr lang="en-US"/>
        </a:p>
      </dgm:t>
    </dgm:pt>
    <dgm:pt modelId="{A774B173-A0F4-4376-A0E1-FA3A6E868842}" type="pres">
      <dgm:prSet presAssocID="{2FCB518C-D2A7-4810-9020-080D78324CF3}" presName="composite2" presStyleCnt="0"/>
      <dgm:spPr/>
      <dgm:t>
        <a:bodyPr/>
        <a:lstStyle/>
        <a:p>
          <a:endParaRPr lang="en-US"/>
        </a:p>
      </dgm:t>
    </dgm:pt>
    <dgm:pt modelId="{3539F708-7DD8-4C57-B13E-851DE284F2AE}" type="pres">
      <dgm:prSet presAssocID="{2FCB518C-D2A7-4810-9020-080D78324CF3}" presName="background2" presStyleLbl="node2" presStyleIdx="1" presStyleCnt="2"/>
      <dgm:spPr>
        <a:noFill/>
      </dgm:spPr>
      <dgm:t>
        <a:bodyPr/>
        <a:lstStyle/>
        <a:p>
          <a:endParaRPr lang="en-US"/>
        </a:p>
      </dgm:t>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t>
        <a:bodyPr/>
        <a:lstStyle/>
        <a:p>
          <a:endParaRPr lang="en-US"/>
        </a:p>
      </dgm:t>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t>
        <a:bodyPr/>
        <a:lstStyle/>
        <a:p>
          <a:endParaRPr lang="en-US"/>
        </a:p>
      </dgm:t>
    </dgm:pt>
    <dgm:pt modelId="{1B69BE30-FD84-4840-AF2E-7E1035B9DE65}" type="pres">
      <dgm:prSet presAssocID="{0AD6CF64-84F2-41E0-A42B-BFF097D1DB4A}" presName="composite3" presStyleCnt="0"/>
      <dgm:spPr/>
      <dgm:t>
        <a:bodyPr/>
        <a:lstStyle/>
        <a:p>
          <a:endParaRPr lang="en-US"/>
        </a:p>
      </dgm:t>
    </dgm:pt>
    <dgm:pt modelId="{B8185FF3-0940-464B-94B7-77EB19E65326}" type="pres">
      <dgm:prSet presAssocID="{0AD6CF64-84F2-41E0-A42B-BFF097D1DB4A}" presName="background3" presStyleLbl="node3" presStyleIdx="2" presStyleCnt="4"/>
      <dgm:spPr>
        <a:noFill/>
      </dgm:spPr>
      <dgm:t>
        <a:bodyPr/>
        <a:lstStyle/>
        <a:p>
          <a:endParaRPr lang="en-US"/>
        </a:p>
      </dgm:t>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t>
        <a:bodyPr/>
        <a:lstStyle/>
        <a:p>
          <a:endParaRPr lang="en-US"/>
        </a:p>
      </dgm:t>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t>
        <a:bodyPr/>
        <a:lstStyle/>
        <a:p>
          <a:endParaRPr lang="en-US"/>
        </a:p>
      </dgm:t>
    </dgm:pt>
    <dgm:pt modelId="{7A5A351A-130E-4784-AC3C-FFCD7D1DD211}" type="pres">
      <dgm:prSet presAssocID="{B4D0E575-0108-49AC-9C93-F3665D0D7C03}" presName="composite3" presStyleCnt="0"/>
      <dgm:spPr/>
      <dgm:t>
        <a:bodyPr/>
        <a:lstStyle/>
        <a:p>
          <a:endParaRPr lang="en-US"/>
        </a:p>
      </dgm:t>
    </dgm:pt>
    <dgm:pt modelId="{E88808A3-D9E0-4A32-BDED-7FA4CFBDEDBB}" type="pres">
      <dgm:prSet presAssocID="{B4D0E575-0108-49AC-9C93-F3665D0D7C03}" presName="background3" presStyleLbl="node3" presStyleIdx="3" presStyleCnt="4"/>
      <dgm:spPr>
        <a:noFill/>
      </dgm:spPr>
      <dgm:t>
        <a:bodyPr/>
        <a:lstStyle/>
        <a:p>
          <a:endParaRPr lang="en-US"/>
        </a:p>
      </dgm:t>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t>
        <a:bodyPr/>
        <a:lstStyle/>
        <a:p>
          <a:endParaRPr lang="en-US"/>
        </a:p>
      </dgm:t>
    </dgm:pt>
  </dgm:ptLst>
  <dgm:cxnLst>
    <dgm:cxn modelId="{9D3D3A63-D6D4-4E27-AC37-AC88D146E9E4}" type="presOf" srcId="{FD56D21F-F9C3-4D87-BB3B-E8460C2AC3BC}" destId="{4E0A3183-B02F-484C-A981-B6DF1B5A658C}" srcOrd="0" destOrd="0" presId="urn:microsoft.com/office/officeart/2005/8/layout/hierarchy1"/>
    <dgm:cxn modelId="{85389375-A7E4-46EB-A0C2-D971C05ACC48}" type="presOf" srcId="{5621F9B2-F20A-4684-89AD-FF704EC8AA93}" destId="{CC8227B0-C0A9-463A-A610-53AB87282B12}"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5F9C951A-07F5-4397-9EF6-DDC207CDCE61}" type="presOf" srcId="{BCB44ACE-956E-48C6-9EB7-0105EEC1D2B7}" destId="{490F5990-103B-4D14-B029-3DAAB9670538}" srcOrd="0" destOrd="0" presId="urn:microsoft.com/office/officeart/2005/8/layout/hierarchy1"/>
    <dgm:cxn modelId="{BE722E94-1A13-463A-99AD-9FFEC46AA995}" type="presOf" srcId="{7FB3E9DE-50A4-4186-B369-017E6DDC716F}" destId="{0880257A-38E5-416B-A879-EFFB01ED6C1D}"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9534AF50-8B93-4288-8AB8-E904EB7EFD56}" srcId="{5621F9B2-F20A-4684-89AD-FF704EC8AA93}" destId="{FCD0CFE9-AB88-4AED-A766-6C0B2230953A}" srcOrd="0" destOrd="0" parTransId="{B358A8D7-853F-44AB-8FF3-8C50ED688CD9}" sibTransId="{34F5484F-D89D-4F1D-B71E-ED0955896AC3}"/>
    <dgm:cxn modelId="{DBF69FE1-0152-4CAC-B203-436DF1A12C60}" type="presOf" srcId="{B4D0E575-0108-49AC-9C93-F3665D0D7C03}" destId="{F7560C48-E470-4D85-98D2-5F0C1185F2CD}" srcOrd="0" destOrd="0" presId="urn:microsoft.com/office/officeart/2005/8/layout/hierarchy1"/>
    <dgm:cxn modelId="{2DAA7482-40B4-4E07-8BEA-9D7385D52063}" type="presOf" srcId="{FCD0CFE9-AB88-4AED-A766-6C0B2230953A}" destId="{EBFBA845-9D40-4D51-A048-0B3BEEC8B61B}" srcOrd="0" destOrd="0" presId="urn:microsoft.com/office/officeart/2005/8/layout/hierarchy1"/>
    <dgm:cxn modelId="{757CF70B-9337-4C37-8137-581EBEAB12E2}" type="presOf" srcId="{F4B9D831-7AA2-4E3F-AC6F-415DCEBDE9F6}" destId="{F45D4CF8-9103-4CDC-89C5-BFB9A7461F72}" srcOrd="0" destOrd="0" presId="urn:microsoft.com/office/officeart/2005/8/layout/hierarchy1"/>
    <dgm:cxn modelId="{EA8547AB-0B00-4500-AA74-C1839051D96B}" type="presOf" srcId="{DC750404-6449-4A2B-928D-7E8C3C967747}" destId="{45DA7FEE-00BD-48ED-A9C0-3EA4CE7B71FE}" srcOrd="0" destOrd="0" presId="urn:microsoft.com/office/officeart/2005/8/layout/hierarchy1"/>
    <dgm:cxn modelId="{529ED36C-7FF6-4414-A184-1874709A77A8}" type="presOf" srcId="{0AD6CF64-84F2-41E0-A42B-BFF097D1DB4A}" destId="{6DFE3A6A-621F-46D7-8B83-7044018FA870}" srcOrd="0" destOrd="0" presId="urn:microsoft.com/office/officeart/2005/8/layout/hierarchy1"/>
    <dgm:cxn modelId="{99D7CED6-022A-458C-9EB9-22516B665F26}" srcId="{7FA2D91A-097B-4DA2-964C-AB8E88B88633}" destId="{2FCB518C-D2A7-4810-9020-080D78324CF3}" srcOrd="1" destOrd="0" parTransId="{39EE3D3F-68DF-4370-9391-A3255C401376}" sibTransId="{A749D909-B106-454D-993D-E109608D93BA}"/>
    <dgm:cxn modelId="{993C20EC-AF0C-412C-9072-C3AE4BA8FF6E}" type="presOf" srcId="{7FA2D91A-097B-4DA2-964C-AB8E88B88633}" destId="{1594B0CC-578B-4A84-BDBE-197A8722F25A}" srcOrd="0" destOrd="0" presId="urn:microsoft.com/office/officeart/2005/8/layout/hierarchy1"/>
    <dgm:cxn modelId="{BB43464B-2F3C-4834-834D-3ABC8B202AC1}" type="presOf" srcId="{2FCB518C-D2A7-4810-9020-080D78324CF3}" destId="{C36D90B9-926A-416B-944A-FF71B511C22D}" srcOrd="0" destOrd="0" presId="urn:microsoft.com/office/officeart/2005/8/layout/hierarchy1"/>
    <dgm:cxn modelId="{A36E6AC9-74EA-4315-A86A-B2959E46B9FF}" type="presOf" srcId="{EDC9D4D2-3BFA-4D20-A7EE-50BFAC792C5D}" destId="{D858D7AE-6705-4F80-B5AB-C22EEB2DD09C}" srcOrd="0" destOrd="0" presId="urn:microsoft.com/office/officeart/2005/8/layout/hierarchy1"/>
    <dgm:cxn modelId="{C217123F-4154-4A16-985C-F3F2E891EE96}" type="presOf" srcId="{B358A8D7-853F-44AB-8FF3-8C50ED688CD9}" destId="{70DFD7CD-2FD9-40AF-9CC7-CCB5E2599FB5}" srcOrd="0" destOrd="0" presId="urn:microsoft.com/office/officeart/2005/8/layout/hierarchy1"/>
    <dgm:cxn modelId="{5F733BED-86F9-461D-80F8-8F24BAE22A45}" srcId="{5621F9B2-F20A-4684-89AD-FF704EC8AA93}" destId="{F4B9D831-7AA2-4E3F-AC6F-415DCEBDE9F6}" srcOrd="1" destOrd="0" parTransId="{DC750404-6449-4A2B-928D-7E8C3C967747}" sibTransId="{C886B28A-1DA2-40C3-B0EF-298A396CE318}"/>
    <dgm:cxn modelId="{9AD7FF1C-A38C-4D93-B864-59CDD5361499}" srcId="{2FCB518C-D2A7-4810-9020-080D78324CF3}" destId="{B4D0E575-0108-49AC-9C93-F3665D0D7C03}" srcOrd="1" destOrd="0" parTransId="{BCB44ACE-956E-48C6-9EB7-0105EEC1D2B7}" sibTransId="{E56F548B-5B11-4A4A-8044-0907B4313A46}"/>
    <dgm:cxn modelId="{DE619AED-B57D-4F21-9485-4EE7D246BC97}" type="presOf" srcId="{39EE3D3F-68DF-4370-9391-A3255C401376}" destId="{6D52980E-AF3D-4A1B-ADFA-2731E4CD6746}"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30ED7284-0D0A-4DD8-9EF4-35F08B737702}" type="presParOf" srcId="{0880257A-38E5-416B-A879-EFFB01ED6C1D}" destId="{458526E1-3A24-4F91-A317-BB6BA85C2C97}" srcOrd="0" destOrd="0" presId="urn:microsoft.com/office/officeart/2005/8/layout/hierarchy1"/>
    <dgm:cxn modelId="{99C57C4A-B714-46F5-ABEB-8F927C51A270}" type="presParOf" srcId="{458526E1-3A24-4F91-A317-BB6BA85C2C97}" destId="{D973A2E3-1D27-4DC4-A47A-389FE99CD902}" srcOrd="0" destOrd="0" presId="urn:microsoft.com/office/officeart/2005/8/layout/hierarchy1"/>
    <dgm:cxn modelId="{B8E87DAA-D809-4337-A568-FFBAF00AE599}" type="presParOf" srcId="{D973A2E3-1D27-4DC4-A47A-389FE99CD902}" destId="{7220B3B1-F9F5-4B20-8545-952A74DA7491}" srcOrd="0" destOrd="0" presId="urn:microsoft.com/office/officeart/2005/8/layout/hierarchy1"/>
    <dgm:cxn modelId="{1ADE4E9F-2103-405A-AE01-D0F40692D6B7}" type="presParOf" srcId="{D973A2E3-1D27-4DC4-A47A-389FE99CD902}" destId="{1594B0CC-578B-4A84-BDBE-197A8722F25A}" srcOrd="1" destOrd="0" presId="urn:microsoft.com/office/officeart/2005/8/layout/hierarchy1"/>
    <dgm:cxn modelId="{5D72C034-86D1-4828-AB2F-686E273DA3FB}" type="presParOf" srcId="{458526E1-3A24-4F91-A317-BB6BA85C2C97}" destId="{60151952-EFF1-4944-A1A7-B25909984F89}" srcOrd="1" destOrd="0" presId="urn:microsoft.com/office/officeart/2005/8/layout/hierarchy1"/>
    <dgm:cxn modelId="{84CB299C-F21C-41D2-8CD0-FD200D0E0903}" type="presParOf" srcId="{60151952-EFF1-4944-A1A7-B25909984F89}" destId="{4E0A3183-B02F-484C-A981-B6DF1B5A658C}" srcOrd="0" destOrd="0" presId="urn:microsoft.com/office/officeart/2005/8/layout/hierarchy1"/>
    <dgm:cxn modelId="{FDB1708C-5268-4937-BC79-B591BA31ABEE}" type="presParOf" srcId="{60151952-EFF1-4944-A1A7-B25909984F89}" destId="{C09BBB1F-D5C7-4B5A-90D7-216E3AC1056C}" srcOrd="1" destOrd="0" presId="urn:microsoft.com/office/officeart/2005/8/layout/hierarchy1"/>
    <dgm:cxn modelId="{B8B64AFD-54B9-472D-BD9A-60AE35CF3801}" type="presParOf" srcId="{C09BBB1F-D5C7-4B5A-90D7-216E3AC1056C}" destId="{609DF40A-0AB3-41B6-B057-EDB7675DF339}" srcOrd="0" destOrd="0" presId="urn:microsoft.com/office/officeart/2005/8/layout/hierarchy1"/>
    <dgm:cxn modelId="{BD9CBD75-28E5-44B5-B8C4-E1023CCDE462}" type="presParOf" srcId="{609DF40A-0AB3-41B6-B057-EDB7675DF339}" destId="{0259D3C4-BFC7-4F40-9E30-7B95E2E79104}" srcOrd="0" destOrd="0" presId="urn:microsoft.com/office/officeart/2005/8/layout/hierarchy1"/>
    <dgm:cxn modelId="{64796325-AC90-437D-A03D-6996348728A8}" type="presParOf" srcId="{609DF40A-0AB3-41B6-B057-EDB7675DF339}" destId="{CC8227B0-C0A9-463A-A610-53AB87282B12}" srcOrd="1" destOrd="0" presId="urn:microsoft.com/office/officeart/2005/8/layout/hierarchy1"/>
    <dgm:cxn modelId="{0365D670-08CF-4C15-AAD2-43831185DD93}" type="presParOf" srcId="{C09BBB1F-D5C7-4B5A-90D7-216E3AC1056C}" destId="{2263BA85-DE91-4BF1-A7F0-2A64C8A658B8}" srcOrd="1" destOrd="0" presId="urn:microsoft.com/office/officeart/2005/8/layout/hierarchy1"/>
    <dgm:cxn modelId="{FC05549A-DC25-4DD2-ABE2-B78A5A85341B}" type="presParOf" srcId="{2263BA85-DE91-4BF1-A7F0-2A64C8A658B8}" destId="{70DFD7CD-2FD9-40AF-9CC7-CCB5E2599FB5}" srcOrd="0" destOrd="0" presId="urn:microsoft.com/office/officeart/2005/8/layout/hierarchy1"/>
    <dgm:cxn modelId="{3F83E9B5-F956-462E-8EEA-46018B753007}" type="presParOf" srcId="{2263BA85-DE91-4BF1-A7F0-2A64C8A658B8}" destId="{5B4F34C8-3571-450D-8844-B2CE9BD69173}" srcOrd="1" destOrd="0" presId="urn:microsoft.com/office/officeart/2005/8/layout/hierarchy1"/>
    <dgm:cxn modelId="{565697F4-C3E7-4A35-909E-01627C2606BF}" type="presParOf" srcId="{5B4F34C8-3571-450D-8844-B2CE9BD69173}" destId="{0E6412C6-500C-4DA1-86EA-ED172544BE3A}" srcOrd="0" destOrd="0" presId="urn:microsoft.com/office/officeart/2005/8/layout/hierarchy1"/>
    <dgm:cxn modelId="{4565A9D9-712C-448F-84CF-2B8A5CE18061}" type="presParOf" srcId="{0E6412C6-500C-4DA1-86EA-ED172544BE3A}" destId="{DFE793FA-5B69-41E2-96EA-81FA28E4A772}" srcOrd="0" destOrd="0" presId="urn:microsoft.com/office/officeart/2005/8/layout/hierarchy1"/>
    <dgm:cxn modelId="{04F3AACC-3A90-4F11-B39A-2D61896A8528}" type="presParOf" srcId="{0E6412C6-500C-4DA1-86EA-ED172544BE3A}" destId="{EBFBA845-9D40-4D51-A048-0B3BEEC8B61B}" srcOrd="1" destOrd="0" presId="urn:microsoft.com/office/officeart/2005/8/layout/hierarchy1"/>
    <dgm:cxn modelId="{C8C6E8F0-A30B-4508-A0CC-3E12BA2269B2}" type="presParOf" srcId="{5B4F34C8-3571-450D-8844-B2CE9BD69173}" destId="{DD268F98-80A2-4165-8DCF-D90179EB5F41}" srcOrd="1" destOrd="0" presId="urn:microsoft.com/office/officeart/2005/8/layout/hierarchy1"/>
    <dgm:cxn modelId="{D4249BBF-C68C-4380-A686-1438DFAB953F}" type="presParOf" srcId="{2263BA85-DE91-4BF1-A7F0-2A64C8A658B8}" destId="{45DA7FEE-00BD-48ED-A9C0-3EA4CE7B71FE}" srcOrd="2" destOrd="0" presId="urn:microsoft.com/office/officeart/2005/8/layout/hierarchy1"/>
    <dgm:cxn modelId="{302965D5-AC2D-4182-B11F-92FAF8B384D1}" type="presParOf" srcId="{2263BA85-DE91-4BF1-A7F0-2A64C8A658B8}" destId="{30A7DC6C-A332-47FB-8563-5FC2299BFC75}" srcOrd="3" destOrd="0" presId="urn:microsoft.com/office/officeart/2005/8/layout/hierarchy1"/>
    <dgm:cxn modelId="{3AA1CAA0-87C4-490D-9834-4534BEE3A4C1}" type="presParOf" srcId="{30A7DC6C-A332-47FB-8563-5FC2299BFC75}" destId="{55AA79C4-A3A4-4FA6-8B75-892C361D96D3}" srcOrd="0" destOrd="0" presId="urn:microsoft.com/office/officeart/2005/8/layout/hierarchy1"/>
    <dgm:cxn modelId="{A78FD345-3200-457D-AA22-D24EAE369800}" type="presParOf" srcId="{55AA79C4-A3A4-4FA6-8B75-892C361D96D3}" destId="{712CC6D6-5904-4FDC-9F92-2655922E6952}" srcOrd="0" destOrd="0" presId="urn:microsoft.com/office/officeart/2005/8/layout/hierarchy1"/>
    <dgm:cxn modelId="{0AFD6AFB-BDA2-426C-8774-BC17E5A16B11}" type="presParOf" srcId="{55AA79C4-A3A4-4FA6-8B75-892C361D96D3}" destId="{F45D4CF8-9103-4CDC-89C5-BFB9A7461F72}" srcOrd="1" destOrd="0" presId="urn:microsoft.com/office/officeart/2005/8/layout/hierarchy1"/>
    <dgm:cxn modelId="{945D1E48-63E9-4983-BA97-9850B0B689D4}" type="presParOf" srcId="{30A7DC6C-A332-47FB-8563-5FC2299BFC75}" destId="{AC6F194B-2B37-453E-9039-6FCA0703BC83}" srcOrd="1" destOrd="0" presId="urn:microsoft.com/office/officeart/2005/8/layout/hierarchy1"/>
    <dgm:cxn modelId="{78423886-0D1F-4071-8F20-4940BE140BAA}" type="presParOf" srcId="{60151952-EFF1-4944-A1A7-B25909984F89}" destId="{6D52980E-AF3D-4A1B-ADFA-2731E4CD6746}" srcOrd="2" destOrd="0" presId="urn:microsoft.com/office/officeart/2005/8/layout/hierarchy1"/>
    <dgm:cxn modelId="{BBD36D70-3B5B-474C-AB0E-021174DE6DEB}" type="presParOf" srcId="{60151952-EFF1-4944-A1A7-B25909984F89}" destId="{58B75599-1CDC-480B-89B8-4A34551A2E53}" srcOrd="3" destOrd="0" presId="urn:microsoft.com/office/officeart/2005/8/layout/hierarchy1"/>
    <dgm:cxn modelId="{A88DA79C-4481-4301-A046-D97149D6BD2B}" type="presParOf" srcId="{58B75599-1CDC-480B-89B8-4A34551A2E53}" destId="{A774B173-A0F4-4376-A0E1-FA3A6E868842}" srcOrd="0" destOrd="0" presId="urn:microsoft.com/office/officeart/2005/8/layout/hierarchy1"/>
    <dgm:cxn modelId="{7E67813F-8402-424E-A018-4B4DF2AD7120}" type="presParOf" srcId="{A774B173-A0F4-4376-A0E1-FA3A6E868842}" destId="{3539F708-7DD8-4C57-B13E-851DE284F2AE}" srcOrd="0" destOrd="0" presId="urn:microsoft.com/office/officeart/2005/8/layout/hierarchy1"/>
    <dgm:cxn modelId="{1F451A4A-4925-4386-A339-D29A7DEF108A}" type="presParOf" srcId="{A774B173-A0F4-4376-A0E1-FA3A6E868842}" destId="{C36D90B9-926A-416B-944A-FF71B511C22D}" srcOrd="1" destOrd="0" presId="urn:microsoft.com/office/officeart/2005/8/layout/hierarchy1"/>
    <dgm:cxn modelId="{F85F5D06-BC22-41F6-926E-E6244493882F}" type="presParOf" srcId="{58B75599-1CDC-480B-89B8-4A34551A2E53}" destId="{447B2567-AFE2-4CAF-B3AF-25E632B7C6F6}" srcOrd="1" destOrd="0" presId="urn:microsoft.com/office/officeart/2005/8/layout/hierarchy1"/>
    <dgm:cxn modelId="{25D0F6C2-31C0-420B-9476-A80360EB20A4}" type="presParOf" srcId="{447B2567-AFE2-4CAF-B3AF-25E632B7C6F6}" destId="{D858D7AE-6705-4F80-B5AB-C22EEB2DD09C}" srcOrd="0" destOrd="0" presId="urn:microsoft.com/office/officeart/2005/8/layout/hierarchy1"/>
    <dgm:cxn modelId="{7DDC445C-08D5-4214-A74D-E78F348BBD9D}" type="presParOf" srcId="{447B2567-AFE2-4CAF-B3AF-25E632B7C6F6}" destId="{20129AEE-089F-4F22-9ECC-F02A2DC29AA5}" srcOrd="1" destOrd="0" presId="urn:microsoft.com/office/officeart/2005/8/layout/hierarchy1"/>
    <dgm:cxn modelId="{D4EEA346-2B55-4E3E-8C5C-DBF9B26BE7F2}" type="presParOf" srcId="{20129AEE-089F-4F22-9ECC-F02A2DC29AA5}" destId="{1B69BE30-FD84-4840-AF2E-7E1035B9DE65}" srcOrd="0" destOrd="0" presId="urn:microsoft.com/office/officeart/2005/8/layout/hierarchy1"/>
    <dgm:cxn modelId="{884F3A29-28E3-4AD7-B13B-D28DD53EF8A0}" type="presParOf" srcId="{1B69BE30-FD84-4840-AF2E-7E1035B9DE65}" destId="{B8185FF3-0940-464B-94B7-77EB19E65326}" srcOrd="0" destOrd="0" presId="urn:microsoft.com/office/officeart/2005/8/layout/hierarchy1"/>
    <dgm:cxn modelId="{B9CF83D1-7075-43FE-9A78-29D929B04530}" type="presParOf" srcId="{1B69BE30-FD84-4840-AF2E-7E1035B9DE65}" destId="{6DFE3A6A-621F-46D7-8B83-7044018FA870}" srcOrd="1" destOrd="0" presId="urn:microsoft.com/office/officeart/2005/8/layout/hierarchy1"/>
    <dgm:cxn modelId="{6346E20F-9B7E-44B8-8E59-3652C6CCBC49}" type="presParOf" srcId="{20129AEE-089F-4F22-9ECC-F02A2DC29AA5}" destId="{F09E059B-85EA-4BFA-9D35-0A02BCAE196B}" srcOrd="1" destOrd="0" presId="urn:microsoft.com/office/officeart/2005/8/layout/hierarchy1"/>
    <dgm:cxn modelId="{9780853E-3916-4452-A694-DFCB859C598F}" type="presParOf" srcId="{447B2567-AFE2-4CAF-B3AF-25E632B7C6F6}" destId="{490F5990-103B-4D14-B029-3DAAB9670538}" srcOrd="2" destOrd="0" presId="urn:microsoft.com/office/officeart/2005/8/layout/hierarchy1"/>
    <dgm:cxn modelId="{FD6CBD37-95FE-4ECD-A850-D6FC460A145E}" type="presParOf" srcId="{447B2567-AFE2-4CAF-B3AF-25E632B7C6F6}" destId="{EDEF9D4D-4D54-479C-8CC0-00C8839F2F54}" srcOrd="3" destOrd="0" presId="urn:microsoft.com/office/officeart/2005/8/layout/hierarchy1"/>
    <dgm:cxn modelId="{4BDA1788-D1E2-4456-8223-43E020A22D86}" type="presParOf" srcId="{EDEF9D4D-4D54-479C-8CC0-00C8839F2F54}" destId="{7A5A351A-130E-4784-AC3C-FFCD7D1DD211}" srcOrd="0" destOrd="0" presId="urn:microsoft.com/office/officeart/2005/8/layout/hierarchy1"/>
    <dgm:cxn modelId="{BDC066BC-AA60-47C9-B92E-0D5A0C37F2D5}" type="presParOf" srcId="{7A5A351A-130E-4784-AC3C-FFCD7D1DD211}" destId="{E88808A3-D9E0-4A32-BDED-7FA4CFBDEDBB}" srcOrd="0" destOrd="0" presId="urn:microsoft.com/office/officeart/2005/8/layout/hierarchy1"/>
    <dgm:cxn modelId="{4A057702-242D-4A7A-A1A8-D1EC6BFB3AAA}" type="presParOf" srcId="{7A5A351A-130E-4784-AC3C-FFCD7D1DD211}" destId="{F7560C48-E470-4D85-98D2-5F0C1185F2CD}" srcOrd="1" destOrd="0" presId="urn:microsoft.com/office/officeart/2005/8/layout/hierarchy1"/>
    <dgm:cxn modelId="{FE184253-428E-4435-BCDE-0ED3D4778965}" type="presParOf" srcId="{EDEF9D4D-4D54-479C-8CC0-00C8839F2F54}" destId="{3E10F56F-E897-4223-9D5D-E8E27E6958EA}"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Acquisitions</a:t>
          </a:r>
        </a:p>
        <a:p>
          <a:r>
            <a:rPr lang="en-US" sz="1600" dirty="0" smtClean="0"/>
            <a:t>Awaiting Acquisitions Processing</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FCD0CFE9-AB88-4AED-A766-6C0B2230953A}">
      <dgm:prSet phldrT="[Text]" custT="1"/>
      <dgm:spPr/>
      <dgm:t>
        <a:bodyPr/>
        <a:lstStyle/>
        <a:p>
          <a:pPr algn="ctr"/>
          <a:r>
            <a:rPr lang="en-US" sz="1200" b="1" dirty="0" smtClean="0"/>
            <a:t>Review Required</a:t>
          </a:r>
        </a:p>
        <a:p>
          <a:pPr algn="l"/>
          <a:r>
            <a:rPr lang="en-US" sz="1200" dirty="0" smtClean="0"/>
            <a:t>Review needed – request can be automatically routed in these queue because of department affiliation.  </a:t>
          </a:r>
        </a:p>
        <a:p>
          <a:pPr algn="l"/>
          <a:r>
            <a:rPr lang="en-US" sz="1200" dirty="0" smtClean="0"/>
            <a:t>Email sent via ILLiad, request is routed to specific pending queues</a:t>
          </a:r>
          <a:endParaRPr lang="en-US" sz="12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pPr algn="ctr"/>
          <a:r>
            <a:rPr lang="en-US" sz="1200" b="1" dirty="0" smtClean="0"/>
            <a:t>Awaiting Librarian Approval</a:t>
          </a:r>
        </a:p>
        <a:p>
          <a:pPr algn="l"/>
          <a:r>
            <a:rPr lang="en-US" sz="1200" b="0" dirty="0" smtClean="0"/>
            <a:t>If approved, process as purchase request.</a:t>
          </a:r>
        </a:p>
        <a:p>
          <a:pPr algn="l"/>
          <a:r>
            <a:rPr lang="en-US" sz="1200" b="0" dirty="0" smtClean="0"/>
            <a:t>If not, cancel or 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dgm:t>
        <a:bodyPr/>
        <a:lstStyle/>
        <a:p>
          <a:pPr algn="ctr"/>
          <a:r>
            <a:rPr lang="en-US" sz="1200" b="1" dirty="0" smtClean="0"/>
            <a:t>Processing Purchase Requests</a:t>
          </a:r>
        </a:p>
        <a:p>
          <a:pPr algn="l"/>
          <a:r>
            <a:rPr lang="en-US" sz="1200" dirty="0" smtClean="0"/>
            <a:t>User, department &amp; budget validation.</a:t>
          </a:r>
        </a:p>
        <a:p>
          <a:pPr algn="l"/>
          <a:r>
            <a:rPr lang="en-US" sz="1200" dirty="0" smtClean="0"/>
            <a:t>Check holdings in GIST Item Information.</a:t>
          </a:r>
        </a:p>
        <a:p>
          <a:pPr algn="l"/>
          <a:r>
            <a:rPr lang="en-US" sz="1200" dirty="0" smtClean="0"/>
            <a:t>Copy ISBN – search in Amazon, etc. to place order.</a:t>
          </a:r>
        </a:p>
        <a:p>
          <a:pPr algn="l"/>
          <a:r>
            <a:rPr lang="en-US" sz="1200" dirty="0" smtClean="0"/>
            <a:t>Copy OCLC  number to download record and attach holdings.</a:t>
          </a:r>
        </a:p>
        <a:p>
          <a:pPr algn="l"/>
          <a:r>
            <a:rPr lang="en-US" sz="1200" dirty="0" smtClean="0"/>
            <a:t>Email sent via ILLiad, request is routed to Purchase Request Ordered from Vendor</a:t>
          </a:r>
          <a:endParaRPr lang="en-US" sz="1200" dirty="0"/>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pPr/>
      <dgm:t>
        <a:bodyPr/>
        <a:lstStyle/>
        <a:p>
          <a:pPr algn="ctr"/>
          <a:r>
            <a:rPr lang="en-US" sz="1200" b="1" dirty="0" smtClean="0"/>
            <a:t>Purchase Request Ordered from Vendor</a:t>
          </a:r>
        </a:p>
        <a:p>
          <a:pPr algn="l"/>
          <a:r>
            <a:rPr lang="en-US" sz="1200" b="0" dirty="0" smtClean="0"/>
            <a:t>When item is received, Email sent via ILLiad, request is routed to Request Finished</a:t>
          </a:r>
          <a:endParaRPr lang="en-US" sz="1200" b="0" dirty="0"/>
        </a:p>
      </dgm:t>
    </dgm:pt>
    <dgm:pt modelId="{EDC9D4D2-3BFA-4D20-A7EE-50BFAC792C5D}" type="parTrans" cxnId="{C70DC941-C576-44AF-A7D1-536C7D83D883}">
      <dgm:prSet/>
      <dgm:spPr/>
      <dgm:t>
        <a:bodyPr/>
        <a:lstStyle/>
        <a:p>
          <a:endParaRPr lang="en-US" sz="1600"/>
        </a:p>
      </dgm:t>
    </dgm:pt>
    <dgm:pt modelId="{46F685AF-137B-4F6B-BAED-6787343118B3}" type="sibTrans" cxnId="{C70DC941-C576-44AF-A7D1-536C7D83D883}">
      <dgm:prSet/>
      <dgm:spPr/>
      <dgm:t>
        <a:bodyPr/>
        <a:lstStyle/>
        <a:p>
          <a:endParaRPr lang="en-US"/>
        </a:p>
      </dgm:t>
    </dgm:pt>
    <dgm:pt modelId="{E1D71C48-FC9D-48AF-B9CD-25BD40423795}">
      <dgm:prSet custT="1"/>
      <dgm:spPr/>
      <dgm:t>
        <a:bodyPr/>
        <a:lstStyle/>
        <a:p>
          <a:pPr algn="ctr"/>
          <a:r>
            <a:rPr lang="en-US" sz="1200" b="1" dirty="0" smtClean="0"/>
            <a:t>Awaiting Faculty Rep </a:t>
          </a:r>
        </a:p>
        <a:p>
          <a:pPr algn="l"/>
          <a:r>
            <a:rPr lang="en-US" sz="1200" b="0" dirty="0" smtClean="0"/>
            <a:t>If approved, process as purchase request.</a:t>
          </a:r>
        </a:p>
        <a:p>
          <a:pPr algn="l"/>
          <a:r>
            <a:rPr lang="en-US" sz="1200" b="0" dirty="0" smtClean="0"/>
            <a:t>If not, cancel or borrow.</a:t>
          </a:r>
          <a:endParaRPr lang="en-US" sz="1200" b="0" dirty="0"/>
        </a:p>
      </dgm:t>
    </dgm:pt>
    <dgm:pt modelId="{13F56503-3DE9-41D5-8686-40E452FF748D}" type="parTrans" cxnId="{C1D363CD-E4FE-4C17-A9B5-AE667BC8B2EC}">
      <dgm:prSet/>
      <dgm:spPr/>
      <dgm:t>
        <a:bodyPr/>
        <a:lstStyle/>
        <a:p>
          <a:endParaRPr lang="en-US"/>
        </a:p>
      </dgm:t>
    </dgm:pt>
    <dgm:pt modelId="{E60C8ECF-F7E8-4243-979F-48A78DF2AAAD}" type="sibTrans" cxnId="{C1D363CD-E4FE-4C17-A9B5-AE667BC8B2EC}">
      <dgm:prSet/>
      <dgm:spPr/>
      <dgm:t>
        <a:bodyPr/>
        <a:lstStyle/>
        <a:p>
          <a:endParaRPr lang="en-US"/>
        </a:p>
      </dgm:t>
    </dgm:pt>
    <dgm:pt modelId="{1517A7A7-C31F-4179-BA0A-B4D492D57125}">
      <dgm:prSet custT="1"/>
      <dgm:spPr/>
      <dgm:t>
        <a:bodyPr/>
        <a:lstStyle/>
        <a:p>
          <a:pPr algn="ctr"/>
          <a:r>
            <a:rPr lang="en-US" sz="1200" b="1" dirty="0" smtClean="0"/>
            <a:t>Request Finished</a:t>
          </a:r>
        </a:p>
        <a:p>
          <a:pPr algn="l"/>
          <a:r>
            <a:rPr lang="en-US" sz="1200" b="0" dirty="0" smtClean="0"/>
            <a:t>Item made available as per user preference; Hold for Pickup, Shelved in Library, Placed on Reserve</a:t>
          </a:r>
          <a:endParaRPr lang="en-US" sz="1200" b="0" dirty="0"/>
        </a:p>
      </dgm:t>
    </dgm:pt>
    <dgm:pt modelId="{49D31930-24B4-4F6E-98C5-FD1C51C6CA66}" type="parTrans" cxnId="{EB485AE3-B87A-4420-A5F1-5EBCED408763}">
      <dgm:prSet/>
      <dgm:spPr/>
      <dgm:t>
        <a:bodyPr/>
        <a:lstStyle/>
        <a:p>
          <a:endParaRPr lang="en-US"/>
        </a:p>
      </dgm:t>
    </dgm:pt>
    <dgm:pt modelId="{1448D8F9-A233-4F7D-B6F0-731395D3F4AD}" type="sibTrans" cxnId="{EB485AE3-B87A-4420-A5F1-5EBCED408763}">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pt>
    <dgm:pt modelId="{D973A2E3-1D27-4DC4-A47A-389FE99CD902}" type="pres">
      <dgm:prSet presAssocID="{7FA2D91A-097B-4DA2-964C-AB8E88B88633}" presName="composite" presStyleCnt="0"/>
      <dgm:spPr/>
    </dgm:pt>
    <dgm:pt modelId="{7220B3B1-F9F5-4B20-8545-952A74DA7491}" type="pres">
      <dgm:prSet presAssocID="{7FA2D91A-097B-4DA2-964C-AB8E88B88633}" presName="background" presStyleLbl="node0" presStyleIdx="0" presStyleCnt="1"/>
      <dgm:spPr>
        <a:noFill/>
      </dgm:spPr>
    </dgm:pt>
    <dgm:pt modelId="{1594B0CC-578B-4A84-BDBE-197A8722F25A}" type="pres">
      <dgm:prSet presAssocID="{7FA2D91A-097B-4DA2-964C-AB8E88B88633}" presName="text" presStyleLbl="fgAcc0" presStyleIdx="0" presStyleCnt="1" custScaleX="193313" custScaleY="58455"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pt>
    <dgm:pt modelId="{C4C4ECE4-D7FC-44B9-BE0D-C14CB27FB714}" type="pres">
      <dgm:prSet presAssocID="{B358A8D7-853F-44AB-8FF3-8C50ED688CD9}" presName="Name10" presStyleLbl="parChTrans1D2" presStyleIdx="0" presStyleCnt="2"/>
      <dgm:spPr/>
      <dgm:t>
        <a:bodyPr/>
        <a:lstStyle/>
        <a:p>
          <a:endParaRPr lang="en-US"/>
        </a:p>
      </dgm:t>
    </dgm:pt>
    <dgm:pt modelId="{8919E03C-4FB9-4CBA-BF62-537D55C5741D}" type="pres">
      <dgm:prSet presAssocID="{FCD0CFE9-AB88-4AED-A766-6C0B2230953A}" presName="hierRoot2" presStyleCnt="0"/>
      <dgm:spPr/>
    </dgm:pt>
    <dgm:pt modelId="{C94A0F3B-6503-4AE8-AEB5-5CD866220425}" type="pres">
      <dgm:prSet presAssocID="{FCD0CFE9-AB88-4AED-A766-6C0B2230953A}" presName="composite2" presStyleCnt="0"/>
      <dgm:spPr/>
    </dgm:pt>
    <dgm:pt modelId="{9ECA86AE-378D-47A2-BE12-DF915CDE73CE}" type="pres">
      <dgm:prSet presAssocID="{FCD0CFE9-AB88-4AED-A766-6C0B2230953A}" presName="background2" presStyleLbl="node2" presStyleIdx="0" presStyleCnt="2"/>
      <dgm:spPr>
        <a:noFill/>
      </dgm:spPr>
    </dgm:pt>
    <dgm:pt modelId="{47575832-96C9-4170-B722-A3514449F5AC}" type="pres">
      <dgm:prSet presAssocID="{FCD0CFE9-AB88-4AED-A766-6C0B2230953A}" presName="text2" presStyleLbl="fgAcc2" presStyleIdx="0" presStyleCnt="2" custScaleX="181770" custScaleY="128249" custLinFactNeighborX="5504" custLinFactNeighborY="5496">
        <dgm:presLayoutVars>
          <dgm:chPref val="3"/>
        </dgm:presLayoutVars>
      </dgm:prSet>
      <dgm:spPr/>
      <dgm:t>
        <a:bodyPr/>
        <a:lstStyle/>
        <a:p>
          <a:endParaRPr lang="en-US"/>
        </a:p>
      </dgm:t>
    </dgm:pt>
    <dgm:pt modelId="{3C2BF862-3691-4C05-AE6D-18A4FD9F426F}" type="pres">
      <dgm:prSet presAssocID="{FCD0CFE9-AB88-4AED-A766-6C0B2230953A}" presName="hierChild3" presStyleCnt="0"/>
      <dgm:spPr/>
    </dgm:pt>
    <dgm:pt modelId="{39E60F58-EF33-44D5-B331-EA060C077B66}" type="pres">
      <dgm:prSet presAssocID="{13F56503-3DE9-41D5-8686-40E452FF748D}" presName="Name17" presStyleLbl="parChTrans1D3" presStyleIdx="0" presStyleCnt="3"/>
      <dgm:spPr/>
      <dgm:t>
        <a:bodyPr/>
        <a:lstStyle/>
        <a:p>
          <a:endParaRPr lang="en-US"/>
        </a:p>
      </dgm:t>
    </dgm:pt>
    <dgm:pt modelId="{03B87901-EFED-4084-A077-7A691F02C481}" type="pres">
      <dgm:prSet presAssocID="{E1D71C48-FC9D-48AF-B9CD-25BD40423795}" presName="hierRoot3" presStyleCnt="0"/>
      <dgm:spPr/>
    </dgm:pt>
    <dgm:pt modelId="{8520294A-EA5D-4B57-98C4-737E2037ECA2}" type="pres">
      <dgm:prSet presAssocID="{E1D71C48-FC9D-48AF-B9CD-25BD40423795}" presName="composite3" presStyleCnt="0"/>
      <dgm:spPr/>
    </dgm:pt>
    <dgm:pt modelId="{62242D54-B78A-4E00-A468-9087E5BF9CD4}" type="pres">
      <dgm:prSet presAssocID="{E1D71C48-FC9D-48AF-B9CD-25BD40423795}" presName="background3" presStyleLbl="node3" presStyleIdx="0" presStyleCnt="3"/>
      <dgm:spPr>
        <a:noFill/>
      </dgm:spPr>
    </dgm:pt>
    <dgm:pt modelId="{C0463D11-061F-4AD8-8016-95A4A1A3B8B5}" type="pres">
      <dgm:prSet presAssocID="{E1D71C48-FC9D-48AF-B9CD-25BD40423795}" presName="text3" presStyleLbl="fgAcc3" presStyleIdx="0" presStyleCnt="3" custScaleX="85769" custScaleY="142011">
        <dgm:presLayoutVars>
          <dgm:chPref val="3"/>
        </dgm:presLayoutVars>
      </dgm:prSet>
      <dgm:spPr/>
      <dgm:t>
        <a:bodyPr/>
        <a:lstStyle/>
        <a:p>
          <a:endParaRPr lang="en-US"/>
        </a:p>
      </dgm:t>
    </dgm:pt>
    <dgm:pt modelId="{CAACC915-02D7-4C52-B782-266EE8E652D2}" type="pres">
      <dgm:prSet presAssocID="{E1D71C48-FC9D-48AF-B9CD-25BD40423795}" presName="hierChild4" presStyleCnt="0"/>
      <dgm:spPr/>
    </dgm:pt>
    <dgm:pt modelId="{45DA7FEE-00BD-48ED-A9C0-3EA4CE7B71FE}" type="pres">
      <dgm:prSet presAssocID="{DC750404-6449-4A2B-928D-7E8C3C967747}" presName="Name17" presStyleLbl="parChTrans1D3" presStyleIdx="1" presStyleCnt="3"/>
      <dgm:spPr/>
      <dgm:t>
        <a:bodyPr/>
        <a:lstStyle/>
        <a:p>
          <a:endParaRPr lang="en-US"/>
        </a:p>
      </dgm:t>
    </dgm:pt>
    <dgm:pt modelId="{30A7DC6C-A332-47FB-8563-5FC2299BFC75}" type="pres">
      <dgm:prSet presAssocID="{F4B9D831-7AA2-4E3F-AC6F-415DCEBDE9F6}" presName="hierRoot3" presStyleCnt="0"/>
      <dgm:spPr/>
    </dgm:pt>
    <dgm:pt modelId="{55AA79C4-A3A4-4FA6-8B75-892C361D96D3}" type="pres">
      <dgm:prSet presAssocID="{F4B9D831-7AA2-4E3F-AC6F-415DCEBDE9F6}" presName="composite3" presStyleCnt="0"/>
      <dgm:spPr/>
    </dgm:pt>
    <dgm:pt modelId="{712CC6D6-5904-4FDC-9F92-2655922E6952}" type="pres">
      <dgm:prSet presAssocID="{F4B9D831-7AA2-4E3F-AC6F-415DCEBDE9F6}" presName="background3" presStyleLbl="node3" presStyleIdx="1" presStyleCnt="3"/>
      <dgm:spPr>
        <a:noFill/>
      </dgm:spPr>
    </dgm:pt>
    <dgm:pt modelId="{F45D4CF8-9103-4CDC-89C5-BFB9A7461F72}" type="pres">
      <dgm:prSet presAssocID="{F4B9D831-7AA2-4E3F-AC6F-415DCEBDE9F6}" presName="text3" presStyleLbl="fgAcc3" presStyleIdx="1" presStyleCnt="3" custScaleX="80741" custScaleY="156015">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pt>
    <dgm:pt modelId="{A774B173-A0F4-4376-A0E1-FA3A6E868842}" type="pres">
      <dgm:prSet presAssocID="{2FCB518C-D2A7-4810-9020-080D78324CF3}" presName="composite2" presStyleCnt="0"/>
      <dgm:spPr/>
    </dgm:pt>
    <dgm:pt modelId="{3539F708-7DD8-4C57-B13E-851DE284F2AE}" type="pres">
      <dgm:prSet presAssocID="{2FCB518C-D2A7-4810-9020-080D78324CF3}" presName="background2" presStyleLbl="node2" presStyleIdx="1" presStyleCnt="2"/>
      <dgm:spPr>
        <a:noFill/>
      </dgm:spPr>
    </dgm:pt>
    <dgm:pt modelId="{C36D90B9-926A-416B-944A-FF71B511C22D}" type="pres">
      <dgm:prSet presAssocID="{2FCB518C-D2A7-4810-9020-080D78324CF3}" presName="text2" presStyleLbl="fgAcc2" presStyleIdx="1" presStyleCnt="2" custScaleX="165784" custScaleY="168593">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pt>
    <dgm:pt modelId="{D858D7AE-6705-4F80-B5AB-C22EEB2DD09C}" type="pres">
      <dgm:prSet presAssocID="{EDC9D4D2-3BFA-4D20-A7EE-50BFAC792C5D}" presName="Name17" presStyleLbl="parChTrans1D3" presStyleIdx="2" presStyleCnt="3"/>
      <dgm:spPr/>
      <dgm:t>
        <a:bodyPr/>
        <a:lstStyle/>
        <a:p>
          <a:endParaRPr lang="en-US"/>
        </a:p>
      </dgm:t>
    </dgm:pt>
    <dgm:pt modelId="{20129AEE-089F-4F22-9ECC-F02A2DC29AA5}" type="pres">
      <dgm:prSet presAssocID="{0AD6CF64-84F2-41E0-A42B-BFF097D1DB4A}" presName="hierRoot3" presStyleCnt="0"/>
      <dgm:spPr/>
    </dgm:pt>
    <dgm:pt modelId="{1B69BE30-FD84-4840-AF2E-7E1035B9DE65}" type="pres">
      <dgm:prSet presAssocID="{0AD6CF64-84F2-41E0-A42B-BFF097D1DB4A}" presName="composite3" presStyleCnt="0"/>
      <dgm:spPr/>
    </dgm:pt>
    <dgm:pt modelId="{B8185FF3-0940-464B-94B7-77EB19E65326}" type="pres">
      <dgm:prSet presAssocID="{0AD6CF64-84F2-41E0-A42B-BFF097D1DB4A}" presName="background3" presStyleLbl="node3" presStyleIdx="2" presStyleCnt="3"/>
      <dgm:spPr>
        <a:noFill/>
      </dgm:spPr>
    </dgm:pt>
    <dgm:pt modelId="{6DFE3A6A-621F-46D7-8B83-7044018FA870}" type="pres">
      <dgm:prSet presAssocID="{0AD6CF64-84F2-41E0-A42B-BFF097D1DB4A}" presName="text3" presStyleLbl="fgAcc3" presStyleIdx="2" presStyleCnt="3" custScaleX="176916" custScaleY="68372" custLinFactNeighborX="4344" custLinFactNeighborY="-18209">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pt>
    <dgm:pt modelId="{21159415-1513-439E-BFCD-10F041D63B50}" type="pres">
      <dgm:prSet presAssocID="{49D31930-24B4-4F6E-98C5-FD1C51C6CA66}" presName="Name23" presStyleLbl="parChTrans1D4" presStyleIdx="0" presStyleCnt="1"/>
      <dgm:spPr/>
      <dgm:t>
        <a:bodyPr/>
        <a:lstStyle/>
        <a:p>
          <a:endParaRPr lang="en-US"/>
        </a:p>
      </dgm:t>
    </dgm:pt>
    <dgm:pt modelId="{2B944E1E-C374-4EA0-AC21-7A85C33C19B8}" type="pres">
      <dgm:prSet presAssocID="{1517A7A7-C31F-4179-BA0A-B4D492D57125}" presName="hierRoot4" presStyleCnt="0"/>
      <dgm:spPr/>
    </dgm:pt>
    <dgm:pt modelId="{AAA22E32-B832-49B9-8DBB-8E5FCA232714}" type="pres">
      <dgm:prSet presAssocID="{1517A7A7-C31F-4179-BA0A-B4D492D57125}" presName="composite4" presStyleCnt="0"/>
      <dgm:spPr/>
    </dgm:pt>
    <dgm:pt modelId="{4A7440EC-FE66-4805-BB02-A33C7ED0572C}" type="pres">
      <dgm:prSet presAssocID="{1517A7A7-C31F-4179-BA0A-B4D492D57125}" presName="background4" presStyleLbl="node4" presStyleIdx="0" presStyleCnt="1"/>
      <dgm:spPr>
        <a:noFill/>
      </dgm:spPr>
    </dgm:pt>
    <dgm:pt modelId="{187ED3E5-F94C-4293-A626-F680E9B6A538}" type="pres">
      <dgm:prSet presAssocID="{1517A7A7-C31F-4179-BA0A-B4D492D57125}" presName="text4" presStyleLbl="fgAcc4" presStyleIdx="0" presStyleCnt="1" custScaleX="176915" custScaleY="73164" custLinFactNeighborX="7487" custLinFactNeighborY="-34208">
        <dgm:presLayoutVars>
          <dgm:chPref val="3"/>
        </dgm:presLayoutVars>
      </dgm:prSet>
      <dgm:spPr/>
      <dgm:t>
        <a:bodyPr/>
        <a:lstStyle/>
        <a:p>
          <a:endParaRPr lang="en-US"/>
        </a:p>
      </dgm:t>
    </dgm:pt>
    <dgm:pt modelId="{EB5AF053-B7B3-4121-B3F2-B9C492B9D836}" type="pres">
      <dgm:prSet presAssocID="{1517A7A7-C31F-4179-BA0A-B4D492D57125}" presName="hierChild5" presStyleCnt="0"/>
      <dgm:spPr/>
    </dgm:pt>
  </dgm:ptLst>
  <dgm:cxnLst>
    <dgm:cxn modelId="{44D328B4-945B-4EF6-A724-5019775459E1}" type="presOf" srcId="{B358A8D7-853F-44AB-8FF3-8C50ED688CD9}" destId="{C4C4ECE4-D7FC-44B9-BE0D-C14CB27FB714}" srcOrd="0" destOrd="0" presId="urn:microsoft.com/office/officeart/2005/8/layout/hierarchy1"/>
    <dgm:cxn modelId="{64F24836-5A2F-4804-9479-760BB6C3D550}" type="presOf" srcId="{2FCB518C-D2A7-4810-9020-080D78324CF3}" destId="{C36D90B9-926A-416B-944A-FF71B511C22D}" srcOrd="0" destOrd="0" presId="urn:microsoft.com/office/officeart/2005/8/layout/hierarchy1"/>
    <dgm:cxn modelId="{18C49DEC-8735-4020-ABAB-5C82235DC81C}" type="presOf" srcId="{13F56503-3DE9-41D5-8686-40E452FF748D}" destId="{39E60F58-EF33-44D5-B331-EA060C077B66}" srcOrd="0" destOrd="0" presId="urn:microsoft.com/office/officeart/2005/8/layout/hierarchy1"/>
    <dgm:cxn modelId="{12304928-C2D8-4521-A9CC-A8C21A78CB7C}" type="presOf" srcId="{DC750404-6449-4A2B-928D-7E8C3C967747}" destId="{45DA7FEE-00BD-48ED-A9C0-3EA4CE7B71FE}" srcOrd="0" destOrd="0" presId="urn:microsoft.com/office/officeart/2005/8/layout/hierarchy1"/>
    <dgm:cxn modelId="{E417B54F-1578-4C80-8791-5F7E264F8514}" type="presOf" srcId="{0AD6CF64-84F2-41E0-A42B-BFF097D1DB4A}" destId="{6DFE3A6A-621F-46D7-8B83-7044018FA870}"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9534AF50-8B93-4288-8AB8-E904EB7EFD56}" srcId="{7FA2D91A-097B-4DA2-964C-AB8E88B88633}" destId="{FCD0CFE9-AB88-4AED-A766-6C0B2230953A}" srcOrd="0" destOrd="0" parTransId="{B358A8D7-853F-44AB-8FF3-8C50ED688CD9}" sibTransId="{34F5484F-D89D-4F1D-B71E-ED0955896AC3}"/>
    <dgm:cxn modelId="{08DA43C2-16C1-4149-B118-D2957D26BDA3}" type="presOf" srcId="{1517A7A7-C31F-4179-BA0A-B4D492D57125}" destId="{187ED3E5-F94C-4293-A626-F680E9B6A538}" srcOrd="0" destOrd="0" presId="urn:microsoft.com/office/officeart/2005/8/layout/hierarchy1"/>
    <dgm:cxn modelId="{424EE3EE-DD23-450B-A52E-2C9B62C6CB23}" type="presOf" srcId="{EDC9D4D2-3BFA-4D20-A7EE-50BFAC792C5D}" destId="{D858D7AE-6705-4F80-B5AB-C22EEB2DD09C}" srcOrd="0" destOrd="0" presId="urn:microsoft.com/office/officeart/2005/8/layout/hierarchy1"/>
    <dgm:cxn modelId="{0FF5DF41-8C1F-4F20-8A84-8B1B8B0331B8}" type="presOf" srcId="{7FB3E9DE-50A4-4186-B369-017E6DDC716F}" destId="{0880257A-38E5-416B-A879-EFFB01ED6C1D}" srcOrd="0" destOrd="0" presId="urn:microsoft.com/office/officeart/2005/8/layout/hierarchy1"/>
    <dgm:cxn modelId="{D9143FB4-4F0C-4783-B63C-9A2B1D0CD8B1}" type="presOf" srcId="{39EE3D3F-68DF-4370-9391-A3255C401376}" destId="{6D52980E-AF3D-4A1B-ADFA-2731E4CD6746}" srcOrd="0" destOrd="0" presId="urn:microsoft.com/office/officeart/2005/8/layout/hierarchy1"/>
    <dgm:cxn modelId="{C1D363CD-E4FE-4C17-A9B5-AE667BC8B2EC}" srcId="{FCD0CFE9-AB88-4AED-A766-6C0B2230953A}" destId="{E1D71C48-FC9D-48AF-B9CD-25BD40423795}" srcOrd="0" destOrd="0" parTransId="{13F56503-3DE9-41D5-8686-40E452FF748D}" sibTransId="{E60C8ECF-F7E8-4243-979F-48A78DF2AAAD}"/>
    <dgm:cxn modelId="{0C41B8B9-5C38-4C2E-B676-23C2F64BC572}" type="presOf" srcId="{FCD0CFE9-AB88-4AED-A766-6C0B2230953A}" destId="{47575832-96C9-4170-B722-A3514449F5AC}" srcOrd="0" destOrd="0" presId="urn:microsoft.com/office/officeart/2005/8/layout/hierarchy1"/>
    <dgm:cxn modelId="{D663AFE9-802E-428F-8482-7829C088B73A}" type="presOf" srcId="{7FA2D91A-097B-4DA2-964C-AB8E88B88633}" destId="{1594B0CC-578B-4A84-BDBE-197A8722F25A}" srcOrd="0" destOrd="0" presId="urn:microsoft.com/office/officeart/2005/8/layout/hierarchy1"/>
    <dgm:cxn modelId="{184EFAB0-1F19-4742-83BC-70F9F8E68482}" type="presOf" srcId="{E1D71C48-FC9D-48AF-B9CD-25BD40423795}" destId="{C0463D11-061F-4AD8-8016-95A4A1A3B8B5}" srcOrd="0" destOrd="0" presId="urn:microsoft.com/office/officeart/2005/8/layout/hierarchy1"/>
    <dgm:cxn modelId="{745AED92-F162-4E5F-B203-77DFA338F6F8}" type="presOf" srcId="{49D31930-24B4-4F6E-98C5-FD1C51C6CA66}" destId="{21159415-1513-439E-BFCD-10F041D63B50}" srcOrd="0" destOrd="0" presId="urn:microsoft.com/office/officeart/2005/8/layout/hierarchy1"/>
    <dgm:cxn modelId="{99D7CED6-022A-458C-9EB9-22516B665F26}" srcId="{7FA2D91A-097B-4DA2-964C-AB8E88B88633}" destId="{2FCB518C-D2A7-4810-9020-080D78324CF3}" srcOrd="1" destOrd="0" parTransId="{39EE3D3F-68DF-4370-9391-A3255C401376}" sibTransId="{A749D909-B106-454D-993D-E109608D93BA}"/>
    <dgm:cxn modelId="{39A1F6F2-9A93-4F76-9916-31B52EC832A7}" type="presOf" srcId="{F4B9D831-7AA2-4E3F-AC6F-415DCEBDE9F6}" destId="{F45D4CF8-9103-4CDC-89C5-BFB9A7461F72}" srcOrd="0" destOrd="0" presId="urn:microsoft.com/office/officeart/2005/8/layout/hierarchy1"/>
    <dgm:cxn modelId="{5F733BED-86F9-461D-80F8-8F24BAE22A45}" srcId="{FCD0CFE9-AB88-4AED-A766-6C0B2230953A}" destId="{F4B9D831-7AA2-4E3F-AC6F-415DCEBDE9F6}" srcOrd="1" destOrd="0" parTransId="{DC750404-6449-4A2B-928D-7E8C3C967747}" sibTransId="{C886B28A-1DA2-40C3-B0EF-298A396CE318}"/>
    <dgm:cxn modelId="{EB485AE3-B87A-4420-A5F1-5EBCED408763}" srcId="{0AD6CF64-84F2-41E0-A42B-BFF097D1DB4A}" destId="{1517A7A7-C31F-4179-BA0A-B4D492D57125}" srcOrd="0" destOrd="0" parTransId="{49D31930-24B4-4F6E-98C5-FD1C51C6CA66}" sibTransId="{1448D8F9-A233-4F7D-B6F0-731395D3F4AD}"/>
    <dgm:cxn modelId="{78199109-F94A-4FED-A429-2CAEB339425B}" srcId="{7FB3E9DE-50A4-4186-B369-017E6DDC716F}" destId="{7FA2D91A-097B-4DA2-964C-AB8E88B88633}" srcOrd="0" destOrd="0" parTransId="{E505973B-35C3-4048-8FAB-CB7D56014184}" sibTransId="{4F8B7275-A507-4D9C-86CD-81C01685214F}"/>
    <dgm:cxn modelId="{B536CB79-4E1B-4A7E-AE41-33F14283C87B}" type="presParOf" srcId="{0880257A-38E5-416B-A879-EFFB01ED6C1D}" destId="{458526E1-3A24-4F91-A317-BB6BA85C2C97}" srcOrd="0" destOrd="0" presId="urn:microsoft.com/office/officeart/2005/8/layout/hierarchy1"/>
    <dgm:cxn modelId="{AD37F787-8812-4B3E-857A-C8FC11DDA023}" type="presParOf" srcId="{458526E1-3A24-4F91-A317-BB6BA85C2C97}" destId="{D973A2E3-1D27-4DC4-A47A-389FE99CD902}" srcOrd="0" destOrd="0" presId="urn:microsoft.com/office/officeart/2005/8/layout/hierarchy1"/>
    <dgm:cxn modelId="{90B511C6-648D-4A1C-8C7D-B355D431C066}" type="presParOf" srcId="{D973A2E3-1D27-4DC4-A47A-389FE99CD902}" destId="{7220B3B1-F9F5-4B20-8545-952A74DA7491}" srcOrd="0" destOrd="0" presId="urn:microsoft.com/office/officeart/2005/8/layout/hierarchy1"/>
    <dgm:cxn modelId="{FC06560B-F98D-4077-8948-DAA1E2B523A4}" type="presParOf" srcId="{D973A2E3-1D27-4DC4-A47A-389FE99CD902}" destId="{1594B0CC-578B-4A84-BDBE-197A8722F25A}" srcOrd="1" destOrd="0" presId="urn:microsoft.com/office/officeart/2005/8/layout/hierarchy1"/>
    <dgm:cxn modelId="{75F68B07-8C63-4D4C-AAB9-EEB133216E75}" type="presParOf" srcId="{458526E1-3A24-4F91-A317-BB6BA85C2C97}" destId="{60151952-EFF1-4944-A1A7-B25909984F89}" srcOrd="1" destOrd="0" presId="urn:microsoft.com/office/officeart/2005/8/layout/hierarchy1"/>
    <dgm:cxn modelId="{FC407685-D441-4592-8350-360462ED3222}" type="presParOf" srcId="{60151952-EFF1-4944-A1A7-B25909984F89}" destId="{C4C4ECE4-D7FC-44B9-BE0D-C14CB27FB714}" srcOrd="0" destOrd="0" presId="urn:microsoft.com/office/officeart/2005/8/layout/hierarchy1"/>
    <dgm:cxn modelId="{B83E02A7-203F-4215-93C0-1F0E4389B4E4}" type="presParOf" srcId="{60151952-EFF1-4944-A1A7-B25909984F89}" destId="{8919E03C-4FB9-4CBA-BF62-537D55C5741D}" srcOrd="1" destOrd="0" presId="urn:microsoft.com/office/officeart/2005/8/layout/hierarchy1"/>
    <dgm:cxn modelId="{91154113-194A-4E94-98E9-5332F372FC42}" type="presParOf" srcId="{8919E03C-4FB9-4CBA-BF62-537D55C5741D}" destId="{C94A0F3B-6503-4AE8-AEB5-5CD866220425}" srcOrd="0" destOrd="0" presId="urn:microsoft.com/office/officeart/2005/8/layout/hierarchy1"/>
    <dgm:cxn modelId="{44F28215-04BF-448F-8486-D722CECA7EE1}" type="presParOf" srcId="{C94A0F3B-6503-4AE8-AEB5-5CD866220425}" destId="{9ECA86AE-378D-47A2-BE12-DF915CDE73CE}" srcOrd="0" destOrd="0" presId="urn:microsoft.com/office/officeart/2005/8/layout/hierarchy1"/>
    <dgm:cxn modelId="{55E0B8E5-A0EC-4BFC-B645-0603DDD3F0C3}" type="presParOf" srcId="{C94A0F3B-6503-4AE8-AEB5-5CD866220425}" destId="{47575832-96C9-4170-B722-A3514449F5AC}" srcOrd="1" destOrd="0" presId="urn:microsoft.com/office/officeart/2005/8/layout/hierarchy1"/>
    <dgm:cxn modelId="{63621384-7FC0-4C64-AE09-EF0C79EEF4AC}" type="presParOf" srcId="{8919E03C-4FB9-4CBA-BF62-537D55C5741D}" destId="{3C2BF862-3691-4C05-AE6D-18A4FD9F426F}" srcOrd="1" destOrd="0" presId="urn:microsoft.com/office/officeart/2005/8/layout/hierarchy1"/>
    <dgm:cxn modelId="{CF8DEFD1-F218-4542-B5F3-E2800C17BDEA}" type="presParOf" srcId="{3C2BF862-3691-4C05-AE6D-18A4FD9F426F}" destId="{39E60F58-EF33-44D5-B331-EA060C077B66}" srcOrd="0" destOrd="0" presId="urn:microsoft.com/office/officeart/2005/8/layout/hierarchy1"/>
    <dgm:cxn modelId="{2E9B438B-06FE-4DB1-8B9F-7DFA6B121388}" type="presParOf" srcId="{3C2BF862-3691-4C05-AE6D-18A4FD9F426F}" destId="{03B87901-EFED-4084-A077-7A691F02C481}" srcOrd="1" destOrd="0" presId="urn:microsoft.com/office/officeart/2005/8/layout/hierarchy1"/>
    <dgm:cxn modelId="{E8396ABB-15FE-4165-9936-008043C556B9}" type="presParOf" srcId="{03B87901-EFED-4084-A077-7A691F02C481}" destId="{8520294A-EA5D-4B57-98C4-737E2037ECA2}" srcOrd="0" destOrd="0" presId="urn:microsoft.com/office/officeart/2005/8/layout/hierarchy1"/>
    <dgm:cxn modelId="{DACB2126-5BC4-4752-B76E-8425BBF01B06}" type="presParOf" srcId="{8520294A-EA5D-4B57-98C4-737E2037ECA2}" destId="{62242D54-B78A-4E00-A468-9087E5BF9CD4}" srcOrd="0" destOrd="0" presId="urn:microsoft.com/office/officeart/2005/8/layout/hierarchy1"/>
    <dgm:cxn modelId="{9BA4F110-518E-49F1-ADD6-571AF7D644B9}" type="presParOf" srcId="{8520294A-EA5D-4B57-98C4-737E2037ECA2}" destId="{C0463D11-061F-4AD8-8016-95A4A1A3B8B5}" srcOrd="1" destOrd="0" presId="urn:microsoft.com/office/officeart/2005/8/layout/hierarchy1"/>
    <dgm:cxn modelId="{3F9BCC34-D9C7-4E33-B078-9D1833B731A2}" type="presParOf" srcId="{03B87901-EFED-4084-A077-7A691F02C481}" destId="{CAACC915-02D7-4C52-B782-266EE8E652D2}" srcOrd="1" destOrd="0" presId="urn:microsoft.com/office/officeart/2005/8/layout/hierarchy1"/>
    <dgm:cxn modelId="{4DADA4CC-F180-48F2-8710-0E0BE3BF6E15}" type="presParOf" srcId="{3C2BF862-3691-4C05-AE6D-18A4FD9F426F}" destId="{45DA7FEE-00BD-48ED-A9C0-3EA4CE7B71FE}" srcOrd="2" destOrd="0" presId="urn:microsoft.com/office/officeart/2005/8/layout/hierarchy1"/>
    <dgm:cxn modelId="{FD3AADEF-5459-44D8-8604-D37D01666F44}" type="presParOf" srcId="{3C2BF862-3691-4C05-AE6D-18A4FD9F426F}" destId="{30A7DC6C-A332-47FB-8563-5FC2299BFC75}" srcOrd="3" destOrd="0" presId="urn:microsoft.com/office/officeart/2005/8/layout/hierarchy1"/>
    <dgm:cxn modelId="{DA06046B-3379-47E4-9C50-228C7083A80B}" type="presParOf" srcId="{30A7DC6C-A332-47FB-8563-5FC2299BFC75}" destId="{55AA79C4-A3A4-4FA6-8B75-892C361D96D3}" srcOrd="0" destOrd="0" presId="urn:microsoft.com/office/officeart/2005/8/layout/hierarchy1"/>
    <dgm:cxn modelId="{98F71612-A476-4C77-9CE3-513690B35A3A}" type="presParOf" srcId="{55AA79C4-A3A4-4FA6-8B75-892C361D96D3}" destId="{712CC6D6-5904-4FDC-9F92-2655922E6952}" srcOrd="0" destOrd="0" presId="urn:microsoft.com/office/officeart/2005/8/layout/hierarchy1"/>
    <dgm:cxn modelId="{6FF8076B-AAA6-42B5-83DF-71B0810C551E}" type="presParOf" srcId="{55AA79C4-A3A4-4FA6-8B75-892C361D96D3}" destId="{F45D4CF8-9103-4CDC-89C5-BFB9A7461F72}" srcOrd="1" destOrd="0" presId="urn:microsoft.com/office/officeart/2005/8/layout/hierarchy1"/>
    <dgm:cxn modelId="{990CC43D-B79A-4AB2-8D76-334A21A5818B}" type="presParOf" srcId="{30A7DC6C-A332-47FB-8563-5FC2299BFC75}" destId="{AC6F194B-2B37-453E-9039-6FCA0703BC83}" srcOrd="1" destOrd="0" presId="urn:microsoft.com/office/officeart/2005/8/layout/hierarchy1"/>
    <dgm:cxn modelId="{3FF8B8B5-C598-439F-8764-67F2CBF2DB81}" type="presParOf" srcId="{60151952-EFF1-4944-A1A7-B25909984F89}" destId="{6D52980E-AF3D-4A1B-ADFA-2731E4CD6746}" srcOrd="2" destOrd="0" presId="urn:microsoft.com/office/officeart/2005/8/layout/hierarchy1"/>
    <dgm:cxn modelId="{52500DF2-D9ED-436A-B0BD-591A6038C4FE}" type="presParOf" srcId="{60151952-EFF1-4944-A1A7-B25909984F89}" destId="{58B75599-1CDC-480B-89B8-4A34551A2E53}" srcOrd="3" destOrd="0" presId="urn:microsoft.com/office/officeart/2005/8/layout/hierarchy1"/>
    <dgm:cxn modelId="{6B293722-5862-431B-A500-8251DD5B3FAC}" type="presParOf" srcId="{58B75599-1CDC-480B-89B8-4A34551A2E53}" destId="{A774B173-A0F4-4376-A0E1-FA3A6E868842}" srcOrd="0" destOrd="0" presId="urn:microsoft.com/office/officeart/2005/8/layout/hierarchy1"/>
    <dgm:cxn modelId="{755C798D-925C-400B-9BB7-3FC481FFDF94}" type="presParOf" srcId="{A774B173-A0F4-4376-A0E1-FA3A6E868842}" destId="{3539F708-7DD8-4C57-B13E-851DE284F2AE}" srcOrd="0" destOrd="0" presId="urn:microsoft.com/office/officeart/2005/8/layout/hierarchy1"/>
    <dgm:cxn modelId="{42B5E7BB-BA73-4FFA-AB30-F8C41702DDF5}" type="presParOf" srcId="{A774B173-A0F4-4376-A0E1-FA3A6E868842}" destId="{C36D90B9-926A-416B-944A-FF71B511C22D}" srcOrd="1" destOrd="0" presId="urn:microsoft.com/office/officeart/2005/8/layout/hierarchy1"/>
    <dgm:cxn modelId="{EEC98E0E-9CEC-43AC-ABAE-17190A8817BE}" type="presParOf" srcId="{58B75599-1CDC-480B-89B8-4A34551A2E53}" destId="{447B2567-AFE2-4CAF-B3AF-25E632B7C6F6}" srcOrd="1" destOrd="0" presId="urn:microsoft.com/office/officeart/2005/8/layout/hierarchy1"/>
    <dgm:cxn modelId="{A4D44647-497F-4058-9815-15C0F17D1452}" type="presParOf" srcId="{447B2567-AFE2-4CAF-B3AF-25E632B7C6F6}" destId="{D858D7AE-6705-4F80-B5AB-C22EEB2DD09C}" srcOrd="0" destOrd="0" presId="urn:microsoft.com/office/officeart/2005/8/layout/hierarchy1"/>
    <dgm:cxn modelId="{2E9448FF-F2E5-47AC-A055-D3157662238C}" type="presParOf" srcId="{447B2567-AFE2-4CAF-B3AF-25E632B7C6F6}" destId="{20129AEE-089F-4F22-9ECC-F02A2DC29AA5}" srcOrd="1" destOrd="0" presId="urn:microsoft.com/office/officeart/2005/8/layout/hierarchy1"/>
    <dgm:cxn modelId="{25D974A2-53F8-42C3-A8C5-9F3C0B471A3E}" type="presParOf" srcId="{20129AEE-089F-4F22-9ECC-F02A2DC29AA5}" destId="{1B69BE30-FD84-4840-AF2E-7E1035B9DE65}" srcOrd="0" destOrd="0" presId="urn:microsoft.com/office/officeart/2005/8/layout/hierarchy1"/>
    <dgm:cxn modelId="{23CD6699-D563-4D9D-930E-16985F6FC415}" type="presParOf" srcId="{1B69BE30-FD84-4840-AF2E-7E1035B9DE65}" destId="{B8185FF3-0940-464B-94B7-77EB19E65326}" srcOrd="0" destOrd="0" presId="urn:microsoft.com/office/officeart/2005/8/layout/hierarchy1"/>
    <dgm:cxn modelId="{195AAEA1-9A98-478E-8039-F95AA47F68FD}" type="presParOf" srcId="{1B69BE30-FD84-4840-AF2E-7E1035B9DE65}" destId="{6DFE3A6A-621F-46D7-8B83-7044018FA870}" srcOrd="1" destOrd="0" presId="urn:microsoft.com/office/officeart/2005/8/layout/hierarchy1"/>
    <dgm:cxn modelId="{608630F4-A53C-4474-BA45-04016A895A5F}" type="presParOf" srcId="{20129AEE-089F-4F22-9ECC-F02A2DC29AA5}" destId="{F09E059B-85EA-4BFA-9D35-0A02BCAE196B}" srcOrd="1" destOrd="0" presId="urn:microsoft.com/office/officeart/2005/8/layout/hierarchy1"/>
    <dgm:cxn modelId="{21B0FD27-C49E-44AD-8DFF-539F158A8ACB}" type="presParOf" srcId="{F09E059B-85EA-4BFA-9D35-0A02BCAE196B}" destId="{21159415-1513-439E-BFCD-10F041D63B50}" srcOrd="0" destOrd="0" presId="urn:microsoft.com/office/officeart/2005/8/layout/hierarchy1"/>
    <dgm:cxn modelId="{E76105CA-DCEF-4B66-9F66-43D371BE1ACB}" type="presParOf" srcId="{F09E059B-85EA-4BFA-9D35-0A02BCAE196B}" destId="{2B944E1E-C374-4EA0-AC21-7A85C33C19B8}" srcOrd="1" destOrd="0" presId="urn:microsoft.com/office/officeart/2005/8/layout/hierarchy1"/>
    <dgm:cxn modelId="{F02F1CE1-1A3B-4E26-9DB2-E1F4A791E6D4}" type="presParOf" srcId="{2B944E1E-C374-4EA0-AC21-7A85C33C19B8}" destId="{AAA22E32-B832-49B9-8DBB-8E5FCA232714}" srcOrd="0" destOrd="0" presId="urn:microsoft.com/office/officeart/2005/8/layout/hierarchy1"/>
    <dgm:cxn modelId="{D99715A8-EDA6-4955-AB27-FC1C11216B68}" type="presParOf" srcId="{AAA22E32-B832-49B9-8DBB-8E5FCA232714}" destId="{4A7440EC-FE66-4805-BB02-A33C7ED0572C}" srcOrd="0" destOrd="0" presId="urn:microsoft.com/office/officeart/2005/8/layout/hierarchy1"/>
    <dgm:cxn modelId="{97BFBE0E-6ABC-4FA8-B98A-22101E028C35}" type="presParOf" srcId="{AAA22E32-B832-49B9-8DBB-8E5FCA232714}" destId="{187ED3E5-F94C-4293-A626-F680E9B6A538}" srcOrd="1" destOrd="0" presId="urn:microsoft.com/office/officeart/2005/8/layout/hierarchy1"/>
    <dgm:cxn modelId="{93D954BB-CC13-4012-A623-CA3DA9CD5D70}" type="presParOf" srcId="{2B944E1E-C374-4EA0-AC21-7A85C33C19B8}" destId="{EB5AF053-B7B3-4121-B3F2-B9C492B9D836}" srcOrd="1" destOrd="0" presId="urn:microsoft.com/office/officeart/2005/8/layout/hierarchy1"/>
  </dgm:cxnLst>
  <dgm:bg/>
  <dgm:whole/>
</dgm:dataModel>
</file>

<file path=ppt/diagrams/data3.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Acquisitions</a:t>
          </a:r>
        </a:p>
        <a:p>
          <a:r>
            <a:rPr lang="en-US" sz="1600" dirty="0" smtClean="0"/>
            <a:t>Awaiting Acquisitions Processing</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2FCB518C-D2A7-4810-9020-080D78324CF3}">
      <dgm:prSet phldrT="[Text]" custT="1"/>
      <dgm:spPr/>
      <dgm:t>
        <a:bodyPr/>
        <a:lstStyle/>
        <a:p>
          <a:pPr algn="ctr"/>
          <a:r>
            <a:rPr lang="en-US" sz="1200" b="1" dirty="0" smtClean="0"/>
            <a:t>Processing Purchase Requests</a:t>
          </a:r>
        </a:p>
        <a:p>
          <a:pPr algn="l"/>
          <a:r>
            <a:rPr lang="en-US" sz="1200" dirty="0" smtClean="0"/>
            <a:t>User, department &amp; budget validation.</a:t>
          </a:r>
        </a:p>
        <a:p>
          <a:pPr algn="l"/>
          <a:r>
            <a:rPr lang="en-US" sz="1200" dirty="0" smtClean="0"/>
            <a:t>Check holdings in GIST Item Information.</a:t>
          </a:r>
        </a:p>
        <a:p>
          <a:pPr algn="l"/>
          <a:r>
            <a:rPr lang="en-US" sz="1200" dirty="0" smtClean="0"/>
            <a:t>Copy ISBN – search in Amazon, etc. to place order.</a:t>
          </a:r>
        </a:p>
        <a:p>
          <a:pPr algn="l"/>
          <a:r>
            <a:rPr lang="en-US" sz="1200" dirty="0" smtClean="0"/>
            <a:t>Copy OCLC  number to download record and attach holdings.</a:t>
          </a:r>
        </a:p>
        <a:p>
          <a:pPr algn="l"/>
          <a:r>
            <a:rPr lang="en-US" sz="1200" dirty="0" smtClean="0"/>
            <a:t>Email sent via ILLiad, request is routed to Purchase Request Ordered from Vendor</a:t>
          </a:r>
          <a:endParaRPr lang="en-US" sz="1200" dirty="0"/>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pPr/>
      <dgm:t>
        <a:bodyPr/>
        <a:lstStyle/>
        <a:p>
          <a:pPr algn="ctr"/>
          <a:r>
            <a:rPr lang="en-US" sz="1200" b="1" dirty="0" smtClean="0"/>
            <a:t>Purchase Request Ordered from Vendor</a:t>
          </a:r>
        </a:p>
        <a:p>
          <a:pPr algn="l"/>
          <a:r>
            <a:rPr lang="en-US" sz="1200" b="0" dirty="0" smtClean="0"/>
            <a:t>When item is received, Email sent via ILLiad, request is routed to Request Finished</a:t>
          </a:r>
          <a:endParaRPr lang="en-US" sz="1200" b="0" dirty="0"/>
        </a:p>
      </dgm:t>
    </dgm:pt>
    <dgm:pt modelId="{EDC9D4D2-3BFA-4D20-A7EE-50BFAC792C5D}" type="parTrans" cxnId="{C70DC941-C576-44AF-A7D1-536C7D83D883}">
      <dgm:prSet/>
      <dgm:spPr/>
      <dgm:t>
        <a:bodyPr/>
        <a:lstStyle/>
        <a:p>
          <a:endParaRPr lang="en-US" sz="1600"/>
        </a:p>
      </dgm:t>
    </dgm:pt>
    <dgm:pt modelId="{46F685AF-137B-4F6B-BAED-6787343118B3}" type="sibTrans" cxnId="{C70DC941-C576-44AF-A7D1-536C7D83D883}">
      <dgm:prSet/>
      <dgm:spPr/>
      <dgm:t>
        <a:bodyPr/>
        <a:lstStyle/>
        <a:p>
          <a:endParaRPr lang="en-US"/>
        </a:p>
      </dgm:t>
    </dgm:pt>
    <dgm:pt modelId="{78697BC6-01BB-47E9-95EB-0231014280F9}">
      <dgm:prSet custT="1"/>
      <dgm:spPr/>
      <dgm:t>
        <a:bodyPr/>
        <a:lstStyle/>
        <a:p>
          <a:pPr algn="ctr"/>
          <a:r>
            <a:rPr lang="en-US" sz="1200" b="1" dirty="0" smtClean="0"/>
            <a:t>Duplicate Holdings</a:t>
          </a:r>
        </a:p>
        <a:p>
          <a:pPr algn="l"/>
          <a:r>
            <a:rPr lang="en-US" sz="1200" dirty="0" smtClean="0"/>
            <a:t>If title is owned by more than 3 Cooperative Collection Development libraries request routes automatically to Purchase Request Exceeds CCD limit.  </a:t>
          </a:r>
          <a:r>
            <a:rPr lang="en-US" sz="1200" b="1" dirty="0" smtClean="0"/>
            <a:t>Cancel </a:t>
          </a:r>
          <a:r>
            <a:rPr lang="en-US" sz="1200" b="0" dirty="0" smtClean="0"/>
            <a:t>or </a:t>
          </a:r>
          <a:r>
            <a:rPr lang="en-US" sz="1200" b="1" dirty="0" smtClean="0"/>
            <a:t>Buy </a:t>
          </a:r>
          <a:r>
            <a:rPr lang="en-US" sz="1200" b="0" dirty="0" smtClean="0"/>
            <a:t>Collection Development Librarian decides.</a:t>
          </a:r>
        </a:p>
        <a:p>
          <a:pPr algn="l"/>
          <a:r>
            <a:rPr lang="en-US" sz="1200" dirty="0" smtClean="0"/>
            <a:t>If cancelled, Email sent via ILLiad, request is routed to Cancelled by ILL Staff. </a:t>
          </a:r>
        </a:p>
      </dgm:t>
    </dgm:pt>
    <dgm:pt modelId="{83ACC719-B8CA-41F4-A790-64BA5A8EE5FB}" type="parTrans" cxnId="{69B8A988-A647-4161-B995-85FE57E11490}">
      <dgm:prSet/>
      <dgm:spPr/>
      <dgm:t>
        <a:bodyPr/>
        <a:lstStyle/>
        <a:p>
          <a:endParaRPr lang="en-US"/>
        </a:p>
      </dgm:t>
    </dgm:pt>
    <dgm:pt modelId="{223A33ED-8666-4B86-9766-746A4AF4C2B7}" type="sibTrans" cxnId="{69B8A988-A647-4161-B995-85FE57E11490}">
      <dgm:prSet/>
      <dgm:spPr/>
      <dgm:t>
        <a:bodyPr/>
        <a:lstStyle/>
        <a:p>
          <a:endParaRPr lang="en-US"/>
        </a:p>
      </dgm:t>
    </dgm:pt>
    <dgm:pt modelId="{1517A7A7-C31F-4179-BA0A-B4D492D57125}">
      <dgm:prSet custT="1"/>
      <dgm:spPr/>
      <dgm:t>
        <a:bodyPr/>
        <a:lstStyle/>
        <a:p>
          <a:pPr algn="ctr"/>
          <a:r>
            <a:rPr lang="en-US" sz="1200" b="1" dirty="0" smtClean="0"/>
            <a:t>Request Finished</a:t>
          </a:r>
        </a:p>
        <a:p>
          <a:pPr algn="l"/>
          <a:r>
            <a:rPr lang="en-US" sz="1200" b="0" dirty="0" smtClean="0"/>
            <a:t>Item made available as per user preference; Hold for Pickup, Shelved in Library, Placed on Reserve</a:t>
          </a:r>
          <a:endParaRPr lang="en-US" sz="1200" b="0" dirty="0"/>
        </a:p>
      </dgm:t>
    </dgm:pt>
    <dgm:pt modelId="{49D31930-24B4-4F6E-98C5-FD1C51C6CA66}" type="parTrans" cxnId="{EB485AE3-B87A-4420-A5F1-5EBCED408763}">
      <dgm:prSet/>
      <dgm:spPr/>
      <dgm:t>
        <a:bodyPr/>
        <a:lstStyle/>
        <a:p>
          <a:endParaRPr lang="en-US"/>
        </a:p>
      </dgm:t>
    </dgm:pt>
    <dgm:pt modelId="{1448D8F9-A233-4F7D-B6F0-731395D3F4AD}" type="sibTrans" cxnId="{EB485AE3-B87A-4420-A5F1-5EBCED408763}">
      <dgm:prSet/>
      <dgm:spPr/>
      <dgm:t>
        <a:bodyPr/>
        <a:lstStyle/>
        <a:p>
          <a:endParaRPr lang="en-US"/>
        </a:p>
      </dgm:t>
    </dgm:pt>
    <dgm:pt modelId="{8D072270-A7D3-420C-B2DF-B511C3F68766}">
      <dgm:prSet custT="1"/>
      <dgm:spPr/>
      <dgm:t>
        <a:bodyPr/>
        <a:lstStyle/>
        <a:p>
          <a:r>
            <a:rPr lang="en-US" sz="1400" b="1" dirty="0" smtClean="0"/>
            <a:t>Cancel Request</a:t>
          </a:r>
          <a:endParaRPr lang="en-US" sz="1400" b="1" dirty="0"/>
        </a:p>
      </dgm:t>
    </dgm:pt>
    <dgm:pt modelId="{AF6C122F-F5AB-405D-A770-47CB2AF37F8F}" type="parTrans" cxnId="{CA1CF469-A721-42E8-AD93-E99E5AC1BD4A}">
      <dgm:prSet/>
      <dgm:spPr/>
      <dgm:t>
        <a:bodyPr/>
        <a:lstStyle/>
        <a:p>
          <a:endParaRPr lang="en-US"/>
        </a:p>
      </dgm:t>
    </dgm:pt>
    <dgm:pt modelId="{FE8B3FAE-80B7-40AE-AE01-76076255D3A7}" type="sibTrans" cxnId="{CA1CF469-A721-42E8-AD93-E99E5AC1BD4A}">
      <dgm:prSet/>
      <dgm:spPr/>
      <dgm:t>
        <a:bodyPr/>
        <a:lstStyle/>
        <a:p>
          <a:endParaRPr lang="en-US"/>
        </a:p>
      </dgm:t>
    </dgm:pt>
    <dgm:pt modelId="{C023263D-A371-40F9-97D3-C1BFC5A2F2BD}">
      <dgm:prSet custT="1"/>
      <dgm:spPr/>
      <dgm:t>
        <a:bodyPr/>
        <a:lstStyle/>
        <a:p>
          <a:pPr algn="ctr"/>
          <a:r>
            <a:rPr lang="en-US" sz="1200" b="1" dirty="0" smtClean="0"/>
            <a:t>Cancel Due to Lack of Funds</a:t>
          </a:r>
        </a:p>
        <a:p>
          <a:pPr algn="l"/>
          <a:r>
            <a:rPr lang="en-US" sz="1200" b="0" dirty="0" smtClean="0"/>
            <a:t>Email sent via ILLiad, request is routed to Cancelled by ILL Staff, or User asks to Borrow.</a:t>
          </a:r>
          <a:endParaRPr lang="en-US" sz="1200" b="0" dirty="0"/>
        </a:p>
      </dgm:t>
    </dgm:pt>
    <dgm:pt modelId="{9E9BC2DA-627F-4675-AC5B-D13F747BA43F}" type="parTrans" cxnId="{83E0C346-C28D-4534-ADAA-B12BAF9A8D8E}">
      <dgm:prSet/>
      <dgm:spPr/>
      <dgm:t>
        <a:bodyPr/>
        <a:lstStyle/>
        <a:p>
          <a:endParaRPr lang="en-US"/>
        </a:p>
      </dgm:t>
    </dgm:pt>
    <dgm:pt modelId="{93312E1A-3214-48A0-B9A4-5566FB9B1206}" type="sibTrans" cxnId="{83E0C346-C28D-4534-ADAA-B12BAF9A8D8E}">
      <dgm:prSet/>
      <dgm:spPr/>
      <dgm:t>
        <a:bodyPr/>
        <a:lstStyle/>
        <a:p>
          <a:endParaRPr lang="en-US"/>
        </a:p>
      </dgm:t>
    </dgm:pt>
    <dgm:pt modelId="{84B890BB-0210-47C1-9C27-981911FF816F}">
      <dgm:prSet custT="1"/>
      <dgm:spPr/>
      <dgm:t>
        <a:bodyPr/>
        <a:lstStyle/>
        <a:p>
          <a:pPr algn="ctr"/>
          <a:r>
            <a:rPr lang="en-US" sz="1200" b="1" dirty="0" smtClean="0"/>
            <a:t>Cancel – Held Locally</a:t>
          </a:r>
        </a:p>
        <a:p>
          <a:pPr algn="l"/>
          <a:r>
            <a:rPr lang="en-US" sz="1200" b="0" dirty="0" smtClean="0"/>
            <a:t>Email sent via ILLiad, email has LC# and location, request is routed to Cancelled by ILL Staff.</a:t>
          </a:r>
          <a:endParaRPr lang="en-US" sz="1200" b="0" dirty="0"/>
        </a:p>
      </dgm:t>
    </dgm:pt>
    <dgm:pt modelId="{2659E342-01BB-4276-BB4A-C03A451F63D6}" type="parTrans" cxnId="{6E6405EB-DE9E-4241-A4B3-09D36EC4FC63}">
      <dgm:prSet/>
      <dgm:spPr/>
      <dgm:t>
        <a:bodyPr/>
        <a:lstStyle/>
        <a:p>
          <a:endParaRPr lang="en-US"/>
        </a:p>
      </dgm:t>
    </dgm:pt>
    <dgm:pt modelId="{2204DA16-2A6F-4846-B237-1543DF64DC30}" type="sibTrans" cxnId="{6E6405EB-DE9E-4241-A4B3-09D36EC4FC63}">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pt>
    <dgm:pt modelId="{D973A2E3-1D27-4DC4-A47A-389FE99CD902}" type="pres">
      <dgm:prSet presAssocID="{7FA2D91A-097B-4DA2-964C-AB8E88B88633}" presName="composite" presStyleCnt="0"/>
      <dgm:spPr/>
    </dgm:pt>
    <dgm:pt modelId="{7220B3B1-F9F5-4B20-8545-952A74DA7491}" type="pres">
      <dgm:prSet presAssocID="{7FA2D91A-097B-4DA2-964C-AB8E88B88633}" presName="background" presStyleLbl="node0" presStyleIdx="0" presStyleCnt="1"/>
      <dgm:spPr>
        <a:noFill/>
      </dgm:spPr>
    </dgm:pt>
    <dgm:pt modelId="{1594B0CC-578B-4A84-BDBE-197A8722F25A}" type="pres">
      <dgm:prSet presAssocID="{7FA2D91A-097B-4DA2-964C-AB8E88B88633}" presName="text" presStyleLbl="fgAcc0" presStyleIdx="0" presStyleCnt="1" custScaleX="193313" custScaleY="58455"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pt>
    <dgm:pt modelId="{6D52980E-AF3D-4A1B-ADFA-2731E4CD6746}" type="pres">
      <dgm:prSet presAssocID="{39EE3D3F-68DF-4370-9391-A3255C401376}" presName="Name10" presStyleLbl="parChTrans1D2" presStyleIdx="0" presStyleCnt="2"/>
      <dgm:spPr/>
      <dgm:t>
        <a:bodyPr/>
        <a:lstStyle/>
        <a:p>
          <a:endParaRPr lang="en-US"/>
        </a:p>
      </dgm:t>
    </dgm:pt>
    <dgm:pt modelId="{58B75599-1CDC-480B-89B8-4A34551A2E53}" type="pres">
      <dgm:prSet presAssocID="{2FCB518C-D2A7-4810-9020-080D78324CF3}" presName="hierRoot2" presStyleCnt="0"/>
      <dgm:spPr/>
    </dgm:pt>
    <dgm:pt modelId="{A774B173-A0F4-4376-A0E1-FA3A6E868842}" type="pres">
      <dgm:prSet presAssocID="{2FCB518C-D2A7-4810-9020-080D78324CF3}" presName="composite2" presStyleCnt="0"/>
      <dgm:spPr/>
    </dgm:pt>
    <dgm:pt modelId="{3539F708-7DD8-4C57-B13E-851DE284F2AE}" type="pres">
      <dgm:prSet presAssocID="{2FCB518C-D2A7-4810-9020-080D78324CF3}" presName="background2" presStyleLbl="node2" presStyleIdx="0" presStyleCnt="2"/>
      <dgm:spPr>
        <a:noFill/>
      </dgm:spPr>
    </dgm:pt>
    <dgm:pt modelId="{C36D90B9-926A-416B-944A-FF71B511C22D}" type="pres">
      <dgm:prSet presAssocID="{2FCB518C-D2A7-4810-9020-080D78324CF3}" presName="text2" presStyleLbl="fgAcc2" presStyleIdx="0" presStyleCnt="2" custScaleX="165784" custScaleY="183522">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pt>
    <dgm:pt modelId="{D858D7AE-6705-4F80-B5AB-C22EEB2DD09C}" type="pres">
      <dgm:prSet presAssocID="{EDC9D4D2-3BFA-4D20-A7EE-50BFAC792C5D}" presName="Name17" presStyleLbl="parChTrans1D3" presStyleIdx="0" presStyleCnt="4"/>
      <dgm:spPr/>
      <dgm:t>
        <a:bodyPr/>
        <a:lstStyle/>
        <a:p>
          <a:endParaRPr lang="en-US"/>
        </a:p>
      </dgm:t>
    </dgm:pt>
    <dgm:pt modelId="{20129AEE-089F-4F22-9ECC-F02A2DC29AA5}" type="pres">
      <dgm:prSet presAssocID="{0AD6CF64-84F2-41E0-A42B-BFF097D1DB4A}" presName="hierRoot3" presStyleCnt="0"/>
      <dgm:spPr/>
    </dgm:pt>
    <dgm:pt modelId="{1B69BE30-FD84-4840-AF2E-7E1035B9DE65}" type="pres">
      <dgm:prSet presAssocID="{0AD6CF64-84F2-41E0-A42B-BFF097D1DB4A}" presName="composite3" presStyleCnt="0"/>
      <dgm:spPr/>
    </dgm:pt>
    <dgm:pt modelId="{B8185FF3-0940-464B-94B7-77EB19E65326}" type="pres">
      <dgm:prSet presAssocID="{0AD6CF64-84F2-41E0-A42B-BFF097D1DB4A}" presName="background3" presStyleLbl="node3" presStyleIdx="0" presStyleCnt="4"/>
      <dgm:spPr>
        <a:noFill/>
      </dgm:spPr>
    </dgm:pt>
    <dgm:pt modelId="{6DFE3A6A-621F-46D7-8B83-7044018FA870}" type="pres">
      <dgm:prSet presAssocID="{0AD6CF64-84F2-41E0-A42B-BFF097D1DB4A}" presName="text3" presStyleLbl="fgAcc3" presStyleIdx="0" presStyleCnt="4" custScaleX="176916" custScaleY="68372" custLinFactNeighborX="4344" custLinFactNeighborY="-18209">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pt>
    <dgm:pt modelId="{21159415-1513-439E-BFCD-10F041D63B50}" type="pres">
      <dgm:prSet presAssocID="{49D31930-24B4-4F6E-98C5-FD1C51C6CA66}" presName="Name23" presStyleLbl="parChTrans1D4" presStyleIdx="0" presStyleCnt="1"/>
      <dgm:spPr/>
      <dgm:t>
        <a:bodyPr/>
        <a:lstStyle/>
        <a:p>
          <a:endParaRPr lang="en-US"/>
        </a:p>
      </dgm:t>
    </dgm:pt>
    <dgm:pt modelId="{2B944E1E-C374-4EA0-AC21-7A85C33C19B8}" type="pres">
      <dgm:prSet presAssocID="{1517A7A7-C31F-4179-BA0A-B4D492D57125}" presName="hierRoot4" presStyleCnt="0"/>
      <dgm:spPr/>
    </dgm:pt>
    <dgm:pt modelId="{AAA22E32-B832-49B9-8DBB-8E5FCA232714}" type="pres">
      <dgm:prSet presAssocID="{1517A7A7-C31F-4179-BA0A-B4D492D57125}" presName="composite4" presStyleCnt="0"/>
      <dgm:spPr/>
    </dgm:pt>
    <dgm:pt modelId="{4A7440EC-FE66-4805-BB02-A33C7ED0572C}" type="pres">
      <dgm:prSet presAssocID="{1517A7A7-C31F-4179-BA0A-B4D492D57125}" presName="background4" presStyleLbl="node4" presStyleIdx="0" presStyleCnt="1"/>
      <dgm:spPr>
        <a:noFill/>
      </dgm:spPr>
    </dgm:pt>
    <dgm:pt modelId="{187ED3E5-F94C-4293-A626-F680E9B6A538}" type="pres">
      <dgm:prSet presAssocID="{1517A7A7-C31F-4179-BA0A-B4D492D57125}" presName="text4" presStyleLbl="fgAcc4" presStyleIdx="0" presStyleCnt="1" custScaleX="176915" custScaleY="73164" custLinFactNeighborX="7487" custLinFactNeighborY="-34208">
        <dgm:presLayoutVars>
          <dgm:chPref val="3"/>
        </dgm:presLayoutVars>
      </dgm:prSet>
      <dgm:spPr/>
      <dgm:t>
        <a:bodyPr/>
        <a:lstStyle/>
        <a:p>
          <a:endParaRPr lang="en-US"/>
        </a:p>
      </dgm:t>
    </dgm:pt>
    <dgm:pt modelId="{EB5AF053-B7B3-4121-B3F2-B9C492B9D836}" type="pres">
      <dgm:prSet presAssocID="{1517A7A7-C31F-4179-BA0A-B4D492D57125}" presName="hierChild5" presStyleCnt="0"/>
      <dgm:spPr/>
    </dgm:pt>
    <dgm:pt modelId="{75AF9C52-A402-42B4-AA6F-4F3C6FF8C4EB}" type="pres">
      <dgm:prSet presAssocID="{AF6C122F-F5AB-405D-A770-47CB2AF37F8F}" presName="Name10" presStyleLbl="parChTrans1D2" presStyleIdx="1" presStyleCnt="2"/>
      <dgm:spPr/>
      <dgm:t>
        <a:bodyPr/>
        <a:lstStyle/>
        <a:p>
          <a:endParaRPr lang="en-US"/>
        </a:p>
      </dgm:t>
    </dgm:pt>
    <dgm:pt modelId="{A11F992B-D290-4741-9E17-65BFD05FB5D5}" type="pres">
      <dgm:prSet presAssocID="{8D072270-A7D3-420C-B2DF-B511C3F68766}" presName="hierRoot2" presStyleCnt="0"/>
      <dgm:spPr/>
    </dgm:pt>
    <dgm:pt modelId="{7207E8D8-7324-48DA-AAB2-DE256D3D2C20}" type="pres">
      <dgm:prSet presAssocID="{8D072270-A7D3-420C-B2DF-B511C3F68766}" presName="composite2" presStyleCnt="0"/>
      <dgm:spPr/>
    </dgm:pt>
    <dgm:pt modelId="{050B08FB-3B4D-4C6E-899D-48B895B25676}" type="pres">
      <dgm:prSet presAssocID="{8D072270-A7D3-420C-B2DF-B511C3F68766}" presName="background2" presStyleLbl="node2" presStyleIdx="1" presStyleCnt="2"/>
      <dgm:spPr>
        <a:noFill/>
      </dgm:spPr>
    </dgm:pt>
    <dgm:pt modelId="{73FF5581-490F-481B-BA85-29D7576CEB86}" type="pres">
      <dgm:prSet presAssocID="{8D072270-A7D3-420C-B2DF-B511C3F68766}" presName="text2" presStyleLbl="fgAcc2" presStyleIdx="1" presStyleCnt="2">
        <dgm:presLayoutVars>
          <dgm:chPref val="3"/>
        </dgm:presLayoutVars>
      </dgm:prSet>
      <dgm:spPr/>
      <dgm:t>
        <a:bodyPr/>
        <a:lstStyle/>
        <a:p>
          <a:endParaRPr lang="en-US"/>
        </a:p>
      </dgm:t>
    </dgm:pt>
    <dgm:pt modelId="{553AEFC3-7CAA-4375-B431-57E50353B26F}" type="pres">
      <dgm:prSet presAssocID="{8D072270-A7D3-420C-B2DF-B511C3F68766}" presName="hierChild3" presStyleCnt="0"/>
      <dgm:spPr/>
    </dgm:pt>
    <dgm:pt modelId="{28C2B8E5-C9BC-446E-B47C-E296B2C2A4C9}" type="pres">
      <dgm:prSet presAssocID="{83ACC719-B8CA-41F4-A790-64BA5A8EE5FB}" presName="Name17" presStyleLbl="parChTrans1D3" presStyleIdx="1" presStyleCnt="4"/>
      <dgm:spPr/>
      <dgm:t>
        <a:bodyPr/>
        <a:lstStyle/>
        <a:p>
          <a:endParaRPr lang="en-US"/>
        </a:p>
      </dgm:t>
    </dgm:pt>
    <dgm:pt modelId="{8C43BC9B-D017-4A60-833E-0F848BAB6E73}" type="pres">
      <dgm:prSet presAssocID="{78697BC6-01BB-47E9-95EB-0231014280F9}" presName="hierRoot3" presStyleCnt="0"/>
      <dgm:spPr/>
    </dgm:pt>
    <dgm:pt modelId="{A4F19E07-D095-44B0-87C8-2F430E321490}" type="pres">
      <dgm:prSet presAssocID="{78697BC6-01BB-47E9-95EB-0231014280F9}" presName="composite3" presStyleCnt="0"/>
      <dgm:spPr/>
    </dgm:pt>
    <dgm:pt modelId="{2871E1E6-98B3-4673-A57F-774BABFFE09D}" type="pres">
      <dgm:prSet presAssocID="{78697BC6-01BB-47E9-95EB-0231014280F9}" presName="background3" presStyleLbl="node3" presStyleIdx="1" presStyleCnt="4"/>
      <dgm:spPr>
        <a:noFill/>
      </dgm:spPr>
    </dgm:pt>
    <dgm:pt modelId="{1DB8E315-9F2D-4094-B12E-3D85771627EA}" type="pres">
      <dgm:prSet presAssocID="{78697BC6-01BB-47E9-95EB-0231014280F9}" presName="text3" presStyleLbl="fgAcc3" presStyleIdx="1" presStyleCnt="4" custScaleX="118137" custScaleY="262663">
        <dgm:presLayoutVars>
          <dgm:chPref val="3"/>
        </dgm:presLayoutVars>
      </dgm:prSet>
      <dgm:spPr/>
      <dgm:t>
        <a:bodyPr/>
        <a:lstStyle/>
        <a:p>
          <a:endParaRPr lang="en-US"/>
        </a:p>
      </dgm:t>
    </dgm:pt>
    <dgm:pt modelId="{8ABD97A9-F3FD-4E0A-82D1-BE567CDDD7BC}" type="pres">
      <dgm:prSet presAssocID="{78697BC6-01BB-47E9-95EB-0231014280F9}" presName="hierChild4" presStyleCnt="0"/>
      <dgm:spPr/>
    </dgm:pt>
    <dgm:pt modelId="{5C512E60-54C4-4150-9133-E12851AB9DE8}" type="pres">
      <dgm:prSet presAssocID="{2659E342-01BB-4276-BB4A-C03A451F63D6}" presName="Name17" presStyleLbl="parChTrans1D3" presStyleIdx="2" presStyleCnt="4"/>
      <dgm:spPr/>
      <dgm:t>
        <a:bodyPr/>
        <a:lstStyle/>
        <a:p>
          <a:endParaRPr lang="en-US"/>
        </a:p>
      </dgm:t>
    </dgm:pt>
    <dgm:pt modelId="{760E09C2-A273-4F5D-B8BA-FCD8D6CBA44A}" type="pres">
      <dgm:prSet presAssocID="{84B890BB-0210-47C1-9C27-981911FF816F}" presName="hierRoot3" presStyleCnt="0"/>
      <dgm:spPr/>
    </dgm:pt>
    <dgm:pt modelId="{29F4F381-A696-4AFB-9529-B7B83C9081E4}" type="pres">
      <dgm:prSet presAssocID="{84B890BB-0210-47C1-9C27-981911FF816F}" presName="composite3" presStyleCnt="0"/>
      <dgm:spPr/>
    </dgm:pt>
    <dgm:pt modelId="{DA2C9FEF-32A9-42A2-B935-3EA5B15BD91D}" type="pres">
      <dgm:prSet presAssocID="{84B890BB-0210-47C1-9C27-981911FF816F}" presName="background3" presStyleLbl="node3" presStyleIdx="2" presStyleCnt="4"/>
      <dgm:spPr>
        <a:noFill/>
      </dgm:spPr>
    </dgm:pt>
    <dgm:pt modelId="{542E583D-DD4A-44DE-8AAD-CDECD9B9534B}" type="pres">
      <dgm:prSet presAssocID="{84B890BB-0210-47C1-9C27-981911FF816F}" presName="text3" presStyleLbl="fgAcc3" presStyleIdx="2" presStyleCnt="4" custScaleX="96457" custScaleY="119595">
        <dgm:presLayoutVars>
          <dgm:chPref val="3"/>
        </dgm:presLayoutVars>
      </dgm:prSet>
      <dgm:spPr/>
      <dgm:t>
        <a:bodyPr/>
        <a:lstStyle/>
        <a:p>
          <a:endParaRPr lang="en-US"/>
        </a:p>
      </dgm:t>
    </dgm:pt>
    <dgm:pt modelId="{75C9312B-4263-463E-9C02-E54CA66E6F92}" type="pres">
      <dgm:prSet presAssocID="{84B890BB-0210-47C1-9C27-981911FF816F}" presName="hierChild4" presStyleCnt="0"/>
      <dgm:spPr/>
    </dgm:pt>
    <dgm:pt modelId="{29D97722-064B-4238-A074-349F826ACAE0}" type="pres">
      <dgm:prSet presAssocID="{9E9BC2DA-627F-4675-AC5B-D13F747BA43F}" presName="Name17" presStyleLbl="parChTrans1D3" presStyleIdx="3" presStyleCnt="4"/>
      <dgm:spPr/>
      <dgm:t>
        <a:bodyPr/>
        <a:lstStyle/>
        <a:p>
          <a:endParaRPr lang="en-US"/>
        </a:p>
      </dgm:t>
    </dgm:pt>
    <dgm:pt modelId="{225BC5AC-08D6-48B0-B464-BBB37694D264}" type="pres">
      <dgm:prSet presAssocID="{C023263D-A371-40F9-97D3-C1BFC5A2F2BD}" presName="hierRoot3" presStyleCnt="0"/>
      <dgm:spPr/>
    </dgm:pt>
    <dgm:pt modelId="{7CEF405E-D6C0-468D-8C14-5AABC83E67C6}" type="pres">
      <dgm:prSet presAssocID="{C023263D-A371-40F9-97D3-C1BFC5A2F2BD}" presName="composite3" presStyleCnt="0"/>
      <dgm:spPr/>
    </dgm:pt>
    <dgm:pt modelId="{B6FE1F93-B7A8-4BD2-977C-3C871508D1FC}" type="pres">
      <dgm:prSet presAssocID="{C023263D-A371-40F9-97D3-C1BFC5A2F2BD}" presName="background3" presStyleLbl="node3" presStyleIdx="3" presStyleCnt="4"/>
      <dgm:spPr>
        <a:noFill/>
      </dgm:spPr>
    </dgm:pt>
    <dgm:pt modelId="{CF84D745-BBF8-433D-863C-CB2855AA93A8}" type="pres">
      <dgm:prSet presAssocID="{C023263D-A371-40F9-97D3-C1BFC5A2F2BD}" presName="text3" presStyleLbl="fgAcc3" presStyleIdx="3" presStyleCnt="4" custScaleX="76731" custScaleY="140036">
        <dgm:presLayoutVars>
          <dgm:chPref val="3"/>
        </dgm:presLayoutVars>
      </dgm:prSet>
      <dgm:spPr/>
      <dgm:t>
        <a:bodyPr/>
        <a:lstStyle/>
        <a:p>
          <a:endParaRPr lang="en-US"/>
        </a:p>
      </dgm:t>
    </dgm:pt>
    <dgm:pt modelId="{DA8D12B6-A9AE-417D-8CA2-9BC280D2E467}" type="pres">
      <dgm:prSet presAssocID="{C023263D-A371-40F9-97D3-C1BFC5A2F2BD}" presName="hierChild4" presStyleCnt="0"/>
      <dgm:spPr/>
    </dgm:pt>
  </dgm:ptLst>
  <dgm:cxnLst>
    <dgm:cxn modelId="{78199109-F94A-4FED-A429-2CAEB339425B}" srcId="{7FB3E9DE-50A4-4186-B369-017E6DDC716F}" destId="{7FA2D91A-097B-4DA2-964C-AB8E88B88633}" srcOrd="0" destOrd="0" parTransId="{E505973B-35C3-4048-8FAB-CB7D56014184}" sibTransId="{4F8B7275-A507-4D9C-86CD-81C01685214F}"/>
    <dgm:cxn modelId="{19B9ECD6-6BE5-457D-9089-30B94A7AC0C8}" type="presOf" srcId="{39EE3D3F-68DF-4370-9391-A3255C401376}" destId="{6D52980E-AF3D-4A1B-ADFA-2731E4CD6746}" srcOrd="0" destOrd="0" presId="urn:microsoft.com/office/officeart/2005/8/layout/hierarchy1"/>
    <dgm:cxn modelId="{AE9018A3-8C08-49B6-A869-E3EB2C9EA603}" type="presOf" srcId="{49D31930-24B4-4F6E-98C5-FD1C51C6CA66}" destId="{21159415-1513-439E-BFCD-10F041D63B50}" srcOrd="0" destOrd="0" presId="urn:microsoft.com/office/officeart/2005/8/layout/hierarchy1"/>
    <dgm:cxn modelId="{30988976-1B09-491B-B288-44B969961744}" type="presOf" srcId="{AF6C122F-F5AB-405D-A770-47CB2AF37F8F}" destId="{75AF9C52-A402-42B4-AA6F-4F3C6FF8C4EB}" srcOrd="0" destOrd="0" presId="urn:microsoft.com/office/officeart/2005/8/layout/hierarchy1"/>
    <dgm:cxn modelId="{0B78D4F5-B230-47AF-90F9-011C62920EDB}" type="presOf" srcId="{2659E342-01BB-4276-BB4A-C03A451F63D6}" destId="{5C512E60-54C4-4150-9133-E12851AB9DE8}" srcOrd="0" destOrd="0" presId="urn:microsoft.com/office/officeart/2005/8/layout/hierarchy1"/>
    <dgm:cxn modelId="{CA1CF469-A721-42E8-AD93-E99E5AC1BD4A}" srcId="{7FA2D91A-097B-4DA2-964C-AB8E88B88633}" destId="{8D072270-A7D3-420C-B2DF-B511C3F68766}" srcOrd="1" destOrd="0" parTransId="{AF6C122F-F5AB-405D-A770-47CB2AF37F8F}" sibTransId="{FE8B3FAE-80B7-40AE-AE01-76076255D3A7}"/>
    <dgm:cxn modelId="{99D7CED6-022A-458C-9EB9-22516B665F26}" srcId="{7FA2D91A-097B-4DA2-964C-AB8E88B88633}" destId="{2FCB518C-D2A7-4810-9020-080D78324CF3}" srcOrd="0" destOrd="0" parTransId="{39EE3D3F-68DF-4370-9391-A3255C401376}" sibTransId="{A749D909-B106-454D-993D-E109608D93BA}"/>
    <dgm:cxn modelId="{AF89C09F-7E6C-441D-A3FE-D14A4FE6A45C}" type="presOf" srcId="{9E9BC2DA-627F-4675-AC5B-D13F747BA43F}" destId="{29D97722-064B-4238-A074-349F826ACAE0}" srcOrd="0" destOrd="0" presId="urn:microsoft.com/office/officeart/2005/8/layout/hierarchy1"/>
    <dgm:cxn modelId="{1A32E69C-2F32-439B-8B6A-99AEFBC826E7}" type="presOf" srcId="{78697BC6-01BB-47E9-95EB-0231014280F9}" destId="{1DB8E315-9F2D-4094-B12E-3D85771627EA}" srcOrd="0" destOrd="0" presId="urn:microsoft.com/office/officeart/2005/8/layout/hierarchy1"/>
    <dgm:cxn modelId="{6FA0C960-1BC1-4FD9-81F1-B8AC70B7DA25}" type="presOf" srcId="{C023263D-A371-40F9-97D3-C1BFC5A2F2BD}" destId="{CF84D745-BBF8-433D-863C-CB2855AA93A8}" srcOrd="0" destOrd="0" presId="urn:microsoft.com/office/officeart/2005/8/layout/hierarchy1"/>
    <dgm:cxn modelId="{69B8A988-A647-4161-B995-85FE57E11490}" srcId="{8D072270-A7D3-420C-B2DF-B511C3F68766}" destId="{78697BC6-01BB-47E9-95EB-0231014280F9}" srcOrd="0" destOrd="0" parTransId="{83ACC719-B8CA-41F4-A790-64BA5A8EE5FB}" sibTransId="{223A33ED-8666-4B86-9766-746A4AF4C2B7}"/>
    <dgm:cxn modelId="{8735EDBD-4049-4973-A411-2B1D140B1540}" type="presOf" srcId="{7FA2D91A-097B-4DA2-964C-AB8E88B88633}" destId="{1594B0CC-578B-4A84-BDBE-197A8722F25A}" srcOrd="0" destOrd="0" presId="urn:microsoft.com/office/officeart/2005/8/layout/hierarchy1"/>
    <dgm:cxn modelId="{68835DD8-C468-478D-9B30-38182AE2F1C9}" type="presOf" srcId="{7FB3E9DE-50A4-4186-B369-017E6DDC716F}" destId="{0880257A-38E5-416B-A879-EFFB01ED6C1D}" srcOrd="0" destOrd="0" presId="urn:microsoft.com/office/officeart/2005/8/layout/hierarchy1"/>
    <dgm:cxn modelId="{101F8021-5D72-44DC-8BD5-957478471F74}" type="presOf" srcId="{EDC9D4D2-3BFA-4D20-A7EE-50BFAC792C5D}" destId="{D858D7AE-6705-4F80-B5AB-C22EEB2DD09C}" srcOrd="0" destOrd="0" presId="urn:microsoft.com/office/officeart/2005/8/layout/hierarchy1"/>
    <dgm:cxn modelId="{1E35CFF6-5060-4F89-B229-9E1CE6C3BD2F}" type="presOf" srcId="{2FCB518C-D2A7-4810-9020-080D78324CF3}" destId="{C36D90B9-926A-416B-944A-FF71B511C22D}" srcOrd="0" destOrd="0" presId="urn:microsoft.com/office/officeart/2005/8/layout/hierarchy1"/>
    <dgm:cxn modelId="{D2400DFC-AB92-4EFF-9B0C-44E551333C75}" type="presOf" srcId="{8D072270-A7D3-420C-B2DF-B511C3F68766}" destId="{73FF5581-490F-481B-BA85-29D7576CEB86}" srcOrd="0" destOrd="0" presId="urn:microsoft.com/office/officeart/2005/8/layout/hierarchy1"/>
    <dgm:cxn modelId="{AB8C7297-987E-4AFC-9B4A-126C13AD121C}" type="presOf" srcId="{0AD6CF64-84F2-41E0-A42B-BFF097D1DB4A}" destId="{6DFE3A6A-621F-46D7-8B83-7044018FA870}" srcOrd="0" destOrd="0" presId="urn:microsoft.com/office/officeart/2005/8/layout/hierarchy1"/>
    <dgm:cxn modelId="{038E7346-0E35-4554-86DE-C5E0412A2436}" type="presOf" srcId="{84B890BB-0210-47C1-9C27-981911FF816F}" destId="{542E583D-DD4A-44DE-8AAD-CDECD9B9534B}"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6E6405EB-DE9E-4241-A4B3-09D36EC4FC63}" srcId="{8D072270-A7D3-420C-B2DF-B511C3F68766}" destId="{84B890BB-0210-47C1-9C27-981911FF816F}" srcOrd="1" destOrd="0" parTransId="{2659E342-01BB-4276-BB4A-C03A451F63D6}" sibTransId="{2204DA16-2A6F-4846-B237-1543DF64DC30}"/>
    <dgm:cxn modelId="{82F75BB3-B7EC-446D-BA7F-70132A4E2686}" type="presOf" srcId="{83ACC719-B8CA-41F4-A790-64BA5A8EE5FB}" destId="{28C2B8E5-C9BC-446E-B47C-E296B2C2A4C9}" srcOrd="0" destOrd="0" presId="urn:microsoft.com/office/officeart/2005/8/layout/hierarchy1"/>
    <dgm:cxn modelId="{83E0C346-C28D-4534-ADAA-B12BAF9A8D8E}" srcId="{8D072270-A7D3-420C-B2DF-B511C3F68766}" destId="{C023263D-A371-40F9-97D3-C1BFC5A2F2BD}" srcOrd="2" destOrd="0" parTransId="{9E9BC2DA-627F-4675-AC5B-D13F747BA43F}" sibTransId="{93312E1A-3214-48A0-B9A4-5566FB9B1206}"/>
    <dgm:cxn modelId="{59BEB34A-86EF-4DAD-8C83-3085BAD3EBBB}" type="presOf" srcId="{1517A7A7-C31F-4179-BA0A-B4D492D57125}" destId="{187ED3E5-F94C-4293-A626-F680E9B6A538}" srcOrd="0" destOrd="0" presId="urn:microsoft.com/office/officeart/2005/8/layout/hierarchy1"/>
    <dgm:cxn modelId="{EB485AE3-B87A-4420-A5F1-5EBCED408763}" srcId="{0AD6CF64-84F2-41E0-A42B-BFF097D1DB4A}" destId="{1517A7A7-C31F-4179-BA0A-B4D492D57125}" srcOrd="0" destOrd="0" parTransId="{49D31930-24B4-4F6E-98C5-FD1C51C6CA66}" sibTransId="{1448D8F9-A233-4F7D-B6F0-731395D3F4AD}"/>
    <dgm:cxn modelId="{DF45B2DA-576B-42CE-A2A7-B29F43C2369D}" type="presParOf" srcId="{0880257A-38E5-416B-A879-EFFB01ED6C1D}" destId="{458526E1-3A24-4F91-A317-BB6BA85C2C97}" srcOrd="0" destOrd="0" presId="urn:microsoft.com/office/officeart/2005/8/layout/hierarchy1"/>
    <dgm:cxn modelId="{9C5CDADB-AC29-4DC2-AEB5-9B4073EE6F1B}" type="presParOf" srcId="{458526E1-3A24-4F91-A317-BB6BA85C2C97}" destId="{D973A2E3-1D27-4DC4-A47A-389FE99CD902}" srcOrd="0" destOrd="0" presId="urn:microsoft.com/office/officeart/2005/8/layout/hierarchy1"/>
    <dgm:cxn modelId="{FE0B23DD-5EEF-4407-92CB-0F405565EE3E}" type="presParOf" srcId="{D973A2E3-1D27-4DC4-A47A-389FE99CD902}" destId="{7220B3B1-F9F5-4B20-8545-952A74DA7491}" srcOrd="0" destOrd="0" presId="urn:microsoft.com/office/officeart/2005/8/layout/hierarchy1"/>
    <dgm:cxn modelId="{1773AB79-5D68-4508-85D2-487C17284BF0}" type="presParOf" srcId="{D973A2E3-1D27-4DC4-A47A-389FE99CD902}" destId="{1594B0CC-578B-4A84-BDBE-197A8722F25A}" srcOrd="1" destOrd="0" presId="urn:microsoft.com/office/officeart/2005/8/layout/hierarchy1"/>
    <dgm:cxn modelId="{3183BE04-40E8-47C6-B3B4-523AFE20DDBC}" type="presParOf" srcId="{458526E1-3A24-4F91-A317-BB6BA85C2C97}" destId="{60151952-EFF1-4944-A1A7-B25909984F89}" srcOrd="1" destOrd="0" presId="urn:microsoft.com/office/officeart/2005/8/layout/hierarchy1"/>
    <dgm:cxn modelId="{967E7666-4DB5-480A-BF8D-93F0E4AEC1C9}" type="presParOf" srcId="{60151952-EFF1-4944-A1A7-B25909984F89}" destId="{6D52980E-AF3D-4A1B-ADFA-2731E4CD6746}" srcOrd="0" destOrd="0" presId="urn:microsoft.com/office/officeart/2005/8/layout/hierarchy1"/>
    <dgm:cxn modelId="{FD93DEAA-85C8-46C4-9246-E5B71854ED3E}" type="presParOf" srcId="{60151952-EFF1-4944-A1A7-B25909984F89}" destId="{58B75599-1CDC-480B-89B8-4A34551A2E53}" srcOrd="1" destOrd="0" presId="urn:microsoft.com/office/officeart/2005/8/layout/hierarchy1"/>
    <dgm:cxn modelId="{7E5DE4D3-21B7-4711-AFBD-37838FEEA500}" type="presParOf" srcId="{58B75599-1CDC-480B-89B8-4A34551A2E53}" destId="{A774B173-A0F4-4376-A0E1-FA3A6E868842}" srcOrd="0" destOrd="0" presId="urn:microsoft.com/office/officeart/2005/8/layout/hierarchy1"/>
    <dgm:cxn modelId="{E309E511-21F1-48EF-8CED-11715793A99D}" type="presParOf" srcId="{A774B173-A0F4-4376-A0E1-FA3A6E868842}" destId="{3539F708-7DD8-4C57-B13E-851DE284F2AE}" srcOrd="0" destOrd="0" presId="urn:microsoft.com/office/officeart/2005/8/layout/hierarchy1"/>
    <dgm:cxn modelId="{6B79240A-00AC-484B-AA64-9C3C5B9E07E1}" type="presParOf" srcId="{A774B173-A0F4-4376-A0E1-FA3A6E868842}" destId="{C36D90B9-926A-416B-944A-FF71B511C22D}" srcOrd="1" destOrd="0" presId="urn:microsoft.com/office/officeart/2005/8/layout/hierarchy1"/>
    <dgm:cxn modelId="{60307351-A3AE-43ED-906D-3E3685C3B87E}" type="presParOf" srcId="{58B75599-1CDC-480B-89B8-4A34551A2E53}" destId="{447B2567-AFE2-4CAF-B3AF-25E632B7C6F6}" srcOrd="1" destOrd="0" presId="urn:microsoft.com/office/officeart/2005/8/layout/hierarchy1"/>
    <dgm:cxn modelId="{896094FC-69CA-4879-B5CF-332241AB6356}" type="presParOf" srcId="{447B2567-AFE2-4CAF-B3AF-25E632B7C6F6}" destId="{D858D7AE-6705-4F80-B5AB-C22EEB2DD09C}" srcOrd="0" destOrd="0" presId="urn:microsoft.com/office/officeart/2005/8/layout/hierarchy1"/>
    <dgm:cxn modelId="{FCBED004-000F-4CEE-BFC9-7E52DBF84F85}" type="presParOf" srcId="{447B2567-AFE2-4CAF-B3AF-25E632B7C6F6}" destId="{20129AEE-089F-4F22-9ECC-F02A2DC29AA5}" srcOrd="1" destOrd="0" presId="urn:microsoft.com/office/officeart/2005/8/layout/hierarchy1"/>
    <dgm:cxn modelId="{0C9424CE-5680-4023-98DF-B6855ED86C52}" type="presParOf" srcId="{20129AEE-089F-4F22-9ECC-F02A2DC29AA5}" destId="{1B69BE30-FD84-4840-AF2E-7E1035B9DE65}" srcOrd="0" destOrd="0" presId="urn:microsoft.com/office/officeart/2005/8/layout/hierarchy1"/>
    <dgm:cxn modelId="{9461EBE2-D361-4381-B6A2-200037DECF3F}" type="presParOf" srcId="{1B69BE30-FD84-4840-AF2E-7E1035B9DE65}" destId="{B8185FF3-0940-464B-94B7-77EB19E65326}" srcOrd="0" destOrd="0" presId="urn:microsoft.com/office/officeart/2005/8/layout/hierarchy1"/>
    <dgm:cxn modelId="{2E1F04C4-1FB7-442B-A9C1-972BF8E0B71C}" type="presParOf" srcId="{1B69BE30-FD84-4840-AF2E-7E1035B9DE65}" destId="{6DFE3A6A-621F-46D7-8B83-7044018FA870}" srcOrd="1" destOrd="0" presId="urn:microsoft.com/office/officeart/2005/8/layout/hierarchy1"/>
    <dgm:cxn modelId="{5759ED65-A604-47FC-9A15-C17359E208E8}" type="presParOf" srcId="{20129AEE-089F-4F22-9ECC-F02A2DC29AA5}" destId="{F09E059B-85EA-4BFA-9D35-0A02BCAE196B}" srcOrd="1" destOrd="0" presId="urn:microsoft.com/office/officeart/2005/8/layout/hierarchy1"/>
    <dgm:cxn modelId="{2E6591B2-E2BD-4A9E-9CF8-1B7139968879}" type="presParOf" srcId="{F09E059B-85EA-4BFA-9D35-0A02BCAE196B}" destId="{21159415-1513-439E-BFCD-10F041D63B50}" srcOrd="0" destOrd="0" presId="urn:microsoft.com/office/officeart/2005/8/layout/hierarchy1"/>
    <dgm:cxn modelId="{CB2BBCD6-0DAC-4530-8163-4CA6E1EFA292}" type="presParOf" srcId="{F09E059B-85EA-4BFA-9D35-0A02BCAE196B}" destId="{2B944E1E-C374-4EA0-AC21-7A85C33C19B8}" srcOrd="1" destOrd="0" presId="urn:microsoft.com/office/officeart/2005/8/layout/hierarchy1"/>
    <dgm:cxn modelId="{ACFADCEB-830D-4FF3-A009-2692C8AF7A81}" type="presParOf" srcId="{2B944E1E-C374-4EA0-AC21-7A85C33C19B8}" destId="{AAA22E32-B832-49B9-8DBB-8E5FCA232714}" srcOrd="0" destOrd="0" presId="urn:microsoft.com/office/officeart/2005/8/layout/hierarchy1"/>
    <dgm:cxn modelId="{272BB436-FC6D-4459-A64A-FC8CC8FA5830}" type="presParOf" srcId="{AAA22E32-B832-49B9-8DBB-8E5FCA232714}" destId="{4A7440EC-FE66-4805-BB02-A33C7ED0572C}" srcOrd="0" destOrd="0" presId="urn:microsoft.com/office/officeart/2005/8/layout/hierarchy1"/>
    <dgm:cxn modelId="{38251D77-EA69-4D52-9C2A-91018A3AD40F}" type="presParOf" srcId="{AAA22E32-B832-49B9-8DBB-8E5FCA232714}" destId="{187ED3E5-F94C-4293-A626-F680E9B6A538}" srcOrd="1" destOrd="0" presId="urn:microsoft.com/office/officeart/2005/8/layout/hierarchy1"/>
    <dgm:cxn modelId="{53B05512-E430-49DE-B3BD-E67B4AB24320}" type="presParOf" srcId="{2B944E1E-C374-4EA0-AC21-7A85C33C19B8}" destId="{EB5AF053-B7B3-4121-B3F2-B9C492B9D836}" srcOrd="1" destOrd="0" presId="urn:microsoft.com/office/officeart/2005/8/layout/hierarchy1"/>
    <dgm:cxn modelId="{94863055-7873-48F4-B5AD-423CA865DFF1}" type="presParOf" srcId="{60151952-EFF1-4944-A1A7-B25909984F89}" destId="{75AF9C52-A402-42B4-AA6F-4F3C6FF8C4EB}" srcOrd="2" destOrd="0" presId="urn:microsoft.com/office/officeart/2005/8/layout/hierarchy1"/>
    <dgm:cxn modelId="{B7C5E650-A72D-4564-91A8-7F5D72E3DD1E}" type="presParOf" srcId="{60151952-EFF1-4944-A1A7-B25909984F89}" destId="{A11F992B-D290-4741-9E17-65BFD05FB5D5}" srcOrd="3" destOrd="0" presId="urn:microsoft.com/office/officeart/2005/8/layout/hierarchy1"/>
    <dgm:cxn modelId="{B6D0740C-7380-4154-BC52-7684E2F142E8}" type="presParOf" srcId="{A11F992B-D290-4741-9E17-65BFD05FB5D5}" destId="{7207E8D8-7324-48DA-AAB2-DE256D3D2C20}" srcOrd="0" destOrd="0" presId="urn:microsoft.com/office/officeart/2005/8/layout/hierarchy1"/>
    <dgm:cxn modelId="{ACBEFC21-56A3-4A2E-B88D-DD7FAC201BFA}" type="presParOf" srcId="{7207E8D8-7324-48DA-AAB2-DE256D3D2C20}" destId="{050B08FB-3B4D-4C6E-899D-48B895B25676}" srcOrd="0" destOrd="0" presId="urn:microsoft.com/office/officeart/2005/8/layout/hierarchy1"/>
    <dgm:cxn modelId="{EAA6BEEE-954A-4182-94FD-8F4DB1933AA7}" type="presParOf" srcId="{7207E8D8-7324-48DA-AAB2-DE256D3D2C20}" destId="{73FF5581-490F-481B-BA85-29D7576CEB86}" srcOrd="1" destOrd="0" presId="urn:microsoft.com/office/officeart/2005/8/layout/hierarchy1"/>
    <dgm:cxn modelId="{A66AE520-DBC8-4EE8-9D2B-5D0EDB9CDDD9}" type="presParOf" srcId="{A11F992B-D290-4741-9E17-65BFD05FB5D5}" destId="{553AEFC3-7CAA-4375-B431-57E50353B26F}" srcOrd="1" destOrd="0" presId="urn:microsoft.com/office/officeart/2005/8/layout/hierarchy1"/>
    <dgm:cxn modelId="{1349D23D-03E8-40B7-A34E-21B0F3DF0673}" type="presParOf" srcId="{553AEFC3-7CAA-4375-B431-57E50353B26F}" destId="{28C2B8E5-C9BC-446E-B47C-E296B2C2A4C9}" srcOrd="0" destOrd="0" presId="urn:microsoft.com/office/officeart/2005/8/layout/hierarchy1"/>
    <dgm:cxn modelId="{1E626019-A29D-4E87-BFA0-C1FED7F598A7}" type="presParOf" srcId="{553AEFC3-7CAA-4375-B431-57E50353B26F}" destId="{8C43BC9B-D017-4A60-833E-0F848BAB6E73}" srcOrd="1" destOrd="0" presId="urn:microsoft.com/office/officeart/2005/8/layout/hierarchy1"/>
    <dgm:cxn modelId="{72FA2BF0-FA78-46F1-8D04-93560D80F347}" type="presParOf" srcId="{8C43BC9B-D017-4A60-833E-0F848BAB6E73}" destId="{A4F19E07-D095-44B0-87C8-2F430E321490}" srcOrd="0" destOrd="0" presId="urn:microsoft.com/office/officeart/2005/8/layout/hierarchy1"/>
    <dgm:cxn modelId="{B570E3B9-909C-4D41-9A49-2C8B2D050266}" type="presParOf" srcId="{A4F19E07-D095-44B0-87C8-2F430E321490}" destId="{2871E1E6-98B3-4673-A57F-774BABFFE09D}" srcOrd="0" destOrd="0" presId="urn:microsoft.com/office/officeart/2005/8/layout/hierarchy1"/>
    <dgm:cxn modelId="{4992D820-259C-4026-AC6E-DA7EFB15DFA0}" type="presParOf" srcId="{A4F19E07-D095-44B0-87C8-2F430E321490}" destId="{1DB8E315-9F2D-4094-B12E-3D85771627EA}" srcOrd="1" destOrd="0" presId="urn:microsoft.com/office/officeart/2005/8/layout/hierarchy1"/>
    <dgm:cxn modelId="{A9B34AD4-0161-4A22-8140-5083CA6CC402}" type="presParOf" srcId="{8C43BC9B-D017-4A60-833E-0F848BAB6E73}" destId="{8ABD97A9-F3FD-4E0A-82D1-BE567CDDD7BC}" srcOrd="1" destOrd="0" presId="urn:microsoft.com/office/officeart/2005/8/layout/hierarchy1"/>
    <dgm:cxn modelId="{34E58FD9-09A5-4B52-9A2E-1BBA19E31203}" type="presParOf" srcId="{553AEFC3-7CAA-4375-B431-57E50353B26F}" destId="{5C512E60-54C4-4150-9133-E12851AB9DE8}" srcOrd="2" destOrd="0" presId="urn:microsoft.com/office/officeart/2005/8/layout/hierarchy1"/>
    <dgm:cxn modelId="{1DCBE01F-AF3A-4FB9-A57C-18B55EBD05AC}" type="presParOf" srcId="{553AEFC3-7CAA-4375-B431-57E50353B26F}" destId="{760E09C2-A273-4F5D-B8BA-FCD8D6CBA44A}" srcOrd="3" destOrd="0" presId="urn:microsoft.com/office/officeart/2005/8/layout/hierarchy1"/>
    <dgm:cxn modelId="{6CD330B8-DE24-416C-9D9B-3E29AD69588E}" type="presParOf" srcId="{760E09C2-A273-4F5D-B8BA-FCD8D6CBA44A}" destId="{29F4F381-A696-4AFB-9529-B7B83C9081E4}" srcOrd="0" destOrd="0" presId="urn:microsoft.com/office/officeart/2005/8/layout/hierarchy1"/>
    <dgm:cxn modelId="{CFD1C015-B618-4DA7-A757-EDB35BF5FF57}" type="presParOf" srcId="{29F4F381-A696-4AFB-9529-B7B83C9081E4}" destId="{DA2C9FEF-32A9-42A2-B935-3EA5B15BD91D}" srcOrd="0" destOrd="0" presId="urn:microsoft.com/office/officeart/2005/8/layout/hierarchy1"/>
    <dgm:cxn modelId="{F04A2DA8-57E2-4828-805C-D0262F84401D}" type="presParOf" srcId="{29F4F381-A696-4AFB-9529-B7B83C9081E4}" destId="{542E583D-DD4A-44DE-8AAD-CDECD9B9534B}" srcOrd="1" destOrd="0" presId="urn:microsoft.com/office/officeart/2005/8/layout/hierarchy1"/>
    <dgm:cxn modelId="{8546B093-90C1-46F4-9F05-34408532E0E9}" type="presParOf" srcId="{760E09C2-A273-4F5D-B8BA-FCD8D6CBA44A}" destId="{75C9312B-4263-463E-9C02-E54CA66E6F92}" srcOrd="1" destOrd="0" presId="urn:microsoft.com/office/officeart/2005/8/layout/hierarchy1"/>
    <dgm:cxn modelId="{C413D344-2D63-436A-85F1-EBDEB0BAFD24}" type="presParOf" srcId="{553AEFC3-7CAA-4375-B431-57E50353B26F}" destId="{29D97722-064B-4238-A074-349F826ACAE0}" srcOrd="4" destOrd="0" presId="urn:microsoft.com/office/officeart/2005/8/layout/hierarchy1"/>
    <dgm:cxn modelId="{3E252103-FC7F-498B-8A7C-5C7BD0774AF4}" type="presParOf" srcId="{553AEFC3-7CAA-4375-B431-57E50353B26F}" destId="{225BC5AC-08D6-48B0-B464-BBB37694D264}" srcOrd="5" destOrd="0" presId="urn:microsoft.com/office/officeart/2005/8/layout/hierarchy1"/>
    <dgm:cxn modelId="{D8FD4F5A-0A73-41B3-9417-19F8F363DD3D}" type="presParOf" srcId="{225BC5AC-08D6-48B0-B464-BBB37694D264}" destId="{7CEF405E-D6C0-468D-8C14-5AABC83E67C6}" srcOrd="0" destOrd="0" presId="urn:microsoft.com/office/officeart/2005/8/layout/hierarchy1"/>
    <dgm:cxn modelId="{4509FC74-7AA3-4DFD-911E-D5F8C13544BF}" type="presParOf" srcId="{7CEF405E-D6C0-468D-8C14-5AABC83E67C6}" destId="{B6FE1F93-B7A8-4BD2-977C-3C871508D1FC}" srcOrd="0" destOrd="0" presId="urn:microsoft.com/office/officeart/2005/8/layout/hierarchy1"/>
    <dgm:cxn modelId="{88DD811A-EB9D-497B-A1C1-821636887A1D}" type="presParOf" srcId="{7CEF405E-D6C0-468D-8C14-5AABC83E67C6}" destId="{CF84D745-BBF8-433D-863C-CB2855AA93A8}" srcOrd="1" destOrd="0" presId="urn:microsoft.com/office/officeart/2005/8/layout/hierarchy1"/>
    <dgm:cxn modelId="{BDBF15B6-D5A7-4CDF-99E5-656503F2A8F4}" type="presParOf" srcId="{225BC5AC-08D6-48B0-B464-BBB37694D264}" destId="{DA8D12B6-A9AE-417D-8CA2-9BC280D2E467}"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E48D6ED-E71C-43F4-89EE-730068051707}" type="datetimeFigureOut">
              <a:rPr lang="en-US"/>
              <a:pPr>
                <a:defRPr/>
              </a:pPr>
              <a:t>11/11/2009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F637FD8-59C5-4CE0-BA0E-73AD316163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Cyril</a:t>
            </a:r>
          </a:p>
          <a:p>
            <a:pPr eaLnBrk="1" hangingPunct="1">
              <a:spcBef>
                <a:spcPct val="0"/>
              </a:spcBef>
            </a:pPr>
            <a:r>
              <a:rPr lang="en-US" dirty="0" smtClean="0"/>
              <a:t>Today we’re going to be talking about the Getting It System Toolkit—or GIST, for short—which integrates acquisitions and ILL processing using </a:t>
            </a:r>
            <a:r>
              <a:rPr lang="en-US" dirty="0" err="1" smtClean="0"/>
              <a:t>ILLiad</a:t>
            </a:r>
            <a:r>
              <a:rPr lang="en-US" dirty="0" smtClean="0"/>
              <a:t>.</a:t>
            </a:r>
          </a:p>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EED583-0787-4CB2-B03E-2A65BA2735D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2000" dirty="0" smtClean="0"/>
              <a:t>Basic view of the GIST Form, important to know that the components that pull in data from other services, i.e. Worldcat, Google, Amazon, etc., will not be shown if no data is matched during the requesting process, and in the configuration file, it is easy to turn a component on or off, or customize it.  Why did we put a lot into the interface?  To add elements of that data into the other side CLICK – STAFF VIEW  pre-searched data added to the staff view mean that routing rules can be applied to route requests into specific process queues, or to make it easy to compare the cost of buying with borrowing.  So let’s look at the details…</a:t>
            </a:r>
            <a:endParaRPr lang="en-US" sz="2000" dirty="0"/>
          </a:p>
        </p:txBody>
      </p:sp>
      <p:sp>
        <p:nvSpPr>
          <p:cNvPr id="4" name="Slide Number Placeholder 3"/>
          <p:cNvSpPr>
            <a:spLocks noGrp="1"/>
          </p:cNvSpPr>
          <p:nvPr>
            <p:ph type="sldNum" sz="quarter" idx="10"/>
          </p:nvPr>
        </p:nvSpPr>
        <p:spPr/>
        <p:txBody>
          <a:bodyPr/>
          <a:lstStyle/>
          <a:p>
            <a:pPr defTabSz="931622"/>
            <a:fld id="{74EF4F36-FC31-4AAB-9457-460E6C0A47F3}" type="slidenum">
              <a:rPr lang="en-US">
                <a:solidFill>
                  <a:prstClr val="black"/>
                </a:solidFill>
                <a:latin typeface="Calibri"/>
              </a:rPr>
              <a:pPr defTabSz="931622"/>
              <a:t>10</a:t>
            </a:fld>
            <a:endParaRPr lang="en-US" dirty="0">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marL="232943" indent="-232943" eaLnBrk="1" fontAlgn="auto" hangingPunct="1">
              <a:spcBef>
                <a:spcPts val="0"/>
              </a:spcBef>
              <a:spcAft>
                <a:spcPts val="0"/>
              </a:spcAft>
              <a:defRPr/>
            </a:pPr>
            <a:r>
              <a:rPr lang="en-US" b="1" dirty="0" smtClean="0"/>
              <a:t>[MARK]</a:t>
            </a:r>
            <a:endParaRPr lang="en-US" dirty="0" smtClean="0"/>
          </a:p>
          <a:p>
            <a:pPr marL="232943" indent="-232943" eaLnBrk="1" fontAlgn="auto" hangingPunct="1">
              <a:spcBef>
                <a:spcPts val="0"/>
              </a:spcBef>
              <a:spcAft>
                <a:spcPts val="0"/>
              </a:spcAft>
              <a:buFont typeface="Arial" pitchFamily="34" charset="0"/>
              <a:buChar char="•"/>
              <a:defRPr/>
            </a:pPr>
            <a:r>
              <a:rPr lang="en-US" dirty="0" smtClean="0"/>
              <a:t>There are 5 API components in the GIST interface; Worldcat API, Google Books, Index Data, Amazon, and purchasing options. By default, they are activated, however, the library can simply turn off any component they do not want to see, and how the data from each component is highly configurable for end-user, as well as, staff within the ILLiad request.  Also important is that each component has a switch – if no values are returned, the window is not displayed, and if the data takes time to retrieve, a status bar appears.</a:t>
            </a:r>
          </a:p>
          <a:p>
            <a:pPr marL="232943" indent="-232943" eaLnBrk="1" fontAlgn="auto" hangingPunct="1">
              <a:spcBef>
                <a:spcPts val="0"/>
              </a:spcBef>
              <a:spcAft>
                <a:spcPts val="0"/>
              </a:spcAft>
              <a:buFont typeface="Arial" pitchFamily="34" charset="0"/>
              <a:buChar char="•"/>
              <a:defRPr/>
            </a:pPr>
            <a:r>
              <a:rPr lang="en-US" dirty="0" smtClean="0"/>
              <a:t>Worldcat API – SUNY Geneseo contracted Terry Reese, Oregon State University and Kyle </a:t>
            </a:r>
            <a:r>
              <a:rPr lang="en-US" dirty="0" err="1" smtClean="0"/>
              <a:t>Bannerjee</a:t>
            </a:r>
            <a:r>
              <a:rPr lang="en-US" dirty="0" smtClean="0"/>
              <a:t>, Summit to develop the Worldcat API for GIST.  Mark Sullivan configured it to work with ILLiad.  The purpose of the Worldcat API component is to bring back holdings information to the user – if held locally, it says so and the Please check your catalog is a one click into a search of your catalog using the OCLC#.  Especially helpful considering about 10-15% of ILL requests are for materials owned by the local library.  The availability in IDS Project libraries and estimated delivery time is a configurable set of two groups – you might want one for your resource sharing consortia (of which turnaround times might be consistent), and the other is your state.  While the user might only want to know when they might expect it, Acquisitions staff no longer have to look up holdings in their preferred cooperative collection groups to determine how widely these are held before making a decision to cancel.  In fact, not only is the decision easier, the cancel email from ILLiad incorporates those numbers automatically into the emails.</a:t>
            </a:r>
          </a:p>
          <a:p>
            <a:pPr marL="232943" indent="-232943" eaLnBrk="1" fontAlgn="auto" hangingPunct="1">
              <a:spcBef>
                <a:spcPts val="0"/>
              </a:spcBef>
              <a:spcAft>
                <a:spcPts val="0"/>
              </a:spcAft>
              <a:buFont typeface="Arial" pitchFamily="34" charset="0"/>
              <a:buChar char="•"/>
              <a:defRPr/>
            </a:pPr>
            <a:r>
              <a:rPr lang="en-US" dirty="0" smtClean="0"/>
              <a:t>Google Books API enhances the user’s evaluation of the material they are requesting with additional data, such as Table of Contents or Partial Text Available, however, the user may also discover that the item they need is Full Text Available.  Both ILL and Acquisitions staff see GOOGL (Google’s OCLC symbol) when a requested item is available full text, and at Geneseo, a routing rule automatically places the request in a specific queue – the staff will send the user an email using ILLiad that has the Google Book URL, and copies the electronic resources librarian to please catalog the resource.</a:t>
            </a:r>
          </a:p>
          <a:p>
            <a:pPr marL="232943" indent="-232943" eaLnBrk="1" fontAlgn="auto" hangingPunct="1">
              <a:spcBef>
                <a:spcPts val="0"/>
              </a:spcBef>
              <a:spcAft>
                <a:spcPts val="0"/>
              </a:spcAft>
              <a:buFont typeface="Arial" pitchFamily="34" charset="0"/>
              <a:buChar char="•"/>
              <a:defRPr/>
            </a:pPr>
            <a:r>
              <a:rPr lang="en-US" dirty="0" smtClean="0"/>
              <a:t>Similarly with Index Data API, a combined search of various free full text and audio sources from Open Content Alliance, Internet Archive, Gutenberg, etc. is performed and results may interest the user.  The staff see INARC (Internet Archives OCLC Symbol) when a requested item is available from the Index Data sources, and again, a routing rule places that request in a specific queue for staff.</a:t>
            </a:r>
          </a:p>
          <a:p>
            <a:pPr marL="232943" indent="-232943" eaLnBrk="1" fontAlgn="auto" hangingPunct="1">
              <a:spcBef>
                <a:spcPts val="0"/>
              </a:spcBef>
              <a:spcAft>
                <a:spcPts val="0"/>
              </a:spcAft>
              <a:buFont typeface="Arial" pitchFamily="34" charset="0"/>
              <a:buChar char="•"/>
              <a:defRPr/>
            </a:pPr>
            <a:r>
              <a:rPr lang="en-US" dirty="0" smtClean="0"/>
              <a:t>Amazons API was initially designed by Portland State University as the Price Grabber, but Mark Sullivan remade that program in .NET to be the Amazon Price Reviewer and more.  This enables users more evaluation data to help their request decision making process.  It also provides data for the purchasing options.</a:t>
            </a:r>
          </a:p>
          <a:p>
            <a:pPr marL="232943" indent="-232943" eaLnBrk="1" fontAlgn="auto" hangingPunct="1">
              <a:spcBef>
                <a:spcPts val="0"/>
              </a:spcBef>
              <a:spcAft>
                <a:spcPts val="0"/>
              </a:spcAft>
              <a:buFont typeface="Arial" pitchFamily="34" charset="0"/>
              <a:buChar char="•"/>
              <a:defRPr/>
            </a:pPr>
            <a:r>
              <a:rPr lang="en-US" dirty="0" smtClean="0"/>
              <a:t>Purchasing Options is a combination of API data from Amazon, Better World Books, and Google Books.  This service enables users to see price data, and click through to buy.  If they buy from Amazon or Better World Books, our accounts are given credit for referring buyers.  What the ILL and Acquisitions staff see in the ILLiad request is Amazon’s new and lowest cost to buy the item – which for ILL helps them determine if buying is less expensive than borrowing – there are a lot of libraries out there that charge $20 / request.  For Acquisitions staff, the purchasing data eliminates the need for searching various prices.  We have asked many of the book jobbers and dealers for APIs, so as we hear back from them, we plan to incorporate more, and enable easy configuration so that a library with preferred or specific vendors can activate only those purchasing APIs.</a:t>
            </a:r>
          </a:p>
          <a:p>
            <a:pPr marL="232943" indent="-232943" eaLnBrk="1" fontAlgn="auto" hangingPunct="1">
              <a:spcBef>
                <a:spcPts val="0"/>
              </a:spcBef>
              <a:spcAft>
                <a:spcPts val="0"/>
              </a:spcAft>
              <a:buFont typeface="Arial" pitchFamily="34" charset="0"/>
              <a:buChar char="•"/>
              <a:defRPr/>
            </a:pPr>
            <a:r>
              <a:rPr lang="en-US" dirty="0" smtClean="0"/>
              <a:t>Last point we want to emphasize is that all this is very flexible, where it appears, how it looks to user and staff, so we see this as really the first template of many, as libraries adapt this, as they customize views to specific user status; faculty, student, administrator, etc.</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631930-0186-40BC-9C16-422153BDFB4D}"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[MARK]</a:t>
            </a:r>
            <a:endParaRPr lang="en-US" smtClean="0"/>
          </a:p>
          <a:p>
            <a:pPr eaLnBrk="1" hangingPunct="1">
              <a:spcBef>
                <a:spcPct val="0"/>
              </a:spcBef>
            </a:pPr>
            <a:r>
              <a:rPr lang="en-US" smtClean="0"/>
              <a:t>Feedback or tagging, users are willing to add value into their requests if only we ask.</a:t>
            </a:r>
          </a:p>
          <a:p>
            <a:pPr eaLnBrk="1" hangingPunct="1">
              <a:spcBef>
                <a:spcPct val="0"/>
              </a:spcBef>
            </a:pPr>
            <a:r>
              <a:rPr lang="en-US" smtClean="0"/>
              <a:t>An ILL request in ILLiad’s web pages becomes an Acquisitions request when the user selects Purchase to answer “Would you recommend Milne Library purchase this item?”  As we said before, all the text, answers, and routings are customizable, but these are where various iterations brought us.  The selection here is default blank, so unless the user specifies, it will be a borrowing request.  </a:t>
            </a:r>
          </a:p>
          <a:p>
            <a:pPr eaLnBrk="1" hangingPunct="1">
              <a:spcBef>
                <a:spcPct val="0"/>
              </a:spcBef>
            </a:pPr>
            <a:r>
              <a:rPr lang="en-US" smtClean="0"/>
              <a:t>Second feedback question is how essential is this to your research or teaching?  Would it surprise anyone that people are actually clicking on the unsure and unessential?  We wanted some way to have user evaluate the priority of their request, and we are finding that although many are leaving this blank, there are lots of people tagging their request essential, etc.</a:t>
            </a:r>
          </a:p>
          <a:p>
            <a:pPr eaLnBrk="1" hangingPunct="1">
              <a:spcBef>
                <a:spcPct val="0"/>
              </a:spcBef>
            </a:pPr>
            <a:r>
              <a:rPr lang="en-US" smtClean="0"/>
              <a:t>Final feedback is finding out their delivery preference, and for the case of course reserves, they simply add the class info to the notes so when the purchased item comes in, it can be immediately placed on reserves and an email sent out from ILLiad.</a:t>
            </a:r>
          </a:p>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FF792-1F44-4317-893A-05CF518F289F}"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[MARK]</a:t>
            </a:r>
            <a:endParaRPr lang="en-US" smtClean="0"/>
          </a:p>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C4BAF6-27D5-4469-9C71-B4AF38DA1B82}"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1" y="697229"/>
            <a:ext cx="4673600" cy="3486151"/>
          </a:xfrm>
        </p:spPr>
      </p:sp>
      <p:sp>
        <p:nvSpPr>
          <p:cNvPr id="3" name="Notes Placeholder 2"/>
          <p:cNvSpPr>
            <a:spLocks noGrp="1"/>
          </p:cNvSpPr>
          <p:nvPr>
            <p:ph type="body" idx="1"/>
          </p:nvPr>
        </p:nvSpPr>
        <p:spPr/>
        <p:txBody>
          <a:bodyPr>
            <a:normAutofit/>
          </a:bodyPr>
          <a:lstStyle/>
          <a:p>
            <a:r>
              <a:rPr lang="en-US" sz="1800" dirty="0"/>
              <a:t>Because GIST tools are customizable components, and libraries do love doing things there own way, we would expect to see a diversity of adaptation based on local practices and politics. </a:t>
            </a:r>
          </a:p>
          <a:p>
            <a:r>
              <a:rPr lang="en-US" sz="1800" i="1" dirty="0"/>
              <a:t>illustrate</a:t>
            </a:r>
          </a:p>
        </p:txBody>
      </p:sp>
      <p:sp>
        <p:nvSpPr>
          <p:cNvPr id="4" name="Slide Number Placeholder 3"/>
          <p:cNvSpPr>
            <a:spLocks noGrp="1"/>
          </p:cNvSpPr>
          <p:nvPr>
            <p:ph type="sldNum" sz="quarter" idx="10"/>
          </p:nvPr>
        </p:nvSpPr>
        <p:spPr/>
        <p:txBody>
          <a:bodyPr/>
          <a:lstStyle/>
          <a:p>
            <a:pPr defTabSz="931622"/>
            <a:fld id="{820D9D70-346C-4BEB-85CB-BDCD01A7C221}" type="slidenum">
              <a:rPr lang="en-US">
                <a:solidFill>
                  <a:prstClr val="black"/>
                </a:solidFill>
                <a:latin typeface="Calibri"/>
              </a:rPr>
              <a:pPr defTabSz="931622"/>
              <a:t>14</a:t>
            </a:fld>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TIM</a:t>
            </a:r>
          </a:p>
          <a:p>
            <a:pPr eaLnBrk="1" hangingPunct="1">
              <a:spcBef>
                <a:spcPct val="0"/>
              </a:spcBef>
            </a:pPr>
            <a:endParaRPr lang="en-US" dirty="0" smtClean="0"/>
          </a:p>
          <a:p>
            <a:pPr eaLnBrk="1" hangingPunct="1">
              <a:spcBef>
                <a:spcPct val="0"/>
              </a:spcBef>
            </a:pPr>
            <a:r>
              <a:rPr lang="en-US" dirty="0" smtClean="0"/>
              <a:t>If we zoom in a little more, we get a more detailed look at the acquisitions workflow.</a:t>
            </a:r>
          </a:p>
          <a:p>
            <a:pPr eaLnBrk="1" hangingPunct="1">
              <a:spcBef>
                <a:spcPct val="0"/>
              </a:spcBef>
            </a:pPr>
            <a:endParaRPr lang="en-US" dirty="0" smtClean="0"/>
          </a:p>
          <a:p>
            <a:pPr eaLnBrk="1" hangingPunct="1">
              <a:spcBef>
                <a:spcPct val="0"/>
              </a:spcBef>
            </a:pPr>
            <a:r>
              <a:rPr lang="en-US" dirty="0" smtClean="0"/>
              <a:t>Three things can happen to incoming purchase requests:</a:t>
            </a:r>
          </a:p>
          <a:p>
            <a:pPr eaLnBrk="1" hangingPunct="1">
              <a:spcBef>
                <a:spcPct val="0"/>
              </a:spcBef>
              <a:buFontTx/>
              <a:buChar char="•"/>
            </a:pPr>
            <a:r>
              <a:rPr lang="en-US" dirty="0" smtClean="0"/>
              <a:t>If the user belongs to a department that requires a faculty rep to review all requests, then it is placed in the Needs Faculty Rep Review queue</a:t>
            </a:r>
          </a:p>
          <a:p>
            <a:pPr eaLnBrk="1" hangingPunct="1">
              <a:spcBef>
                <a:spcPct val="0"/>
              </a:spcBef>
              <a:buFontTx/>
              <a:buChar char="•"/>
            </a:pPr>
            <a:r>
              <a:rPr lang="en-US" dirty="0" smtClean="0"/>
              <a:t>If the requested item is too widely held within your CCD group, then it is placed in the Purchase Request Exceeds CCD Limit queue</a:t>
            </a:r>
          </a:p>
          <a:p>
            <a:pPr lvl="1" eaLnBrk="1" hangingPunct="1">
              <a:spcBef>
                <a:spcPct val="0"/>
              </a:spcBef>
              <a:buFontTx/>
              <a:buChar char="•"/>
            </a:pPr>
            <a:r>
              <a:rPr lang="en-US" dirty="0" smtClean="0"/>
              <a:t>At which point, acquisitions staff can then cancel the request (unless it’s a special circumstance)</a:t>
            </a:r>
          </a:p>
          <a:p>
            <a:pPr eaLnBrk="1" hangingPunct="1">
              <a:spcBef>
                <a:spcPct val="0"/>
              </a:spcBef>
              <a:buFontTx/>
              <a:buChar char="•"/>
            </a:pPr>
            <a:r>
              <a:rPr lang="en-US" dirty="0" smtClean="0"/>
              <a:t>If none of the above, then the request goes to the Awaiting Acquisitions Processing queue</a:t>
            </a:r>
          </a:p>
          <a:p>
            <a:pPr eaLnBrk="1" hangingPunct="1">
              <a:spcBef>
                <a:spcPct val="0"/>
              </a:spcBef>
            </a:pPr>
            <a:endParaRPr lang="en-US" dirty="0" smtClean="0"/>
          </a:p>
          <a:p>
            <a:pPr eaLnBrk="1" hangingPunct="1">
              <a:spcBef>
                <a:spcPct val="0"/>
              </a:spcBef>
            </a:pPr>
            <a:r>
              <a:rPr lang="en-US" dirty="0" smtClean="0"/>
              <a:t>Requests in the Awaiting Acquisitions Processing queue are evaluated based upon the user’s status, department, budget allocation, &amp; feedback</a:t>
            </a:r>
          </a:p>
          <a:p>
            <a:pPr eaLnBrk="1" hangingPunct="1">
              <a:spcBef>
                <a:spcPct val="0"/>
              </a:spcBef>
              <a:buFontTx/>
              <a:buChar char="•"/>
            </a:pPr>
            <a:r>
              <a:rPr lang="en-US" dirty="0" smtClean="0"/>
              <a:t>At this point, acquisitions staff can order the item and make it available per the user’s preference, or cancel the request</a:t>
            </a:r>
          </a:p>
          <a:p>
            <a:pPr eaLnBrk="1" hangingPunct="1">
              <a:spcBef>
                <a:spcPct val="0"/>
              </a:spcBef>
              <a:buFontTx/>
              <a:buChar char="•"/>
            </a:pPr>
            <a:r>
              <a:rPr lang="en-US" dirty="0" smtClean="0"/>
              <a:t>Or, if approval is required, they can contact a faculty rep or librarian first.</a:t>
            </a:r>
          </a:p>
          <a:p>
            <a:pPr eaLnBrk="1" hangingPunct="1">
              <a:spcBef>
                <a:spcPct val="0"/>
              </a:spcBef>
              <a:buFontTx/>
              <a:buChar char="•"/>
            </a:pPr>
            <a:endParaRPr lang="en-US" dirty="0" smtClean="0"/>
          </a:p>
          <a:p>
            <a:pPr eaLnBrk="1" hangingPunct="1">
              <a:spcBef>
                <a:spcPct val="0"/>
              </a:spcBef>
            </a:pPr>
            <a:r>
              <a:rPr lang="en-US" dirty="0" smtClean="0"/>
              <a:t>Requests that need or are awaiting approval are set aside in separate queues. Once a response is given, then acquisitions staff can easily find those requests and take the appropriate action.</a:t>
            </a:r>
          </a:p>
          <a:p>
            <a:pPr eaLnBrk="1" hangingPunct="1">
              <a:spcBef>
                <a:spcPct val="0"/>
              </a:spcBef>
            </a:pPr>
            <a:endParaRPr lang="en-US" dirty="0" smtClean="0"/>
          </a:p>
          <a:p>
            <a:pPr eaLnBrk="1" hangingPunct="1">
              <a:spcBef>
                <a:spcPct val="0"/>
              </a:spcBef>
            </a:pPr>
            <a:r>
              <a:rPr lang="en-US" dirty="0" smtClean="0"/>
              <a:t>In every case, requests are moved along using email routing—which both moves the requests between queues, and also sends an email to the user explaining the actions taken.</a:t>
            </a:r>
          </a:p>
          <a:p>
            <a:pPr eaLnBrk="1" hangingPunct="1">
              <a:spcBef>
                <a:spcPct val="0"/>
              </a:spcBef>
            </a:pPr>
            <a:endParaRPr lang="en-US" dirty="0" smtClean="0"/>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4D5710-66C5-4861-84F8-1520B271EFA1}"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[TIM]</a:t>
            </a:r>
          </a:p>
          <a:p>
            <a:pPr eaLnBrk="1" hangingPunct="1">
              <a:spcBef>
                <a:spcPct val="0"/>
              </a:spcBef>
            </a:pPr>
            <a:endParaRPr lang="en-US" dirty="0" smtClean="0"/>
          </a:p>
          <a:p>
            <a:pPr eaLnBrk="1" hangingPunct="1">
              <a:spcBef>
                <a:spcPct val="0"/>
              </a:spcBef>
            </a:pPr>
            <a:r>
              <a:rPr lang="en-US" dirty="0" smtClean="0"/>
              <a:t>Not that we’ve looked at the Workflow, let’s see it in action with a step-by-step demo.</a:t>
            </a:r>
          </a:p>
          <a:p>
            <a:pPr eaLnBrk="1" hangingPunct="1">
              <a:spcBef>
                <a:spcPct val="0"/>
              </a:spcBef>
            </a:pPr>
            <a:endParaRPr lang="en-US" dirty="0" smtClean="0"/>
          </a:p>
          <a:p>
            <a:pPr eaLnBrk="1" hangingPunct="1">
              <a:spcBef>
                <a:spcPct val="0"/>
              </a:spcBef>
            </a:pPr>
            <a:r>
              <a:rPr lang="en-US" dirty="0" smtClean="0"/>
              <a:t>It all begins here with the customized </a:t>
            </a:r>
            <a:r>
              <a:rPr lang="en-US" dirty="0" err="1" smtClean="0"/>
              <a:t>ILLiad</a:t>
            </a:r>
            <a:r>
              <a:rPr lang="en-US" dirty="0" smtClean="0"/>
              <a:t> web form…</a:t>
            </a:r>
          </a:p>
          <a:p>
            <a:pPr eaLnBrk="1" hangingPunct="1">
              <a:spcBef>
                <a:spcPct val="0"/>
              </a:spcBef>
            </a:pPr>
            <a:r>
              <a:rPr lang="en-US" dirty="0" smtClean="0"/>
              <a:t>I</a:t>
            </a:r>
            <a:r>
              <a:rPr lang="en-US" baseline="0" dirty="0" smtClean="0"/>
              <a:t> would like to request the book “I of the Vortex”</a:t>
            </a:r>
            <a:endParaRPr lang="en-US" dirty="0" smtClean="0"/>
          </a:p>
          <a:p>
            <a:pPr eaLnBrk="1" hangingPunct="1">
              <a:spcBef>
                <a:spcPct val="0"/>
              </a:spcBef>
            </a:pPr>
            <a:r>
              <a:rPr lang="en-US" dirty="0" smtClean="0"/>
              <a:t>So I found it in </a:t>
            </a:r>
            <a:r>
              <a:rPr lang="en-US" dirty="0" err="1" smtClean="0"/>
              <a:t>WorldCat</a:t>
            </a:r>
            <a:r>
              <a:rPr lang="en-US" dirty="0" smtClean="0"/>
              <a:t> and place an </a:t>
            </a:r>
            <a:r>
              <a:rPr lang="en-US" dirty="0" err="1" smtClean="0"/>
              <a:t>OpenURL</a:t>
            </a:r>
            <a:r>
              <a:rPr lang="en-US" dirty="0" smtClean="0"/>
              <a:t> request.</a:t>
            </a:r>
          </a:p>
          <a:p>
            <a:pPr eaLnBrk="1" hangingPunct="1">
              <a:spcBef>
                <a:spcPct val="0"/>
              </a:spcBef>
            </a:pPr>
            <a:r>
              <a:rPr lang="en-US" dirty="0" smtClean="0"/>
              <a:t>But</a:t>
            </a:r>
            <a:r>
              <a:rPr lang="en-US" baseline="0" dirty="0" smtClean="0"/>
              <a:t> because this book looks so great, in the </a:t>
            </a:r>
            <a:r>
              <a:rPr lang="en-US" dirty="0" smtClean="0"/>
              <a:t>feedback I recommend this for purchase and click Submit.</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9A449A-6504-4F26-A20A-74A8308A94F6}"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[TIM]</a:t>
            </a:r>
          </a:p>
          <a:p>
            <a:pPr eaLnBrk="1" hangingPunct="1">
              <a:spcBef>
                <a:spcPct val="0"/>
              </a:spcBef>
            </a:pPr>
            <a:endParaRPr lang="en-US" dirty="0" smtClean="0"/>
          </a:p>
          <a:p>
            <a:pPr eaLnBrk="1" hangingPunct="1">
              <a:spcBef>
                <a:spcPct val="0"/>
              </a:spcBef>
            </a:pPr>
            <a:r>
              <a:rPr lang="en-US" dirty="0" smtClean="0"/>
              <a:t>With GIST, Acquisitions staff work from within the Document Delivery menu.</a:t>
            </a:r>
          </a:p>
          <a:p>
            <a:pPr eaLnBrk="1" hangingPunct="1">
              <a:spcBef>
                <a:spcPct val="0"/>
              </a:spcBef>
            </a:pPr>
            <a:endParaRPr lang="en-US" dirty="0" smtClean="0"/>
          </a:p>
          <a:p>
            <a:pPr eaLnBrk="1" hangingPunct="1">
              <a:spcBef>
                <a:spcPct val="0"/>
              </a:spcBef>
            </a:pPr>
            <a:r>
              <a:rPr lang="en-US" dirty="0" smtClean="0"/>
              <a:t>[CLICK] </a:t>
            </a:r>
          </a:p>
          <a:p>
            <a:pPr eaLnBrk="1" hangingPunct="1">
              <a:spcBef>
                <a:spcPct val="0"/>
              </a:spcBef>
            </a:pPr>
            <a:endParaRPr lang="en-US" dirty="0" smtClean="0"/>
          </a:p>
          <a:p>
            <a:pPr eaLnBrk="1" hangingPunct="1">
              <a:spcBef>
                <a:spcPct val="0"/>
              </a:spcBef>
            </a:pPr>
            <a:r>
              <a:rPr lang="en-US" dirty="0" smtClean="0"/>
              <a:t>You’ll notice that there are some custom queues specifically for purchase requests.</a:t>
            </a:r>
          </a:p>
          <a:p>
            <a:pPr eaLnBrk="1" hangingPunct="1">
              <a:spcBef>
                <a:spcPct val="0"/>
              </a:spcBef>
            </a:pPr>
            <a:r>
              <a:rPr lang="en-US" dirty="0" smtClean="0"/>
              <a:t>These queues are grouped within the Acquisitions category, which ILL staff can collapse to keep out of the way.</a:t>
            </a:r>
          </a:p>
          <a:p>
            <a:pPr eaLnBrk="1" hangingPunct="1">
              <a:spcBef>
                <a:spcPct val="0"/>
              </a:spcBef>
            </a:pPr>
            <a:r>
              <a:rPr lang="en-US" dirty="0" smtClean="0"/>
              <a:t>Likewise, the ILL queues have been similarly grouped, which allows Acquisitions staff to hide them.</a:t>
            </a:r>
          </a:p>
          <a:p>
            <a:pPr eaLnBrk="1" hangingPunct="1">
              <a:spcBef>
                <a:spcPct val="0"/>
              </a:spcBef>
            </a:pPr>
            <a:endParaRPr lang="en-US" dirty="0" smtClean="0"/>
          </a:p>
          <a:p>
            <a:pPr eaLnBrk="1" hangingPunct="1">
              <a:spcBef>
                <a:spcPct val="0"/>
              </a:spcBef>
            </a:pPr>
            <a:r>
              <a:rPr lang="en-US" dirty="0" smtClean="0"/>
              <a:t>In this example, my request went to Awaiting Acquisitions</a:t>
            </a:r>
            <a:r>
              <a:rPr lang="en-US" baseline="0" dirty="0" smtClean="0"/>
              <a:t> Processing because it wasn’t held locally and was not held by enough CCD libraries</a:t>
            </a: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22710-2CBD-41AB-B75F-CD21A006230A}"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[TIM]</a:t>
            </a:r>
          </a:p>
          <a:p>
            <a:pPr eaLnBrk="1" hangingPunct="1">
              <a:spcBef>
                <a:spcPct val="0"/>
              </a:spcBef>
            </a:pPr>
            <a:endParaRPr lang="en-US" dirty="0" smtClean="0"/>
          </a:p>
          <a:p>
            <a:pPr eaLnBrk="1" hangingPunct="1">
              <a:spcBef>
                <a:spcPct val="0"/>
              </a:spcBef>
            </a:pPr>
            <a:r>
              <a:rPr lang="en-US" dirty="0" smtClean="0"/>
              <a:t>How did</a:t>
            </a:r>
            <a:r>
              <a:rPr lang="en-US" baseline="0" dirty="0" smtClean="0"/>
              <a:t> that routing </a:t>
            </a:r>
            <a:r>
              <a:rPr lang="en-US" dirty="0" smtClean="0"/>
              <a:t>work?</a:t>
            </a:r>
          </a:p>
          <a:p>
            <a:pPr eaLnBrk="1" hangingPunct="1">
              <a:spcBef>
                <a:spcPct val="0"/>
              </a:spcBef>
            </a:pPr>
            <a:endParaRPr lang="en-US" dirty="0" smtClean="0"/>
          </a:p>
          <a:p>
            <a:pPr eaLnBrk="1" hangingPunct="1">
              <a:spcBef>
                <a:spcPct val="0"/>
              </a:spcBef>
            </a:pPr>
            <a:r>
              <a:rPr lang="en-US" dirty="0" smtClean="0"/>
              <a:t>[CLICK]</a:t>
            </a:r>
          </a:p>
          <a:p>
            <a:pPr eaLnBrk="1" hangingPunct="1">
              <a:spcBef>
                <a:spcPct val="0"/>
              </a:spcBef>
            </a:pPr>
            <a:endParaRPr lang="en-US" dirty="0" smtClean="0"/>
          </a:p>
          <a:p>
            <a:pPr eaLnBrk="1" hangingPunct="1">
              <a:spcBef>
                <a:spcPct val="0"/>
              </a:spcBef>
            </a:pPr>
            <a:r>
              <a:rPr lang="en-US" dirty="0" smtClean="0"/>
              <a:t>GIST uses the </a:t>
            </a:r>
            <a:r>
              <a:rPr lang="en-US" dirty="0" err="1" smtClean="0"/>
              <a:t>WorldCat</a:t>
            </a:r>
            <a:r>
              <a:rPr lang="en-US" dirty="0" smtClean="0"/>
              <a:t> API to see how many libraries in the CCD group own the item, then sticks that number into the Call Number field.</a:t>
            </a:r>
          </a:p>
          <a:p>
            <a:pPr eaLnBrk="1" hangingPunct="1">
              <a:spcBef>
                <a:spcPct val="0"/>
              </a:spcBef>
            </a:pPr>
            <a:endParaRPr lang="en-US" dirty="0" smtClean="0"/>
          </a:p>
          <a:p>
            <a:pPr eaLnBrk="1" hangingPunct="1">
              <a:spcBef>
                <a:spcPct val="0"/>
              </a:spcBef>
            </a:pPr>
            <a:r>
              <a:rPr lang="en-US" dirty="0" smtClean="0"/>
              <a:t>You’ll also notice that GIST imports the number of IDS libraries that own the item into the Location field. For ILL, this is</a:t>
            </a:r>
            <a:r>
              <a:rPr lang="en-US" baseline="0" dirty="0" smtClean="0"/>
              <a:t> what allowed the web request form to provide a delivery estimate for the user. </a:t>
            </a:r>
          </a:p>
          <a:p>
            <a:pPr eaLnBrk="1" hangingPunct="1">
              <a:spcBef>
                <a:spcPct val="0"/>
              </a:spcBef>
            </a:pPr>
            <a:endParaRPr lang="en-US" dirty="0" smtClean="0"/>
          </a:p>
          <a:p>
            <a:pPr eaLnBrk="1" hangingPunct="1">
              <a:spcBef>
                <a:spcPct val="0"/>
              </a:spcBef>
            </a:pPr>
            <a:r>
              <a:rPr lang="en-US" dirty="0" smtClean="0"/>
              <a:t>Both fields were customized in the client to include more descriptive labels. And you can customize these fields</a:t>
            </a:r>
            <a:r>
              <a:rPr lang="en-US" baseline="0" dirty="0" smtClean="0"/>
              <a:t> to apply to whichever groups of libraries you’d like (such as your 3R or SUNY).</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47A72-B7A2-4E16-978F-4009961F37F1}"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[TIM]</a:t>
            </a:r>
          </a:p>
          <a:p>
            <a:pPr eaLnBrk="1" hangingPunct="1">
              <a:spcBef>
                <a:spcPct val="0"/>
              </a:spcBef>
            </a:pPr>
            <a:endParaRPr lang="en-US" dirty="0" smtClean="0"/>
          </a:p>
          <a:p>
            <a:pPr eaLnBrk="1" hangingPunct="1">
              <a:spcBef>
                <a:spcPct val="0"/>
              </a:spcBef>
            </a:pPr>
            <a:r>
              <a:rPr lang="en-US" dirty="0" smtClean="0"/>
              <a:t>There is also the Locally Held/Online Full Text field.</a:t>
            </a:r>
          </a:p>
          <a:p>
            <a:pPr eaLnBrk="1" hangingPunct="1">
              <a:spcBef>
                <a:spcPct val="0"/>
              </a:spcBef>
            </a:pPr>
            <a:endParaRPr lang="en-US" dirty="0" smtClean="0"/>
          </a:p>
          <a:p>
            <a:pPr eaLnBrk="1" hangingPunct="1">
              <a:spcBef>
                <a:spcPct val="0"/>
              </a:spcBef>
            </a:pPr>
            <a:r>
              <a:rPr lang="en-US" dirty="0" smtClean="0"/>
              <a:t>[CLICK]</a:t>
            </a:r>
          </a:p>
          <a:p>
            <a:pPr eaLnBrk="1" hangingPunct="1">
              <a:spcBef>
                <a:spcPct val="0"/>
              </a:spcBef>
            </a:pPr>
            <a:endParaRPr lang="en-US" dirty="0" smtClean="0"/>
          </a:p>
          <a:p>
            <a:pPr eaLnBrk="1" hangingPunct="1">
              <a:spcBef>
                <a:spcPct val="0"/>
              </a:spcBef>
            </a:pPr>
            <a:r>
              <a:rPr lang="en-US" dirty="0" smtClean="0"/>
              <a:t>In this case, it’s empty. But if Geneseo owned this item or if there were full text holdings in Google Books and/or the Internet Archive, GIST would put data in this</a:t>
            </a:r>
            <a:r>
              <a:rPr lang="en-US" baseline="0" dirty="0" smtClean="0"/>
              <a:t> field</a:t>
            </a:r>
            <a:r>
              <a:rPr lang="en-US" dirty="0" smtClean="0"/>
              <a:t>. Routing</a:t>
            </a:r>
            <a:r>
              <a:rPr lang="en-US" baseline="0" dirty="0" smtClean="0"/>
              <a:t> rules decipher that data (whether it be Locally Held, GOOGL, or INARC) and place the requests in the appropriate queues.</a:t>
            </a:r>
          </a:p>
          <a:p>
            <a:pPr eaLnBrk="1" hangingPunct="1">
              <a:spcBef>
                <a:spcPct val="0"/>
              </a:spcBef>
            </a:pPr>
            <a:endParaRPr lang="en-US" baseline="0" dirty="0" smtClean="0"/>
          </a:p>
          <a:p>
            <a:pPr eaLnBrk="1" hangingPunct="1">
              <a:spcBef>
                <a:spcPct val="0"/>
              </a:spcBef>
            </a:pPr>
            <a:r>
              <a:rPr lang="en-US" baseline="0" dirty="0" smtClean="0"/>
              <a:t>For ILL this also applies: now ILL staff will know whether or not a request is owned locally or if they can provide a full text link to the user instead of borrowing a physical copy.</a:t>
            </a:r>
            <a:endParaRPr lang="en-US" dirty="0" smtClean="0"/>
          </a:p>
          <a:p>
            <a:pPr eaLnBrk="1" hangingPunct="1">
              <a:spcBef>
                <a:spcPct val="0"/>
              </a:spcBef>
            </a:pPr>
            <a:endParaRPr lang="en-US" dirty="0" smtClean="0"/>
          </a:p>
          <a:p>
            <a:pPr eaLnBrk="1" hangingPunct="1">
              <a:spcBef>
                <a:spcPct val="0"/>
              </a:spcBef>
            </a:pPr>
            <a:r>
              <a:rPr lang="en-US" dirty="0" smtClean="0"/>
              <a:t>[CLICK]</a:t>
            </a:r>
          </a:p>
          <a:p>
            <a:pPr eaLnBrk="1" hangingPunct="1">
              <a:spcBef>
                <a:spcPct val="0"/>
              </a:spcBef>
            </a:pPr>
            <a:endParaRPr lang="en-US" dirty="0" smtClean="0"/>
          </a:p>
          <a:p>
            <a:pPr eaLnBrk="1" hangingPunct="1">
              <a:spcBef>
                <a:spcPct val="0"/>
              </a:spcBef>
            </a:pPr>
            <a:r>
              <a:rPr lang="en-US" dirty="0" smtClean="0"/>
              <a:t>This is possible because GIST uses the </a:t>
            </a:r>
            <a:r>
              <a:rPr lang="en-US" dirty="0" err="1" smtClean="0"/>
              <a:t>WorldCat</a:t>
            </a:r>
            <a:r>
              <a:rPr lang="en-US" dirty="0" smtClean="0"/>
              <a:t> API to see if an item is held by GOOGL or INARC, which have full text cataloged in </a:t>
            </a:r>
            <a:r>
              <a:rPr lang="en-US" dirty="0" err="1" smtClean="0"/>
              <a:t>WorldCat</a:t>
            </a:r>
            <a:r>
              <a:rPr lang="en-US" dirty="0" smtClean="0"/>
              <a:t>.</a:t>
            </a:r>
          </a:p>
          <a:p>
            <a:pPr eaLnBrk="1" hangingPunct="1">
              <a:spcBef>
                <a:spcPct val="0"/>
              </a:spcBef>
            </a:pPr>
            <a:endParaRPr lang="en-US" dirty="0" smtClean="0"/>
          </a:p>
          <a:p>
            <a:pPr eaLnBrk="1" hangingPunct="1">
              <a:spcBef>
                <a:spcPct val="0"/>
              </a:spcBef>
            </a:pPr>
            <a:r>
              <a:rPr lang="en-US" dirty="0" smtClean="0"/>
              <a:t>Whenever full text holdings are found, a routing rule places the request in the Awaiting GOOGL or INARC Processing queue in Borrowing. ILL staff can then locate the item online, and use an email routing to supply the user with the URL and update the request to finished.</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3063E4-3505-49AC-8093-FF72F26139BD}"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a:p>
            <a:pPr eaLnBrk="1" hangingPunct="1">
              <a:spcBef>
                <a:spcPct val="0"/>
              </a:spcBef>
            </a:pPr>
            <a:r>
              <a:rPr lang="en-US" dirty="0" smtClean="0"/>
              <a:t>So just what is GIST?</a:t>
            </a:r>
          </a:p>
          <a:p>
            <a:pPr eaLnBrk="1" hangingPunct="1">
              <a:spcBef>
                <a:spcPct val="0"/>
              </a:spcBef>
            </a:pPr>
            <a:endParaRPr lang="en-US" dirty="0" smtClean="0"/>
          </a:p>
          <a:p>
            <a:pPr eaLnBrk="1" hangingPunct="1">
              <a:spcBef>
                <a:spcPct val="0"/>
              </a:spcBef>
            </a:pPr>
            <a:r>
              <a:rPr lang="en-US" dirty="0" smtClean="0"/>
              <a:t>GIST is a customizable set of tools and workflows for ILLiad 8 that will enhance:</a:t>
            </a:r>
          </a:p>
          <a:p>
            <a:pPr eaLnBrk="1" hangingPunct="1">
              <a:spcBef>
                <a:spcPct val="0"/>
              </a:spcBef>
              <a:buFontTx/>
              <a:buChar char="•"/>
            </a:pPr>
            <a:r>
              <a:rPr lang="en-US" dirty="0" smtClean="0"/>
              <a:t>interlibrary loan and just-in-time acquisitions services; </a:t>
            </a:r>
          </a:p>
          <a:p>
            <a:pPr eaLnBrk="1" hangingPunct="1">
              <a:spcBef>
                <a:spcPct val="0"/>
              </a:spcBef>
              <a:buFontTx/>
              <a:buChar char="•"/>
            </a:pPr>
            <a:r>
              <a:rPr lang="en-US" dirty="0" smtClean="0"/>
              <a:t>purchase request processing; </a:t>
            </a:r>
          </a:p>
          <a:p>
            <a:pPr eaLnBrk="1" hangingPunct="1">
              <a:spcBef>
                <a:spcPct val="0"/>
              </a:spcBef>
              <a:buFontTx/>
              <a:buChar char="•"/>
            </a:pPr>
            <a:r>
              <a:rPr lang="en-US" dirty="0" smtClean="0"/>
              <a:t>and coordinated collection development efforts.</a:t>
            </a:r>
          </a:p>
          <a:p>
            <a:pPr eaLnBrk="1" hangingPunct="1">
              <a:spcBef>
                <a:spcPct val="0"/>
              </a:spcBef>
              <a:buFontTx/>
              <a:buChar char="•"/>
            </a:pPr>
            <a:endParaRPr lang="en-US" dirty="0" smtClean="0"/>
          </a:p>
          <a:p>
            <a:pPr eaLnBrk="1" hangingPunct="1">
              <a:spcBef>
                <a:spcPct val="0"/>
              </a:spcBef>
            </a:pPr>
            <a:r>
              <a:rPr lang="en-US" dirty="0" smtClean="0"/>
              <a:t>GIST allows acquisitions staff to benefit from </a:t>
            </a:r>
            <a:r>
              <a:rPr lang="en-US" dirty="0" err="1" smtClean="0"/>
              <a:t>ILLiad’s</a:t>
            </a:r>
            <a:r>
              <a:rPr lang="en-US" dirty="0" smtClean="0"/>
              <a:t> request management</a:t>
            </a:r>
          </a:p>
          <a:p>
            <a:pPr eaLnBrk="1" hangingPunct="1">
              <a:spcBef>
                <a:spcPct val="0"/>
              </a:spcBef>
            </a:pPr>
            <a:r>
              <a:rPr lang="en-US" dirty="0" smtClean="0"/>
              <a:t>And it makes ILLiad an even more powerful tool for ILL</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41CBBD-49C0-4103-B603-6030D56093C1}"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[TIM]</a:t>
            </a:r>
          </a:p>
          <a:p>
            <a:pPr eaLnBrk="1" hangingPunct="1">
              <a:spcBef>
                <a:spcPct val="0"/>
              </a:spcBef>
            </a:pPr>
            <a:endParaRPr lang="en-US" dirty="0" smtClean="0"/>
          </a:p>
          <a:p>
            <a:pPr eaLnBrk="1" hangingPunct="1">
              <a:spcBef>
                <a:spcPct val="0"/>
              </a:spcBef>
            </a:pPr>
            <a:r>
              <a:rPr lang="en-US" dirty="0" smtClean="0"/>
              <a:t>While we’re here, let’s also look at some other client customizations that you’ll notice.</a:t>
            </a:r>
          </a:p>
          <a:p>
            <a:pPr eaLnBrk="1" hangingPunct="1">
              <a:spcBef>
                <a:spcPct val="0"/>
              </a:spcBef>
            </a:pPr>
            <a:endParaRPr lang="en-US" dirty="0" smtClean="0"/>
          </a:p>
          <a:p>
            <a:pPr eaLnBrk="1" hangingPunct="1">
              <a:spcBef>
                <a:spcPct val="0"/>
              </a:spcBef>
            </a:pPr>
            <a:r>
              <a:rPr lang="en-US" dirty="0" smtClean="0"/>
              <a:t>[CLICK]</a:t>
            </a:r>
          </a:p>
          <a:p>
            <a:pPr eaLnBrk="1" hangingPunct="1">
              <a:spcBef>
                <a:spcPct val="0"/>
              </a:spcBef>
            </a:pPr>
            <a:endParaRPr lang="en-US" dirty="0" smtClean="0"/>
          </a:p>
          <a:p>
            <a:pPr eaLnBrk="1" hangingPunct="1">
              <a:spcBef>
                <a:spcPct val="0"/>
              </a:spcBef>
            </a:pPr>
            <a:r>
              <a:rPr lang="en-US" dirty="0" smtClean="0"/>
              <a:t>Remember the feedback I supplied? This is where it ends up in the client.</a:t>
            </a:r>
          </a:p>
          <a:p>
            <a:pPr eaLnBrk="1" hangingPunct="1">
              <a:spcBef>
                <a:spcPct val="0"/>
              </a:spcBef>
            </a:pPr>
            <a:r>
              <a:rPr lang="en-US" dirty="0" smtClean="0"/>
              <a:t>We customized the layout so that the citation and reference number fields are appropriately relabeled.</a:t>
            </a:r>
          </a:p>
          <a:p>
            <a:pPr eaLnBrk="1" hangingPunct="1">
              <a:spcBef>
                <a:spcPct val="0"/>
              </a:spcBef>
            </a:pPr>
            <a:endParaRPr lang="en-US" dirty="0" smtClean="0"/>
          </a:p>
          <a:p>
            <a:pPr eaLnBrk="1" hangingPunct="1">
              <a:spcBef>
                <a:spcPct val="0"/>
              </a:spcBef>
            </a:pPr>
            <a:r>
              <a:rPr lang="en-US" dirty="0" smtClean="0"/>
              <a:t>Obviously</a:t>
            </a:r>
            <a:r>
              <a:rPr lang="en-US" baseline="0" dirty="0" smtClean="0"/>
              <a:t> this info helps a great deal when evaluating and processing a purchase request.</a:t>
            </a:r>
            <a:endParaRPr lang="en-US" dirty="0" smtClean="0"/>
          </a:p>
          <a:p>
            <a:pPr eaLnBrk="1" hangingPunct="1">
              <a:spcBef>
                <a:spcPct val="0"/>
              </a:spcBef>
            </a:pPr>
            <a:endParaRPr lang="en-US" dirty="0" smtClean="0"/>
          </a:p>
          <a:p>
            <a:pPr eaLnBrk="1" hangingPunct="1">
              <a:spcBef>
                <a:spcPct val="0"/>
              </a:spcBef>
            </a:pPr>
            <a:r>
              <a:rPr lang="en-US" dirty="0" smtClean="0"/>
              <a:t>ILL staff can use this in a few ways (it’s not just for acquisitions!):</a:t>
            </a:r>
          </a:p>
          <a:p>
            <a:pPr eaLnBrk="1" hangingPunct="1">
              <a:spcBef>
                <a:spcPct val="0"/>
              </a:spcBef>
              <a:buFontTx/>
              <a:buChar char="•"/>
            </a:pPr>
            <a:r>
              <a:rPr lang="en-US" dirty="0" smtClean="0"/>
              <a:t>Importance: is it necessary to exceed our Max Cost to borrow this?</a:t>
            </a:r>
          </a:p>
          <a:p>
            <a:pPr eaLnBrk="1" hangingPunct="1">
              <a:spcBef>
                <a:spcPct val="0"/>
              </a:spcBef>
              <a:buFontTx/>
              <a:buChar char="•"/>
            </a:pPr>
            <a:r>
              <a:rPr lang="en-US" dirty="0" smtClean="0"/>
              <a:t>Alternate Format: will the user accept a microfilm copy? (saves you having to contact the user)</a:t>
            </a:r>
          </a:p>
          <a:p>
            <a:pPr eaLnBrk="1" hangingPunct="1">
              <a:spcBef>
                <a:spcPct val="0"/>
              </a:spcBef>
              <a:buFontTx/>
              <a:buChar char="•"/>
            </a:pPr>
            <a:r>
              <a:rPr lang="en-US" dirty="0" smtClean="0"/>
              <a:t>Amazon Price: is borrowing more expensive than buying the item?</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9D48A-4787-4061-A720-5BADEB97D22D}"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[TIM]</a:t>
            </a:r>
          </a:p>
          <a:p>
            <a:pPr eaLnBrk="1" hangingPunct="1">
              <a:spcBef>
                <a:spcPct val="0"/>
              </a:spcBef>
            </a:pPr>
            <a:endParaRPr lang="en-US" dirty="0" smtClean="0"/>
          </a:p>
          <a:p>
            <a:pPr eaLnBrk="1" hangingPunct="1">
              <a:spcBef>
                <a:spcPct val="0"/>
              </a:spcBef>
            </a:pPr>
            <a:r>
              <a:rPr lang="en-US" dirty="0" smtClean="0"/>
              <a:t>Very cool, but let’s get back to our example…</a:t>
            </a:r>
          </a:p>
          <a:p>
            <a:pPr eaLnBrk="1" hangingPunct="1">
              <a:spcBef>
                <a:spcPct val="0"/>
              </a:spcBef>
            </a:pPr>
            <a:endParaRPr lang="en-US" dirty="0" smtClean="0"/>
          </a:p>
          <a:p>
            <a:pPr eaLnBrk="1" hangingPunct="1">
              <a:spcBef>
                <a:spcPct val="0"/>
              </a:spcBef>
            </a:pPr>
            <a:r>
              <a:rPr lang="en-US" dirty="0" smtClean="0"/>
              <a:t>The</a:t>
            </a:r>
            <a:r>
              <a:rPr lang="en-US" baseline="0" dirty="0" smtClean="0"/>
              <a:t> acquisitions staff know that this Tim fellow has never steered them wrong, so after evaluating the request they decide to purchase it.</a:t>
            </a:r>
            <a:endParaRPr lang="en-US" dirty="0" smtClean="0"/>
          </a:p>
          <a:p>
            <a:pPr eaLnBrk="1" hangingPunct="1">
              <a:spcBef>
                <a:spcPct val="0"/>
              </a:spcBef>
            </a:pPr>
            <a:endParaRPr lang="en-US" dirty="0" smtClean="0"/>
          </a:p>
          <a:p>
            <a:pPr eaLnBrk="1" hangingPunct="1">
              <a:spcBef>
                <a:spcPct val="0"/>
              </a:spcBef>
            </a:pPr>
            <a:r>
              <a:rPr lang="en-US" dirty="0" smtClean="0"/>
              <a:t>With GIST, acquisitions staff use email routing to move requests through the workflow.</a:t>
            </a:r>
          </a:p>
          <a:p>
            <a:pPr eaLnBrk="1" hangingPunct="1">
              <a:spcBef>
                <a:spcPct val="0"/>
              </a:spcBef>
            </a:pPr>
            <a:endParaRPr lang="en-US" dirty="0" smtClean="0"/>
          </a:p>
          <a:p>
            <a:pPr eaLnBrk="1" hangingPunct="1">
              <a:spcBef>
                <a:spcPct val="0"/>
              </a:spcBef>
            </a:pPr>
            <a:r>
              <a:rPr lang="en-US" dirty="0" smtClean="0"/>
              <a:t>[CLICK]</a:t>
            </a:r>
          </a:p>
          <a:p>
            <a:pPr eaLnBrk="1" hangingPunct="1">
              <a:spcBef>
                <a:spcPct val="0"/>
              </a:spcBef>
            </a:pPr>
            <a:endParaRPr lang="en-US" dirty="0" smtClean="0"/>
          </a:p>
          <a:p>
            <a:pPr eaLnBrk="1" hangingPunct="1">
              <a:spcBef>
                <a:spcPct val="0"/>
              </a:spcBef>
            </a:pPr>
            <a:r>
              <a:rPr lang="en-US" dirty="0" smtClean="0"/>
              <a:t>You’ll note that there are several other emails that begin with </a:t>
            </a:r>
            <a:r>
              <a:rPr lang="en-US" dirty="0" err="1" smtClean="0"/>
              <a:t>Acq</a:t>
            </a:r>
            <a:r>
              <a:rPr lang="en-US" dirty="0" smtClean="0"/>
              <a:t>—this is to separate the acquisitions emails from the ILL emails.</a:t>
            </a:r>
          </a:p>
          <a:p>
            <a:pPr eaLnBrk="1" hangingPunct="1">
              <a:spcBef>
                <a:spcPct val="0"/>
              </a:spcBef>
            </a:pPr>
            <a:endParaRPr lang="en-US" dirty="0" smtClean="0"/>
          </a:p>
          <a:p>
            <a:pPr eaLnBrk="1" hangingPunct="1">
              <a:spcBef>
                <a:spcPct val="0"/>
              </a:spcBef>
            </a:pPr>
            <a:r>
              <a:rPr lang="en-US" dirty="0" smtClean="0"/>
              <a:t>In this case, they will want to use </a:t>
            </a:r>
            <a:r>
              <a:rPr lang="en-US" dirty="0" err="1" smtClean="0"/>
              <a:t>Acq</a:t>
            </a:r>
            <a:r>
              <a:rPr lang="en-US" dirty="0" smtClean="0"/>
              <a:t> Ordered from Vendor to both</a:t>
            </a:r>
            <a:r>
              <a:rPr lang="en-US" baseline="0" dirty="0" smtClean="0"/>
              <a:t> notify me that my request is being purchased, but to also move it to the next status of “Purchase Request Ordered from Vendor”</a:t>
            </a: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7072E4-7DED-4687-A521-BCE8CDE72800}"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[TIM]</a:t>
            </a:r>
          </a:p>
          <a:p>
            <a:pPr eaLnBrk="1" hangingPunct="1">
              <a:spcBef>
                <a:spcPct val="0"/>
              </a:spcBef>
            </a:pPr>
            <a:endParaRPr lang="en-US" dirty="0" smtClean="0"/>
          </a:p>
          <a:p>
            <a:pPr eaLnBrk="1" hangingPunct="1">
              <a:spcBef>
                <a:spcPct val="0"/>
              </a:spcBef>
            </a:pPr>
            <a:r>
              <a:rPr lang="en-US" dirty="0" smtClean="0"/>
              <a:t>This opens up the Edit Email Form within the request. As with all email routing, a customized email template is used that pulls in:</a:t>
            </a:r>
          </a:p>
          <a:p>
            <a:pPr eaLnBrk="1" hangingPunct="1">
              <a:spcBef>
                <a:spcPct val="0"/>
              </a:spcBef>
              <a:buFontTx/>
              <a:buChar char="•"/>
            </a:pPr>
            <a:r>
              <a:rPr lang="en-US" dirty="0" smtClean="0"/>
              <a:t>The user’s name and email address</a:t>
            </a:r>
          </a:p>
          <a:p>
            <a:pPr eaLnBrk="1" hangingPunct="1">
              <a:spcBef>
                <a:spcPct val="0"/>
              </a:spcBef>
              <a:buFontTx/>
              <a:buChar char="•"/>
            </a:pPr>
            <a:r>
              <a:rPr lang="en-US" dirty="0" smtClean="0"/>
              <a:t>The author and title of the item</a:t>
            </a:r>
          </a:p>
          <a:p>
            <a:pPr eaLnBrk="1" hangingPunct="1">
              <a:spcBef>
                <a:spcPct val="0"/>
              </a:spcBef>
              <a:buFontTx/>
              <a:buChar char="•"/>
            </a:pPr>
            <a:r>
              <a:rPr lang="en-US" dirty="0" smtClean="0"/>
              <a:t>And the name, phone number, and email address of your Acquisitions contact.</a:t>
            </a:r>
          </a:p>
          <a:p>
            <a:pPr eaLnBrk="1" hangingPunct="1">
              <a:spcBef>
                <a:spcPct val="0"/>
              </a:spcBef>
              <a:buFontTx/>
              <a:buChar char="•"/>
            </a:pPr>
            <a:endParaRPr lang="en-US" dirty="0" smtClean="0"/>
          </a:p>
          <a:p>
            <a:pPr eaLnBrk="1" hangingPunct="1">
              <a:spcBef>
                <a:spcPct val="0"/>
              </a:spcBef>
            </a:pPr>
            <a:r>
              <a:rPr lang="en-US" dirty="0" smtClean="0"/>
              <a:t>For the purpose of GIST, these emails are all sent from your acquisitions contact, so ILL will not be dealing with any correspondence.</a:t>
            </a:r>
          </a:p>
          <a:p>
            <a:pPr eaLnBrk="1" hangingPunct="1">
              <a:spcBef>
                <a:spcPct val="0"/>
              </a:spcBef>
            </a:pPr>
            <a:r>
              <a:rPr lang="en-US" dirty="0" smtClean="0"/>
              <a:t>Also, the email templates use the </a:t>
            </a:r>
            <a:r>
              <a:rPr lang="en-US" dirty="0" err="1" smtClean="0"/>
              <a:t>DocDelContact</a:t>
            </a:r>
            <a:r>
              <a:rPr lang="en-US" dirty="0" smtClean="0"/>
              <a:t> fields from your </a:t>
            </a:r>
            <a:r>
              <a:rPr lang="en-US" dirty="0" err="1" smtClean="0"/>
              <a:t>LocalInfo</a:t>
            </a:r>
            <a:r>
              <a:rPr lang="en-US" dirty="0" smtClean="0"/>
              <a:t> table.</a:t>
            </a:r>
          </a:p>
          <a:p>
            <a:pPr eaLnBrk="1" hangingPunct="1">
              <a:spcBef>
                <a:spcPct val="0"/>
              </a:spcBef>
            </a:pPr>
            <a:endParaRPr lang="en-US" dirty="0" smtClean="0"/>
          </a:p>
          <a:p>
            <a:pPr eaLnBrk="1" hangingPunct="1">
              <a:spcBef>
                <a:spcPct val="0"/>
              </a:spcBef>
            </a:pPr>
            <a:r>
              <a:rPr lang="en-US" dirty="0" smtClean="0"/>
              <a:t>The final step in this workflow is to simply click the Send button. This sends the email and updates the request.</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EC69A-0464-48E0-B595-9621F877A7B1}"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[TIM]</a:t>
            </a:r>
          </a:p>
          <a:p>
            <a:pPr eaLnBrk="1" hangingPunct="1">
              <a:spcBef>
                <a:spcPct val="0"/>
              </a:spcBef>
            </a:pPr>
            <a:endParaRPr lang="en-US" dirty="0" smtClean="0"/>
          </a:p>
          <a:p>
            <a:pPr eaLnBrk="1" hangingPunct="1">
              <a:spcBef>
                <a:spcPct val="0"/>
              </a:spcBef>
            </a:pPr>
            <a:r>
              <a:rPr lang="en-US" dirty="0" smtClean="0"/>
              <a:t>Any questions about the customized layout, routing rules, or emails?</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31C4BA-45B0-45D8-9740-827B70C4A4ED}"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pPr eaLnBrk="1" hangingPunct="1">
              <a:spcBef>
                <a:spcPct val="0"/>
              </a:spcBef>
            </a:pPr>
            <a:r>
              <a:rPr lang="en-US" b="1" dirty="0" smtClean="0"/>
              <a:t>[KATE]</a:t>
            </a:r>
          </a:p>
          <a:p>
            <a:pPr marL="232916" indent="-232916">
              <a:buAutoNum type="arabicPeriod"/>
            </a:pPr>
            <a:endParaRPr lang="en-US" baseline="0" dirty="0" smtClean="0"/>
          </a:p>
          <a:p>
            <a:pPr marL="232916" indent="-232916">
              <a:buAutoNum type="arabicPeriod"/>
            </a:pPr>
            <a:r>
              <a:rPr lang="en-US" baseline="0" dirty="0" smtClean="0"/>
              <a:t>GIST requests can be either an ILL or Acquisitions request.  For Geneseo, if the user recommends the library purchase the work, then the request is automatically routed into an acquisitions queue in </a:t>
            </a:r>
            <a:r>
              <a:rPr lang="en-US" baseline="0" dirty="0" err="1" smtClean="0"/>
              <a:t>ILLiad’s</a:t>
            </a:r>
            <a:r>
              <a:rPr lang="en-US" baseline="0" dirty="0" smtClean="0"/>
              <a:t> Document Delivery Module. CLICK </a:t>
            </a:r>
          </a:p>
          <a:p>
            <a:pPr marL="232916" indent="-232916">
              <a:buAutoNum type="arabicPeriod"/>
            </a:pPr>
            <a:endParaRPr lang="en-US" baseline="0" dirty="0" smtClean="0"/>
          </a:p>
          <a:p>
            <a:pPr marL="232916" indent="-232916">
              <a:buAutoNum type="arabicPeriod"/>
            </a:pPr>
            <a:r>
              <a:rPr lang="en-US" baseline="0" dirty="0" smtClean="0"/>
              <a:t>However, at any point in time, library staff can re-route the request into an ILL or from ILL to an Acquisitions request. For instance, if the cost to borrow something is higher than purchasing it, it can become an acquisitions request by simply clicking on </a:t>
            </a:r>
            <a:r>
              <a:rPr lang="en-US" baseline="0" dirty="0" err="1" smtClean="0"/>
              <a:t>ILLiad’s</a:t>
            </a:r>
            <a:r>
              <a:rPr lang="en-US" baseline="0" dirty="0" smtClean="0"/>
              <a:t> route to, and direct it into an acquisitions processing queue. CLICK</a:t>
            </a:r>
          </a:p>
          <a:p>
            <a:pPr marL="232916" indent="-232916">
              <a:buAutoNum type="arabicPeriod"/>
            </a:pPr>
            <a:endParaRPr lang="en-US" baseline="0" dirty="0" smtClean="0"/>
          </a:p>
          <a:p>
            <a:pPr marL="232916" indent="-232916">
              <a:buAutoNum type="arabicPeriod"/>
            </a:pPr>
            <a:r>
              <a:rPr lang="en-US" baseline="0" dirty="0" smtClean="0"/>
              <a:t> Leveraging the strengths and flexibility of ILLiad is important not only in transferring requests between library services, it also helps to have parallel and empowering strategies.  One is filling requests for materials that are available full text…</a:t>
            </a:r>
          </a:p>
        </p:txBody>
      </p:sp>
      <p:sp>
        <p:nvSpPr>
          <p:cNvPr id="4" name="Slide Number Placeholder 3"/>
          <p:cNvSpPr>
            <a:spLocks noGrp="1"/>
          </p:cNvSpPr>
          <p:nvPr>
            <p:ph type="sldNum" sz="quarter" idx="10"/>
          </p:nvPr>
        </p:nvSpPr>
        <p:spPr/>
        <p:txBody>
          <a:bodyPr/>
          <a:lstStyle/>
          <a:p>
            <a:pPr defTabSz="931622"/>
            <a:fld id="{0C98BCD5-8554-43E1-8814-A6E6B379C4F8}" type="slidenum">
              <a:rPr lang="en-US">
                <a:solidFill>
                  <a:prstClr val="black"/>
                </a:solidFill>
                <a:latin typeface="Calibri"/>
              </a:rPr>
              <a:pPr defTabSz="931622"/>
              <a:t>25</a:t>
            </a:fld>
            <a:endParaRPr lang="en-US" dirty="0">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r>
              <a:rPr lang="en-US" sz="2000" dirty="0" smtClean="0"/>
              <a:t>This is the process flowchart of our acquisitions ordering and user notification process using </a:t>
            </a:r>
            <a:r>
              <a:rPr lang="en-US" sz="2000" dirty="0" err="1" smtClean="0"/>
              <a:t>ILLiad’s</a:t>
            </a:r>
            <a:r>
              <a:rPr lang="en-US" sz="2000" dirty="0" smtClean="0"/>
              <a:t> Document delivery.</a:t>
            </a:r>
          </a:p>
          <a:p>
            <a:endParaRPr lang="en-US" sz="2000" dirty="0"/>
          </a:p>
        </p:txBody>
      </p:sp>
      <p:sp>
        <p:nvSpPr>
          <p:cNvPr id="4" name="Slide Number Placeholder 3"/>
          <p:cNvSpPr>
            <a:spLocks noGrp="1"/>
          </p:cNvSpPr>
          <p:nvPr>
            <p:ph type="sldNum" sz="quarter" idx="10"/>
          </p:nvPr>
        </p:nvSpPr>
        <p:spPr/>
        <p:txBody>
          <a:bodyPr/>
          <a:lstStyle/>
          <a:p>
            <a:pPr defTabSz="931622"/>
            <a:fld id="{0C98BCD5-8554-43E1-8814-A6E6B379C4F8}" type="slidenum">
              <a:rPr lang="en-US">
                <a:solidFill>
                  <a:prstClr val="black"/>
                </a:solidFill>
                <a:latin typeface="Calibri"/>
              </a:rPr>
              <a:pPr defTabSz="931622"/>
              <a:t>26</a:t>
            </a:fld>
            <a:endParaRPr lang="en-US" dirty="0">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r>
              <a:rPr lang="en-US" sz="2000" dirty="0" smtClean="0"/>
              <a:t>And lastly, there are cancelling requests, which take on a variety of new options.  Each of these cancellations have data within the request to route the request to a specific queue, and email templates to make sending a notice and finishing the request a 2-3 second reality.  </a:t>
            </a:r>
            <a:endParaRPr lang="en-US" sz="2000" dirty="0"/>
          </a:p>
        </p:txBody>
      </p:sp>
      <p:sp>
        <p:nvSpPr>
          <p:cNvPr id="4" name="Slide Number Placeholder 3"/>
          <p:cNvSpPr>
            <a:spLocks noGrp="1"/>
          </p:cNvSpPr>
          <p:nvPr>
            <p:ph type="sldNum" sz="quarter" idx="10"/>
          </p:nvPr>
        </p:nvSpPr>
        <p:spPr/>
        <p:txBody>
          <a:bodyPr/>
          <a:lstStyle/>
          <a:p>
            <a:pPr defTabSz="931622"/>
            <a:fld id="{0C98BCD5-8554-43E1-8814-A6E6B379C4F8}" type="slidenum">
              <a:rPr lang="en-US">
                <a:solidFill>
                  <a:prstClr val="black"/>
                </a:solidFill>
                <a:latin typeface="Calibri"/>
              </a:rPr>
              <a:pPr defTabSz="931622"/>
              <a:t>27</a:t>
            </a:fld>
            <a:endParaRPr lang="en-US" dirty="0">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[KATE]</a:t>
            </a:r>
          </a:p>
          <a:p>
            <a:pPr eaLnBrk="1" hangingPunct="1">
              <a:spcBef>
                <a:spcPct val="0"/>
              </a:spcBef>
            </a:pPr>
            <a:endParaRPr lang="en-US" b="1" dirty="0" smtClean="0"/>
          </a:p>
          <a:p>
            <a:pPr eaLnBrk="1" hangingPunct="1">
              <a:spcBef>
                <a:spcPct val="0"/>
              </a:spcBef>
            </a:pPr>
            <a:r>
              <a:rPr lang="en-US" b="0" dirty="0" smtClean="0"/>
              <a:t>We</a:t>
            </a:r>
            <a:r>
              <a:rPr lang="en-US" b="0" baseline="0" dirty="0" smtClean="0"/>
              <a:t>’ve been using GIST with our faculty since September 1 and here are some stats</a:t>
            </a:r>
          </a:p>
          <a:p>
            <a:pPr eaLnBrk="1" hangingPunct="1">
              <a:spcBef>
                <a:spcPct val="0"/>
              </a:spcBef>
            </a:pPr>
            <a:r>
              <a:rPr lang="en-US" b="0" baseline="0" dirty="0" smtClean="0"/>
              <a:t>Pull out of ILLiad, use Access queries, do not need to use the ILS for pulling reports</a:t>
            </a:r>
          </a:p>
          <a:p>
            <a:pPr eaLnBrk="1" hangingPunct="1">
              <a:spcBef>
                <a:spcPct val="0"/>
              </a:spcBef>
            </a:pPr>
            <a:endParaRPr lang="en-US" b="0" baseline="0" dirty="0" smtClean="0"/>
          </a:p>
          <a:p>
            <a:pPr eaLnBrk="1" hangingPunct="1">
              <a:spcBef>
                <a:spcPct val="0"/>
              </a:spcBef>
            </a:pPr>
            <a:r>
              <a:rPr lang="en-US" b="0" baseline="0" dirty="0" smtClean="0"/>
              <a:t>[Review slide]</a:t>
            </a:r>
            <a:endParaRPr lang="en-US" b="0"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185D7-0737-466D-8EAB-61093A42ACF6}"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[KATE]</a:t>
            </a:r>
          </a:p>
          <a:p>
            <a:pPr eaLnBrk="1" hangingPunct="1">
              <a:spcBef>
                <a:spcPct val="0"/>
              </a:spcBef>
            </a:pPr>
            <a:endParaRPr lang="en-US" b="1" dirty="0" smtClean="0"/>
          </a:p>
          <a:p>
            <a:pPr eaLnBrk="1" hangingPunct="1">
              <a:spcBef>
                <a:spcPct val="0"/>
              </a:spcBef>
            </a:pPr>
            <a:r>
              <a:rPr lang="en-US" b="0" dirty="0" smtClean="0"/>
              <a:t>On October 1, we implemented</a:t>
            </a:r>
            <a:r>
              <a:rPr lang="en-US" b="0" baseline="0" dirty="0" smtClean="0"/>
              <a:t> GIST for our students as well once we observed how smoothly things went with the faculty.</a:t>
            </a:r>
          </a:p>
          <a:p>
            <a:pPr eaLnBrk="1" hangingPunct="1">
              <a:spcBef>
                <a:spcPct val="0"/>
              </a:spcBef>
            </a:pPr>
            <a:endParaRPr lang="en-US" b="0" baseline="0" dirty="0" smtClean="0"/>
          </a:p>
          <a:p>
            <a:pPr eaLnBrk="1" hangingPunct="1">
              <a:spcBef>
                <a:spcPct val="0"/>
              </a:spcBef>
            </a:pPr>
            <a:r>
              <a:rPr lang="en-US" b="0" baseline="0" dirty="0" smtClean="0"/>
              <a:t>[Review Slide]</a:t>
            </a:r>
            <a:endParaRPr lang="en-US" b="0"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185D7-0737-466D-8EAB-61093A42ACF6}"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[MARK]</a:t>
            </a: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F5C438-6DCA-431D-8ED6-28D295DA4E24}"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Kate</a:t>
            </a:r>
          </a:p>
          <a:p>
            <a:pPr lvl="0" eaLnBrk="1" hangingPunct="1">
              <a:buFont typeface="Wingdings 2" pitchFamily="18" charset="2"/>
              <a:buNone/>
            </a:pPr>
            <a:endParaRPr lang="en-US" sz="2900" dirty="0" smtClean="0"/>
          </a:p>
          <a:p>
            <a:pPr lvl="0" eaLnBrk="1" hangingPunct="1">
              <a:buFont typeface="Wingdings 2" pitchFamily="18" charset="2"/>
              <a:buNone/>
            </a:pPr>
            <a:r>
              <a:rPr lang="en-US" sz="2900" dirty="0" smtClean="0"/>
              <a:t>How does ILL data currently help Acquisitions?</a:t>
            </a:r>
          </a:p>
          <a:p>
            <a:pPr lvl="0" eaLnBrk="1" hangingPunct="1">
              <a:buFont typeface="Arial" pitchFamily="34" charset="0"/>
              <a:buChar char="•"/>
            </a:pPr>
            <a:r>
              <a:rPr lang="en-US" dirty="0" smtClean="0"/>
              <a:t>Look over data to see what was requested previously and purchase those items</a:t>
            </a:r>
          </a:p>
          <a:p>
            <a:pPr lvl="0" eaLnBrk="1" hangingPunct="1">
              <a:buFont typeface="Arial" pitchFamily="34" charset="0"/>
              <a:buChar char="•"/>
            </a:pPr>
            <a:r>
              <a:rPr lang="en-US" dirty="0" smtClean="0"/>
              <a:t>Break requests down into LC classification to see what areas are heavily borrowed</a:t>
            </a:r>
          </a:p>
          <a:p>
            <a:pPr lvl="0" eaLnBrk="1" hangingPunct="1">
              <a:buFont typeface="Arial" pitchFamily="34" charset="0"/>
              <a:buChar char="•"/>
            </a:pPr>
            <a:r>
              <a:rPr lang="en-US" dirty="0" smtClean="0"/>
              <a:t>See which departments are borrowing the most</a:t>
            </a:r>
          </a:p>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7607D9-A156-455F-8D64-73E628A59BF6}"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[MARK]</a:t>
            </a:r>
            <a:endParaRPr lang="en-US" smtClean="0"/>
          </a:p>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F85D0C-5865-4CEB-9A43-A0B7B1D13E76}"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Add search to </a:t>
            </a:r>
            <a:r>
              <a:rPr lang="en-US" dirty="0" err="1" smtClean="0"/>
              <a:t>worldcat</a:t>
            </a:r>
            <a:r>
              <a:rPr lang="en-US" dirty="0" smtClean="0"/>
              <a:t> </a:t>
            </a:r>
            <a:r>
              <a:rPr lang="en-US" dirty="0" err="1" smtClean="0"/>
              <a:t>api</a:t>
            </a:r>
            <a:r>
              <a:rPr lang="en-US" dirty="0" smtClean="0"/>
              <a:t> search.</a:t>
            </a:r>
          </a:p>
          <a:p>
            <a:r>
              <a:rPr lang="en-US" dirty="0" smtClean="0"/>
              <a:t>Tap into your email client – which creates a pending status.</a:t>
            </a:r>
          </a:p>
          <a:p>
            <a:r>
              <a:rPr lang="en-US" smtClean="0"/>
              <a:t>Do you want to package the ISBN list to sell in Amazon Marketplace?  </a:t>
            </a:r>
            <a:r>
              <a:rPr lang="en-US" dirty="0" smtClean="0"/>
              <a:t>Design requirement 2.5.  </a:t>
            </a:r>
          </a:p>
          <a:p>
            <a:endParaRPr lang="en-US" dirty="0" smtClean="0"/>
          </a:p>
          <a:p>
            <a:r>
              <a:rPr lang="en-US" dirty="0" smtClean="0"/>
              <a:t>De-selection:</a:t>
            </a:r>
          </a:p>
          <a:p>
            <a:r>
              <a:rPr lang="en-US" dirty="0" smtClean="0"/>
              <a:t>Review may need a printout but we think it’s a version 2.5 </a:t>
            </a:r>
          </a:p>
          <a:p>
            <a:r>
              <a:rPr lang="en-US" dirty="0" smtClean="0"/>
              <a:t>Need number of titles, what LC areas.</a:t>
            </a:r>
          </a:p>
          <a:p>
            <a:endParaRPr lang="en-US" dirty="0" smtClean="0"/>
          </a:p>
          <a:p>
            <a:endParaRPr lang="en-US" dirty="0"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A1F2829-7E3D-4CFF-B3D6-58A19AF59528}" type="slidenum">
              <a:rPr lang="en-US" smtClean="0">
                <a:solidFill>
                  <a:srgbClr val="000000"/>
                </a:solidFill>
                <a:cs typeface="Arial" charset="0"/>
              </a:rPr>
              <a:pPr defTabSz="912813" fontAlgn="base">
                <a:spcBef>
                  <a:spcPct val="0"/>
                </a:spcBef>
                <a:spcAft>
                  <a:spcPct val="0"/>
                </a:spcAft>
                <a:defRPr/>
              </a:pPr>
              <a:t>33</a:t>
            </a:fld>
            <a:endParaRPr lang="en-US" smtClean="0">
              <a:solidFill>
                <a:srgbClr val="000000"/>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000"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0275" fontAlgn="base">
              <a:spcBef>
                <a:spcPct val="0"/>
              </a:spcBef>
              <a:spcAft>
                <a:spcPct val="0"/>
              </a:spcAft>
              <a:defRPr/>
            </a:pPr>
            <a:fld id="{3E63F111-4CF9-4C31-87A5-D95978CBC7B6}" type="slidenum">
              <a:rPr lang="en-US" smtClean="0">
                <a:solidFill>
                  <a:srgbClr val="000000"/>
                </a:solidFill>
                <a:cs typeface="Arial" charset="0"/>
              </a:rPr>
              <a:pPr defTabSz="930275" fontAlgn="base">
                <a:spcBef>
                  <a:spcPct val="0"/>
                </a:spcBef>
                <a:spcAft>
                  <a:spcPct val="0"/>
                </a:spcAft>
                <a:defRPr/>
              </a:pPr>
              <a:t>34</a:t>
            </a:fld>
            <a:endParaRPr lang="en-US" smtClean="0">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622"/>
            <a:fld id="{06511076-202D-4E4E-94AE-9EB12899B87F}" type="slidenum">
              <a:rPr lang="en-US">
                <a:solidFill>
                  <a:prstClr val="black"/>
                </a:solidFill>
                <a:latin typeface="Calibri"/>
              </a:rPr>
              <a:pPr defTabSz="931622"/>
              <a:t>4</a:t>
            </a:fld>
            <a:endParaRPr lang="en-US" dirty="0">
              <a:solidFill>
                <a:prstClr val="black"/>
              </a:solidFill>
              <a:latin typeface="Calibri"/>
            </a:endParaRPr>
          </a:p>
        </p:txBody>
      </p:sp>
      <p:sp>
        <p:nvSpPr>
          <p:cNvPr id="38914" name="Rectangle 2"/>
          <p:cNvSpPr>
            <a:spLocks noGrp="1" noRot="1" noChangeAspect="1" noChangeArrowheads="1" noTextEdit="1"/>
          </p:cNvSpPr>
          <p:nvPr>
            <p:ph type="sldImg"/>
          </p:nvPr>
        </p:nvSpPr>
        <p:spPr>
          <a:xfrm>
            <a:off x="1854570" y="309987"/>
            <a:ext cx="2901350" cy="2152415"/>
          </a:xfrm>
          <a:ln/>
        </p:spPr>
      </p:sp>
      <p:sp>
        <p:nvSpPr>
          <p:cNvPr id="38915" name="Rectangle 3"/>
          <p:cNvSpPr>
            <a:spLocks noGrp="1" noChangeArrowheads="1"/>
          </p:cNvSpPr>
          <p:nvPr>
            <p:ph type="body" idx="1"/>
          </p:nvPr>
        </p:nvSpPr>
        <p:spPr>
          <a:xfrm>
            <a:off x="245004" y="2788920"/>
            <a:ext cx="6520399" cy="5821679"/>
          </a:xfrm>
        </p:spPr>
        <p:txBody>
          <a:bodyPr>
            <a:noAutofit/>
          </a:bodyPr>
          <a:lstStyle/>
          <a:p>
            <a:r>
              <a:rPr lang="en-US" sz="2000" dirty="0"/>
              <a:t>The reality of our numerous disparate request systems, which serve as vehicles for end user services, sends the message that our creativity, well intentioned, has run amok with functional divisions.  </a:t>
            </a:r>
          </a:p>
          <a:p>
            <a:endParaRPr lang="en-US" sz="2000" dirty="0"/>
          </a:p>
          <a:p>
            <a:r>
              <a:rPr lang="en-US" sz="2000" dirty="0"/>
              <a:t>How does the very fractured service design or request environment we offer make any sense to our users?   Does it serve us well in user’s information environment</a:t>
            </a:r>
            <a:r>
              <a:rPr lang="en-US" sz="2000" dirty="0" smtClean="0"/>
              <a:t>?  Perhaps by reversing the situation, we have our strategic window…</a:t>
            </a:r>
            <a:endParaRPr lang="en-US" sz="2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622"/>
            <a:fld id="{06511076-202D-4E4E-94AE-9EB12899B87F}" type="slidenum">
              <a:rPr lang="en-US">
                <a:solidFill>
                  <a:prstClr val="black"/>
                </a:solidFill>
                <a:latin typeface="Calibri"/>
              </a:rPr>
              <a:pPr defTabSz="931622"/>
              <a:t>5</a:t>
            </a:fld>
            <a:endParaRPr lang="en-US" dirty="0">
              <a:solidFill>
                <a:prstClr val="black"/>
              </a:solidFill>
              <a:latin typeface="Calibri"/>
            </a:endParaRPr>
          </a:p>
        </p:txBody>
      </p:sp>
      <p:sp>
        <p:nvSpPr>
          <p:cNvPr id="38914" name="Rectangle 2"/>
          <p:cNvSpPr>
            <a:spLocks noGrp="1" noRot="1" noChangeAspect="1" noChangeArrowheads="1" noTextEdit="1"/>
          </p:cNvSpPr>
          <p:nvPr>
            <p:ph type="sldImg"/>
          </p:nvPr>
        </p:nvSpPr>
        <p:spPr>
          <a:xfrm>
            <a:off x="2413809" y="146251"/>
            <a:ext cx="1703208" cy="1263789"/>
          </a:xfrm>
          <a:ln/>
        </p:spPr>
      </p:sp>
      <p:sp>
        <p:nvSpPr>
          <p:cNvPr id="38915" name="Rectangle 3"/>
          <p:cNvSpPr>
            <a:spLocks noGrp="1" noChangeArrowheads="1"/>
          </p:cNvSpPr>
          <p:nvPr>
            <p:ph type="body" idx="1"/>
          </p:nvPr>
        </p:nvSpPr>
        <p:spPr>
          <a:xfrm>
            <a:off x="245003" y="1394460"/>
            <a:ext cx="6520398" cy="7606816"/>
          </a:xfrm>
        </p:spPr>
        <p:txBody>
          <a:bodyPr>
            <a:noAutofit/>
          </a:bodyPr>
          <a:lstStyle/>
          <a:p>
            <a:pPr algn="l"/>
            <a:r>
              <a:rPr lang="en-US" sz="1800" dirty="0" smtClean="0"/>
              <a:t>GIST provides </a:t>
            </a:r>
            <a:r>
              <a:rPr lang="en-US" sz="1800" dirty="0"/>
              <a:t>libraries with a set of customizable templates and tools that enhance and ideally, transform acquisition, collection development and ILL workflows.   </a:t>
            </a:r>
            <a:r>
              <a:rPr lang="en-US" sz="500" dirty="0" smtClean="0"/>
              <a:t>The </a:t>
            </a:r>
            <a:r>
              <a:rPr lang="en-US" sz="500" dirty="0"/>
              <a:t>initial focus is on two important library services; ILL and selection, looking at converging request management systems using ILLiad – why?</a:t>
            </a:r>
          </a:p>
          <a:p>
            <a:endParaRPr lang="en-US" sz="500" dirty="0"/>
          </a:p>
          <a:p>
            <a:r>
              <a:rPr lang="en-US" sz="1800" dirty="0"/>
              <a:t>CD Librarian get an email from their web form, Library Clerk looks up prices in Amazon or Gobi, looks up holdings in SUNY Catalog, looks up department budget, Decision tree may require a bibliographer or subject selector, or liaison review, and a few conversations, then it becomes an approved selection, which could mean handing it off to an acquisitions and/or cataloging person, and so on.  The user is meanwhile in the dark about the status of this request, and what communication there is, is often made from someone’s email, rather than a system generated email that eliminates rekeying information.   </a:t>
            </a:r>
          </a:p>
          <a:p>
            <a:endParaRPr lang="en-US" sz="500" dirty="0"/>
          </a:p>
          <a:p>
            <a:r>
              <a:rPr lang="en-US" sz="1800" dirty="0"/>
              <a:t>ILL which had a similar website email system 10 years ago, now has a system that manages user requests and enables automated processes that free staff time and enables customizing and adding value to the service.  </a:t>
            </a:r>
          </a:p>
          <a:p>
            <a:endParaRPr lang="en-US" sz="500" dirty="0"/>
          </a:p>
          <a:p>
            <a:r>
              <a:rPr lang="en-US" sz="1800" dirty="0"/>
              <a:t>Why GIST will have to be very customizable is because transforming traditional ILL and collection development workflow depends on the local strategies that make sense, oh, and did I mention there are always politics – sort of the 400 lb gorilla in the room and on the elephant we are all trying to figure out.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225425" y="455613"/>
            <a:ext cx="6391275" cy="4792662"/>
          </a:xfrm>
          <a:noFill/>
          <a:ln>
            <a:solidFill>
              <a:srgbClr val="000000"/>
            </a:solidFill>
            <a:miter lim="800000"/>
            <a:headEnd/>
            <a:tailEnd/>
          </a:ln>
        </p:spPr>
      </p:sp>
      <p:sp>
        <p:nvSpPr>
          <p:cNvPr id="44035" name="Notes Placeholder 2"/>
          <p:cNvSpPr>
            <a:spLocks noGrp="1"/>
          </p:cNvSpPr>
          <p:nvPr>
            <p:ph type="body" idx="1"/>
          </p:nvPr>
        </p:nvSpPr>
        <p:spPr bwMode="auto">
          <a:xfrm>
            <a:off x="701041" y="5791199"/>
            <a:ext cx="5608320" cy="2807970"/>
          </a:xfrm>
          <a:noFill/>
        </p:spPr>
        <p:txBody>
          <a:bodyPr wrap="square" numCol="1" anchor="t" anchorCtr="0" compatLnSpc="1">
            <a:prstTxWarp prst="textNoShape">
              <a:avLst/>
            </a:prstTxWarp>
            <a:normAutofit/>
          </a:bodyPr>
          <a:lstStyle/>
          <a:p>
            <a:pPr eaLnBrk="1" hangingPunct="1">
              <a:spcBef>
                <a:spcPct val="0"/>
              </a:spcBef>
            </a:pPr>
            <a:r>
              <a:rPr lang="en-US" sz="1400" dirty="0"/>
              <a:t>First, consider what I found searching 110 ILL book requests from one day last spring. </a:t>
            </a:r>
            <a:r>
              <a:rPr lang="en-US" sz="1400" i="1" dirty="0"/>
              <a:t>Highlight screen findings</a:t>
            </a:r>
          </a:p>
          <a:p>
            <a:pPr eaLnBrk="1" hangingPunct="1">
              <a:spcBef>
                <a:spcPct val="0"/>
              </a:spcBef>
            </a:pPr>
            <a:r>
              <a:rPr lang="en-US" sz="1400" dirty="0"/>
              <a:t>Explain that the reality of weeding for 10-20 years will have a </a:t>
            </a:r>
            <a:r>
              <a:rPr lang="en-US" sz="1400" dirty="0" smtClean="0"/>
              <a:t>significant </a:t>
            </a:r>
            <a:r>
              <a:rPr lang="en-US" sz="1400" dirty="0"/>
              <a:t>impact on the used book market, and possible strategies</a:t>
            </a:r>
            <a:r>
              <a:rPr lang="en-US" sz="1400" dirty="0" smtClean="0"/>
              <a:t>.</a:t>
            </a:r>
          </a:p>
          <a:p>
            <a:pPr eaLnBrk="1" hangingPunct="1">
              <a:spcBef>
                <a:spcPct val="0"/>
              </a:spcBef>
            </a:pPr>
            <a:r>
              <a:rPr lang="en-US" sz="1400" dirty="0" smtClean="0"/>
              <a:t>But don’t let an old ILL Librarian just say that… CLICK  Acquisitions and collection development librarians are saying that too.</a:t>
            </a:r>
            <a:endParaRPr lang="en-US" sz="1400"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622" fontAlgn="base">
              <a:spcBef>
                <a:spcPct val="0"/>
              </a:spcBef>
              <a:spcAft>
                <a:spcPct val="0"/>
              </a:spcAft>
              <a:defRPr/>
            </a:pPr>
            <a:fld id="{A078D909-F392-4A6F-A7D0-AEB5A432882E}" type="slidenum">
              <a:rPr lang="en-US">
                <a:solidFill>
                  <a:prstClr val="black"/>
                </a:solidFill>
                <a:latin typeface="Calibri"/>
              </a:rPr>
              <a:pPr defTabSz="931622" fontAlgn="base">
                <a:spcBef>
                  <a:spcPct val="0"/>
                </a:spcBef>
                <a:spcAft>
                  <a:spcPct val="0"/>
                </a:spcAft>
                <a:defRPr/>
              </a:pPr>
              <a:t>6</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304800"/>
            <a:ext cx="5591175" cy="4192588"/>
          </a:xfrm>
        </p:spPr>
      </p:sp>
      <p:sp>
        <p:nvSpPr>
          <p:cNvPr id="3" name="Notes Placeholder 2"/>
          <p:cNvSpPr>
            <a:spLocks noGrp="1"/>
          </p:cNvSpPr>
          <p:nvPr>
            <p:ph type="body" idx="1"/>
          </p:nvPr>
        </p:nvSpPr>
        <p:spPr>
          <a:xfrm>
            <a:off x="219076" y="4648200"/>
            <a:ext cx="6572251" cy="3950971"/>
          </a:xfrm>
        </p:spPr>
        <p:txBody>
          <a:bodyPr>
            <a:noAutofit/>
          </a:bodyPr>
          <a:lstStyle/>
          <a:p>
            <a:r>
              <a:rPr lang="en-US" sz="1400" dirty="0"/>
              <a:t>From an ILL borrowing perspective, purchasing strategies can make a lot of sense.  This graph is a look at </a:t>
            </a:r>
            <a:r>
              <a:rPr lang="en-US" sz="1400" dirty="0" err="1"/>
              <a:t>Geneseo’s</a:t>
            </a:r>
            <a:r>
              <a:rPr lang="en-US" sz="1400" dirty="0"/>
              <a:t> borrowing when we requested materials not held by SUNY and IDS libraries, and there were lending charges incurred for the request.  The opportunity cost between borrow and buy, plus the collection diversification are key values useful for both ILL and collection development processes.</a:t>
            </a:r>
          </a:p>
          <a:p>
            <a:endParaRPr lang="en-US" sz="1400" dirty="0"/>
          </a:p>
          <a:p>
            <a:r>
              <a:rPr lang="en-US" sz="1400" dirty="0"/>
              <a:t>CLICK – here are some of the titles from the graphed sample.  Opportunity cost is a great strategy, however, it is best at the point of need.  </a:t>
            </a:r>
          </a:p>
          <a:p>
            <a:r>
              <a:rPr lang="en-US" sz="1400" dirty="0"/>
              <a:t> </a:t>
            </a:r>
          </a:p>
          <a:p>
            <a:r>
              <a:rPr lang="en-US" sz="1400" dirty="0"/>
              <a:t>CLICK – Lastly, if use is a measure of success in collection building, then Just in Time Acquisition has been shown to lead to subsequent use.  How does that compare to many libraries selecting just in case that are fortunate if 50% of their new titles are ever checked out.</a:t>
            </a:r>
          </a:p>
        </p:txBody>
      </p:sp>
      <p:sp>
        <p:nvSpPr>
          <p:cNvPr id="4" name="Slide Number Placeholder 3"/>
          <p:cNvSpPr>
            <a:spLocks noGrp="1"/>
          </p:cNvSpPr>
          <p:nvPr>
            <p:ph type="sldNum" sz="quarter" idx="10"/>
          </p:nvPr>
        </p:nvSpPr>
        <p:spPr/>
        <p:txBody>
          <a:bodyPr/>
          <a:lstStyle/>
          <a:p>
            <a:pPr defTabSz="931622"/>
            <a:fld id="{98D8C450-CB15-49C3-9AAB-1F0F58E203D1}" type="slidenum">
              <a:rPr lang="en-US">
                <a:solidFill>
                  <a:prstClr val="black"/>
                </a:solidFill>
                <a:latin typeface="Calibri"/>
              </a:rPr>
              <a:pPr defTabSz="931622"/>
              <a:t>7</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9151" y="456237"/>
            <a:ext cx="5433060" cy="4028228"/>
          </a:xfrm>
        </p:spPr>
      </p:sp>
      <p:sp>
        <p:nvSpPr>
          <p:cNvPr id="3" name="Notes Placeholder 2"/>
          <p:cNvSpPr>
            <a:spLocks noGrp="1"/>
          </p:cNvSpPr>
          <p:nvPr>
            <p:ph type="body" idx="1"/>
          </p:nvPr>
        </p:nvSpPr>
        <p:spPr>
          <a:xfrm>
            <a:off x="228602" y="4572000"/>
            <a:ext cx="6442775" cy="4331970"/>
          </a:xfrm>
        </p:spPr>
        <p:txBody>
          <a:bodyPr>
            <a:normAutofit fontScale="92500" lnSpcReduction="20000"/>
          </a:bodyPr>
          <a:lstStyle/>
          <a:p>
            <a:r>
              <a:rPr lang="en-US" sz="2000" dirty="0"/>
              <a:t>What price duplication?  CLICK  </a:t>
            </a:r>
          </a:p>
          <a:p>
            <a:r>
              <a:rPr lang="en-US" sz="2000" dirty="0" smtClean="0"/>
              <a:t>This </a:t>
            </a:r>
            <a:r>
              <a:rPr lang="en-US" sz="2000" dirty="0"/>
              <a:t>is an extremely rough estimate of the price of duplication of the SUNY Collection; if even half of this figure approximates the actual cost of duplication  is significant. </a:t>
            </a:r>
            <a:r>
              <a:rPr lang="en-US" sz="2000" dirty="0" smtClean="0"/>
              <a:t>CLICK Add </a:t>
            </a:r>
            <a:r>
              <a:rPr lang="en-US" sz="2000" dirty="0"/>
              <a:t>to this the cost of collection maintenance, including the cost of weeding duplication – which is an ongoing activity at most libraries, typically selecting duplicated items, all of this adds to the following </a:t>
            </a:r>
            <a:r>
              <a:rPr lang="en-US" sz="2000" dirty="0" smtClean="0"/>
              <a:t>figure (&amp; I didn’t add the cost of selector librarians looking up title by title how widely held a title is in the consortia),; </a:t>
            </a:r>
            <a:r>
              <a:rPr lang="en-US" sz="2000" dirty="0"/>
              <a:t>However, </a:t>
            </a:r>
            <a:r>
              <a:rPr lang="en-US" sz="2000" dirty="0" smtClean="0"/>
              <a:t>CLICK </a:t>
            </a:r>
            <a:endParaRPr lang="en-US" sz="2000" dirty="0"/>
          </a:p>
          <a:p>
            <a:r>
              <a:rPr lang="en-US" sz="2000" dirty="0" smtClean="0"/>
              <a:t>	We </a:t>
            </a:r>
            <a:r>
              <a:rPr lang="en-US" sz="2000" dirty="0"/>
              <a:t>have to understand the context changed recently; the importance of local collections was significantly reduced as Interlibrary Loan systems began to really mature, initially with OCLC, RLIN, and WLN, and later with robust request systems like ILLiad, and consortia borrowing systems.  Mature ILL systems have made consortia borrowing an effective strategy for sharing resources among faculty and students at large.  </a:t>
            </a:r>
          </a:p>
        </p:txBody>
      </p:sp>
      <p:sp>
        <p:nvSpPr>
          <p:cNvPr id="4" name="Slide Number Placeholder 3"/>
          <p:cNvSpPr>
            <a:spLocks noGrp="1"/>
          </p:cNvSpPr>
          <p:nvPr>
            <p:ph type="sldNum" sz="quarter" idx="10"/>
          </p:nvPr>
        </p:nvSpPr>
        <p:spPr/>
        <p:txBody>
          <a:bodyPr/>
          <a:lstStyle/>
          <a:p>
            <a:pPr defTabSz="931622"/>
            <a:fld id="{98D8C450-CB15-49C3-9AAB-1F0F58E203D1}" type="slidenum">
              <a:rPr lang="en-US">
                <a:solidFill>
                  <a:prstClr val="black"/>
                </a:solidFill>
                <a:latin typeface="Calibri"/>
              </a:rPr>
              <a:pPr defTabSz="931622"/>
              <a:t>8</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Cyril</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2F14E3-7F65-49BB-B9BB-5992D8C08C19}"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9988D128-4D17-4765-9D84-84AF763CD0B1}" type="datetimeFigureOut">
              <a:rPr lang="en-US"/>
              <a:pPr>
                <a:defRPr/>
              </a:pPr>
              <a:t>11/11/2009</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B163465F-0729-42C9-8005-81394DCBA6D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586A383-CDFE-46A2-8964-EA7C5667CAF8}" type="datetimeFigureOut">
              <a:rPr lang="en-US"/>
              <a:pPr>
                <a:defRPr/>
              </a:pPr>
              <a:t>11/11/2009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72951A-BA86-4677-8DFE-456DD9F30D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6BA068C-1D0F-4B7D-A4F3-AECF181C2E3A}" type="datetimeFigureOut">
              <a:rPr lang="en-US"/>
              <a:pPr>
                <a:defRPr/>
              </a:pPr>
              <a:t>11/11/2009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A27B1C9-B4D3-4D6B-AD61-ED694F1DF8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306869-61ED-4B99-ACFB-B7F4232C55E6}" type="datetimeFigureOut">
              <a:rPr lang="en-US"/>
              <a:pPr>
                <a:defRPr/>
              </a:pPr>
              <a:t>11/11/2009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A331002-D6AA-4E37-9A62-4E1602017B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F3B1F27D-1704-47A4-9324-EB22EB356662}" type="datetimeFigureOut">
              <a:rPr lang="en-US"/>
              <a:pPr>
                <a:defRPr/>
              </a:pPr>
              <a:t>11/11/2009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965E93BB-67B5-4C2F-858A-C1D6FBFCE07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95527CA-F1B2-417C-932E-4FD90DCA6D60}" type="datetimeFigureOut">
              <a:rPr lang="en-US"/>
              <a:pPr>
                <a:defRPr/>
              </a:pPr>
              <a:t>11/11/2009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61254E9-CFC8-44E2-8956-E1284493DA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8D696B6B-1C3D-4E97-9743-605BE0107CC6}" type="datetimeFigureOut">
              <a:rPr lang="en-US"/>
              <a:pPr>
                <a:defRPr/>
              </a:pPr>
              <a:t>11/11/2009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C621F58E-CF8D-4078-8662-FE10887BE3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E7841B5-5E86-43A2-AA92-8FF17D19EA11}" type="datetimeFigureOut">
              <a:rPr lang="en-US"/>
              <a:pPr>
                <a:defRPr/>
              </a:pPr>
              <a:t>11/11/2009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B2824B5-1E85-4988-A8B4-897F8DD4E2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C6A4C37-36C0-4664-A555-C898591BBCBB}" type="datetimeFigureOut">
              <a:rPr lang="en-US"/>
              <a:pPr>
                <a:defRPr/>
              </a:pPr>
              <a:t>11/11/2009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F7A7813-032D-4C35-978E-631B36CA8C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5DB0B9E7-5593-4B3E-8D92-CEAF7A48B180}" type="datetimeFigureOut">
              <a:rPr lang="en-US"/>
              <a:pPr>
                <a:defRPr/>
              </a:pPr>
              <a:t>11/11/2009</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5842D8C-B033-4239-939D-D535414B627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36F4BFB3-D39E-48C9-905E-A777BF6AF8A8}" type="datetimeFigureOut">
              <a:rPr lang="en-US"/>
              <a:pPr>
                <a:defRPr/>
              </a:pPr>
              <a:t>11/11/2009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26A7ECD-6A20-40A0-A4DB-F4CE599C00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0E10E6FE-87A6-46C4-9E34-D93762BD0F6E}" type="datetimeFigureOut">
              <a:rPr lang="en-US"/>
              <a:pPr>
                <a:defRPr/>
              </a:pPr>
              <a:t>11/11/2009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47E026D8-F3DA-4271-993F-59965BEFFA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1" r:id="rId2"/>
    <p:sldLayoutId id="2147483819" r:id="rId3"/>
    <p:sldLayoutId id="2147483812" r:id="rId4"/>
    <p:sldLayoutId id="2147483813" r:id="rId5"/>
    <p:sldLayoutId id="2147483814" r:id="rId6"/>
    <p:sldLayoutId id="2147483815" r:id="rId7"/>
    <p:sldLayoutId id="2147483820" r:id="rId8"/>
    <p:sldLayoutId id="2147483821" r:id="rId9"/>
    <p:sldLayoutId id="2147483816" r:id="rId10"/>
    <p:sldLayoutId id="214748381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toolkit.idsproject.org/doku.php?id=wiki:gis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gettingitsystemtoolkit.blogspot.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dsproject.org/Tools/GIST.aspx"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228601" y="3429000"/>
            <a:ext cx="8686800" cy="1725613"/>
          </a:xfrm>
        </p:spPr>
        <p:txBody>
          <a:bodyPr/>
          <a:lstStyle/>
          <a:p>
            <a:pPr algn="r" eaLnBrk="1" hangingPunct="1"/>
            <a:r>
              <a:rPr lang="en-US" b="1" dirty="0" smtClean="0">
                <a:solidFill>
                  <a:schemeClr val="tx2">
                    <a:lumMod val="50000"/>
                  </a:schemeClr>
                </a:solidFill>
              </a:rPr>
              <a:t>The GIST of making informed decisions and workflow of buying, borrowing, downloading or viewing.</a:t>
            </a:r>
          </a:p>
          <a:p>
            <a:pPr algn="r" eaLnBrk="1" hangingPunct="1"/>
            <a:endParaRPr lang="en-US" sz="1400" b="1" dirty="0" smtClean="0"/>
          </a:p>
          <a:p>
            <a:pPr algn="r" eaLnBrk="1" hangingPunct="1"/>
            <a:endParaRPr lang="en-US" sz="2800" dirty="0" smtClean="0"/>
          </a:p>
          <a:p>
            <a:pPr algn="r" eaLnBrk="1" hangingPunct="1"/>
            <a:r>
              <a:rPr lang="en-US" dirty="0" smtClean="0"/>
              <a:t>Tim Bowersox, Cyril Oberlander, Kate Pitcher, Mark Sullivan</a:t>
            </a:r>
          </a:p>
          <a:p>
            <a:pPr algn="r" eaLnBrk="1" hangingPunct="1"/>
            <a:r>
              <a:rPr lang="en-US" b="1" dirty="0" smtClean="0"/>
              <a:t>State University of New York, Geneseo College</a:t>
            </a:r>
          </a:p>
        </p:txBody>
      </p:sp>
      <p:sp>
        <p:nvSpPr>
          <p:cNvPr id="6147" name="Title 1"/>
          <p:cNvSpPr>
            <a:spLocks noGrp="1"/>
          </p:cNvSpPr>
          <p:nvPr>
            <p:ph type="ctrTitle"/>
          </p:nvPr>
        </p:nvSpPr>
        <p:spPr>
          <a:xfrm>
            <a:off x="457200" y="1506538"/>
            <a:ext cx="8229600" cy="1470025"/>
          </a:xfrm>
        </p:spPr>
        <p:txBody>
          <a:bodyPr/>
          <a:lstStyle/>
          <a:p>
            <a:pPr eaLnBrk="1" hangingPunct="1"/>
            <a:r>
              <a:rPr smtClean="0">
                <a:solidFill>
                  <a:schemeClr val="tx1"/>
                </a:solidFill>
              </a:rPr>
              <a:t>Getting It System Toolkit</a:t>
            </a:r>
          </a:p>
        </p:txBody>
      </p:sp>
      <p:sp>
        <p:nvSpPr>
          <p:cNvPr id="6148" name="TextBox 3"/>
          <p:cNvSpPr txBox="1">
            <a:spLocks noChangeArrowheads="1"/>
          </p:cNvSpPr>
          <p:nvPr/>
        </p:nvSpPr>
        <p:spPr bwMode="auto">
          <a:xfrm>
            <a:off x="6553200" y="6019800"/>
            <a:ext cx="2362200" cy="707886"/>
          </a:xfrm>
          <a:prstGeom prst="rect">
            <a:avLst/>
          </a:prstGeom>
          <a:noFill/>
          <a:ln w="9525">
            <a:noFill/>
            <a:miter lim="800000"/>
            <a:headEnd/>
            <a:tailEnd/>
          </a:ln>
        </p:spPr>
        <p:txBody>
          <a:bodyPr wrap="square">
            <a:spAutoFit/>
          </a:bodyPr>
          <a:lstStyle/>
          <a:p>
            <a:pPr algn="r"/>
            <a:r>
              <a:rPr lang="en-US" sz="2000" dirty="0" smtClean="0">
                <a:latin typeface="Perpetua" pitchFamily="18" charset="0"/>
              </a:rPr>
              <a:t>Charleston Conference</a:t>
            </a:r>
          </a:p>
          <a:p>
            <a:pPr algn="r"/>
            <a:r>
              <a:rPr lang="en-US" sz="2000" dirty="0" smtClean="0">
                <a:latin typeface="Perpetua" pitchFamily="18" charset="0"/>
              </a:rPr>
              <a:t>November  2009</a:t>
            </a:r>
            <a:endParaRPr lang="en-US" sz="2000" dirty="0">
              <a:latin typeface="Perpet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a:srcRect/>
          <a:stretch>
            <a:fillRect/>
          </a:stretch>
        </p:blipFill>
        <p:spPr bwMode="auto">
          <a:xfrm rot="297519">
            <a:off x="5371548" y="1320681"/>
            <a:ext cx="3391452" cy="265250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idx="4294967295"/>
          </p:nvPr>
        </p:nvSpPr>
        <p:spPr>
          <a:xfrm>
            <a:off x="1371600" y="0"/>
            <a:ext cx="7772400" cy="457200"/>
          </a:xfrm>
        </p:spPr>
        <p:txBody>
          <a:bodyPr>
            <a:normAutofit fontScale="90000"/>
          </a:bodyPr>
          <a:lstStyle/>
          <a:p>
            <a:r>
              <a:rPr lang="en-US" sz="2400" dirty="0" smtClean="0"/>
              <a:t>Customizable GIST Request Form</a:t>
            </a:r>
            <a:endParaRPr lang="en-US" sz="2400" dirty="0"/>
          </a:p>
        </p:txBody>
      </p:sp>
      <p:pic>
        <p:nvPicPr>
          <p:cNvPr id="4" name="Picture 3"/>
          <p:cNvPicPr>
            <a:picLocks noChangeAspect="1" noChangeArrowheads="1"/>
          </p:cNvPicPr>
          <p:nvPr/>
        </p:nvPicPr>
        <p:blipFill>
          <a:blip r:embed="rId4" cstate="print"/>
          <a:srcRect/>
          <a:stretch>
            <a:fillRect/>
          </a:stretch>
        </p:blipFill>
        <p:spPr bwMode="auto">
          <a:xfrm rot="328865">
            <a:off x="1733983" y="610345"/>
            <a:ext cx="2817821" cy="2936071"/>
          </a:xfrm>
          <a:prstGeom prst="rect">
            <a:avLst/>
          </a:prstGeom>
          <a:noFill/>
          <a:ln w="9525">
            <a:noFill/>
            <a:miter lim="800000"/>
            <a:headEnd/>
            <a:tailEnd/>
          </a:ln>
        </p:spPr>
      </p:pic>
      <p:sp>
        <p:nvSpPr>
          <p:cNvPr id="5" name="Right Arrow 4"/>
          <p:cNvSpPr/>
          <p:nvPr/>
        </p:nvSpPr>
        <p:spPr>
          <a:xfrm>
            <a:off x="457200" y="787281"/>
            <a:ext cx="2209800" cy="2590800"/>
          </a:xfrm>
          <a:prstGeom prst="rightArrow">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a:r>
              <a:rPr lang="en-US" b="1" kern="1200" dirty="0">
                <a:solidFill>
                  <a:prstClr val="black"/>
                </a:solidFill>
                <a:latin typeface="Calibri"/>
                <a:ea typeface="+mn-ea"/>
                <a:cs typeface="+mn-cs"/>
              </a:rPr>
              <a:t>User</a:t>
            </a:r>
          </a:p>
          <a:p>
            <a:pPr algn="ctr" defTabSz="914214"/>
            <a:r>
              <a:rPr lang="en-US" b="1" kern="1200" dirty="0">
                <a:solidFill>
                  <a:prstClr val="black"/>
                </a:solidFill>
                <a:latin typeface="Calibri"/>
                <a:ea typeface="+mn-ea"/>
                <a:cs typeface="+mn-cs"/>
              </a:rPr>
              <a:t>Interface</a:t>
            </a:r>
          </a:p>
          <a:p>
            <a:pPr algn="ctr" defTabSz="914214"/>
            <a:r>
              <a:rPr lang="en-US" kern="1200" dirty="0">
                <a:solidFill>
                  <a:prstClr val="black"/>
                </a:solidFill>
                <a:latin typeface="Calibri"/>
                <a:ea typeface="+mn-ea"/>
                <a:cs typeface="+mn-cs"/>
              </a:rPr>
              <a:t>(Customizable display &amp; fields)</a:t>
            </a:r>
          </a:p>
        </p:txBody>
      </p:sp>
      <p:sp>
        <p:nvSpPr>
          <p:cNvPr id="6" name="Right Arrow 5"/>
          <p:cNvSpPr/>
          <p:nvPr/>
        </p:nvSpPr>
        <p:spPr>
          <a:xfrm>
            <a:off x="4343400" y="1396881"/>
            <a:ext cx="2209800" cy="2590800"/>
          </a:xfrm>
          <a:prstGeom prst="rightArrow">
            <a:avLst/>
          </a:prstGeom>
        </p:spPr>
        <p:style>
          <a:lnRef idx="2">
            <a:schemeClr val="accent2"/>
          </a:lnRef>
          <a:fillRef idx="1">
            <a:schemeClr val="lt1"/>
          </a:fillRef>
          <a:effectRef idx="0">
            <a:schemeClr val="accent2"/>
          </a:effectRef>
          <a:fontRef idx="minor">
            <a:schemeClr val="dk1"/>
          </a:fontRef>
        </p:style>
        <p:txBody>
          <a:bodyPr lIns="91421" tIns="45710" rIns="91421" bIns="45710" rtlCol="0" anchor="ctr"/>
          <a:lstStyle/>
          <a:p>
            <a:pPr algn="ctr" defTabSz="914214"/>
            <a:r>
              <a:rPr lang="en-US" b="1" kern="1200" dirty="0">
                <a:solidFill>
                  <a:prstClr val="black"/>
                </a:solidFill>
                <a:latin typeface="Calibri"/>
                <a:ea typeface="+mn-ea"/>
                <a:cs typeface="+mn-cs"/>
              </a:rPr>
              <a:t>Staff</a:t>
            </a:r>
          </a:p>
          <a:p>
            <a:pPr algn="ctr" defTabSz="914214"/>
            <a:r>
              <a:rPr lang="en-US" b="1" kern="1200" dirty="0">
                <a:solidFill>
                  <a:prstClr val="black"/>
                </a:solidFill>
                <a:latin typeface="Calibri"/>
                <a:ea typeface="+mn-ea"/>
                <a:cs typeface="+mn-cs"/>
              </a:rPr>
              <a:t>Interface</a:t>
            </a:r>
          </a:p>
          <a:p>
            <a:pPr algn="ctr" defTabSz="914214"/>
            <a:r>
              <a:rPr lang="en-US" kern="1200" dirty="0">
                <a:solidFill>
                  <a:prstClr val="black"/>
                </a:solidFill>
                <a:latin typeface="Calibri"/>
                <a:ea typeface="+mn-ea"/>
                <a:cs typeface="+mn-cs"/>
              </a:rPr>
              <a:t>(Customizable display &amp; fields)</a:t>
            </a:r>
          </a:p>
        </p:txBody>
      </p:sp>
      <p:sp>
        <p:nvSpPr>
          <p:cNvPr id="8" name="TextBox 7"/>
          <p:cNvSpPr txBox="1"/>
          <p:nvPr/>
        </p:nvSpPr>
        <p:spPr>
          <a:xfrm>
            <a:off x="76200" y="4191000"/>
            <a:ext cx="4572000" cy="2308304"/>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User Interface</a:t>
            </a:r>
          </a:p>
          <a:p>
            <a:pPr marL="342831" indent="-342831" defTabSz="914214">
              <a:buFont typeface="Arial" pitchFamily="34" charset="0"/>
              <a:buChar char="•"/>
            </a:pPr>
            <a:r>
              <a:rPr lang="en-US" kern="1200" dirty="0">
                <a:solidFill>
                  <a:prstClr val="black"/>
                </a:solidFill>
                <a:latin typeface="Calibri"/>
                <a:ea typeface="+mn-ea"/>
                <a:cs typeface="+mn-cs"/>
              </a:rPr>
              <a:t>Runs from ILLiad web server, all components can be turned off and/or hidden from user view.</a:t>
            </a:r>
          </a:p>
          <a:p>
            <a:pPr marL="342831" indent="-342831" defTabSz="914214">
              <a:buFont typeface="Arial" pitchFamily="34" charset="0"/>
              <a:buChar char="•"/>
            </a:pPr>
            <a:r>
              <a:rPr lang="en-US" kern="1200" dirty="0">
                <a:solidFill>
                  <a:prstClr val="black"/>
                </a:solidFill>
                <a:latin typeface="Calibri"/>
                <a:ea typeface="+mn-ea"/>
                <a:cs typeface="+mn-cs"/>
              </a:rPr>
              <a:t>Display text is configurable</a:t>
            </a:r>
          </a:p>
          <a:p>
            <a:pPr marL="342831" indent="-342831" defTabSz="914214">
              <a:buFont typeface="Arial" pitchFamily="34" charset="0"/>
              <a:buChar char="•"/>
            </a:pPr>
            <a:r>
              <a:rPr lang="en-US" kern="1200" dirty="0">
                <a:solidFill>
                  <a:prstClr val="black"/>
                </a:solidFill>
                <a:latin typeface="Calibri"/>
                <a:ea typeface="+mn-ea"/>
                <a:cs typeface="+mn-cs"/>
              </a:rPr>
              <a:t>Works with your style-sheets</a:t>
            </a:r>
          </a:p>
          <a:p>
            <a:pPr marL="342831" indent="-342831" defTabSz="914214">
              <a:buFont typeface="Arial" pitchFamily="34" charset="0"/>
              <a:buChar char="•"/>
            </a:pPr>
            <a:r>
              <a:rPr lang="en-US" kern="1200" dirty="0">
                <a:solidFill>
                  <a:prstClr val="black"/>
                </a:solidFill>
                <a:latin typeface="Calibri"/>
                <a:ea typeface="+mn-ea"/>
                <a:cs typeface="+mn-cs"/>
              </a:rPr>
              <a:t>And more…</a:t>
            </a:r>
          </a:p>
          <a:p>
            <a:pPr defTabSz="914214"/>
            <a:endParaRPr lang="en-US" kern="1200" dirty="0">
              <a:solidFill>
                <a:prstClr val="black"/>
              </a:solidFill>
              <a:latin typeface="Calibri"/>
              <a:ea typeface="+mn-ea"/>
              <a:cs typeface="+mn-cs"/>
            </a:endParaRPr>
          </a:p>
        </p:txBody>
      </p:sp>
      <p:sp>
        <p:nvSpPr>
          <p:cNvPr id="9" name="TextBox 8"/>
          <p:cNvSpPr txBox="1"/>
          <p:nvPr/>
        </p:nvSpPr>
        <p:spPr>
          <a:xfrm>
            <a:off x="4495800" y="4191000"/>
            <a:ext cx="4419600" cy="2308304"/>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Staff Interface</a:t>
            </a:r>
          </a:p>
          <a:p>
            <a:pPr marL="342831" indent="-342831" defTabSz="914214">
              <a:buFont typeface="Arial" pitchFamily="34" charset="0"/>
              <a:buChar char="•"/>
            </a:pPr>
            <a:r>
              <a:rPr lang="en-US" kern="1200" dirty="0">
                <a:solidFill>
                  <a:prstClr val="black"/>
                </a:solidFill>
                <a:latin typeface="Calibri"/>
                <a:ea typeface="+mn-ea"/>
                <a:cs typeface="+mn-cs"/>
              </a:rPr>
              <a:t>ILLiad 8.0 allows customizing field names.</a:t>
            </a:r>
          </a:p>
          <a:p>
            <a:pPr marL="342831" indent="-342831" defTabSz="914214">
              <a:buFont typeface="Arial" pitchFamily="34" charset="0"/>
              <a:buChar char="•"/>
            </a:pPr>
            <a:r>
              <a:rPr lang="en-US" kern="1200" dirty="0">
                <a:solidFill>
                  <a:prstClr val="black"/>
                </a:solidFill>
                <a:latin typeface="Calibri"/>
                <a:ea typeface="+mn-ea"/>
                <a:cs typeface="+mn-cs"/>
              </a:rPr>
              <a:t>You can configure data the way you want staff to see the data from user interface side, and run routing rules based on the values; i.e. available full text, purchase request suggested, etc.</a:t>
            </a:r>
          </a:p>
          <a:p>
            <a:pPr marL="342831" indent="-342831" defTabSz="914214">
              <a:buFont typeface="Arial" pitchFamily="34" charset="0"/>
              <a:buChar char="•"/>
            </a:pPr>
            <a:r>
              <a:rPr lang="en-US" kern="1200" dirty="0">
                <a:solidFill>
                  <a:prstClr val="black"/>
                </a:solidFill>
                <a:latin typeface="Calibri"/>
                <a:ea typeface="+mn-ea"/>
                <a:cs typeface="+mn-cs"/>
              </a:rPr>
              <a:t>And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srcRect/>
          <a:stretch>
            <a:fillRect/>
          </a:stretch>
        </p:blipFill>
        <p:spPr bwMode="auto">
          <a:xfrm>
            <a:off x="1447800" y="427038"/>
            <a:ext cx="6172200" cy="6430962"/>
          </a:xfrm>
          <a:prstGeom prst="rect">
            <a:avLst/>
          </a:prstGeom>
          <a:noFill/>
          <a:ln w="9525">
            <a:noFill/>
            <a:miter lim="800000"/>
            <a:headEnd/>
            <a:tailEnd/>
          </a:ln>
        </p:spPr>
      </p:pic>
      <p:sp>
        <p:nvSpPr>
          <p:cNvPr id="5" name="Rectangle 4"/>
          <p:cNvSpPr/>
          <p:nvPr/>
        </p:nvSpPr>
        <p:spPr>
          <a:xfrm>
            <a:off x="5257800" y="4724400"/>
            <a:ext cx="2438400" cy="1676400"/>
          </a:xfrm>
          <a:prstGeom prst="rect">
            <a:avLst/>
          </a:prstGeom>
          <a:solidFill>
            <a:schemeClr val="lt1">
              <a:alpha val="7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6" name="Rectangle 5"/>
          <p:cNvSpPr/>
          <p:nvPr/>
        </p:nvSpPr>
        <p:spPr>
          <a:xfrm>
            <a:off x="1600200" y="1295400"/>
            <a:ext cx="3657600" cy="2743200"/>
          </a:xfrm>
          <a:prstGeom prst="rect">
            <a:avLst/>
          </a:prstGeom>
          <a:solidFill>
            <a:schemeClr val="lt1">
              <a:alpha val="7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5257800" y="1828800"/>
            <a:ext cx="2438400" cy="2209800"/>
          </a:xfrm>
          <a:prstGeom prst="rect">
            <a:avLst/>
          </a:prstGeom>
          <a:solidFill>
            <a:schemeClr val="lt1">
              <a:alpha val="7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9" name="Line Callout 1 8"/>
          <p:cNvSpPr/>
          <p:nvPr/>
        </p:nvSpPr>
        <p:spPr>
          <a:xfrm flipH="1">
            <a:off x="152400" y="1905000"/>
            <a:ext cx="3124200" cy="1524000"/>
          </a:xfrm>
          <a:prstGeom prst="borderCallout1">
            <a:avLst>
              <a:gd name="adj1" fmla="val 29908"/>
              <a:gd name="adj2" fmla="val -306"/>
              <a:gd name="adj3" fmla="val 163083"/>
              <a:gd name="adj4" fmla="val -3784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1400" b="1" dirty="0"/>
              <a:t>Worldcat API – Library Availability</a:t>
            </a:r>
            <a:r>
              <a:rPr lang="en-US" sz="1400" dirty="0"/>
              <a:t> </a:t>
            </a:r>
          </a:p>
          <a:p>
            <a:pPr fontAlgn="auto">
              <a:spcBef>
                <a:spcPts val="0"/>
              </a:spcBef>
              <a:spcAft>
                <a:spcPts val="0"/>
              </a:spcAft>
              <a:defRPr/>
            </a:pPr>
            <a:r>
              <a:rPr lang="en-US" sz="1200" dirty="0"/>
              <a:t>User sees if owned locally, easy click to catalog, and sees estimated turnaround time.</a:t>
            </a:r>
          </a:p>
          <a:p>
            <a:pPr fontAlgn="auto">
              <a:spcBef>
                <a:spcPts val="0"/>
              </a:spcBef>
              <a:spcAft>
                <a:spcPts val="0"/>
              </a:spcAft>
              <a:defRPr/>
            </a:pPr>
            <a:endParaRPr lang="en-US" sz="1200" dirty="0"/>
          </a:p>
          <a:p>
            <a:pPr fontAlgn="auto">
              <a:spcBef>
                <a:spcPts val="0"/>
              </a:spcBef>
              <a:spcAft>
                <a:spcPts val="0"/>
              </a:spcAft>
              <a:defRPr/>
            </a:pPr>
            <a:r>
              <a:rPr lang="en-US" sz="1200" dirty="0"/>
              <a:t>ILL &amp; Acquisitions staff see if held locally, and # holdings in 2 configurable groups (consortia, state, etc.)</a:t>
            </a:r>
          </a:p>
        </p:txBody>
      </p:sp>
      <p:sp>
        <p:nvSpPr>
          <p:cNvPr id="10" name="Line Callout 1 9"/>
          <p:cNvSpPr/>
          <p:nvPr/>
        </p:nvSpPr>
        <p:spPr>
          <a:xfrm flipH="1">
            <a:off x="152400" y="3886200"/>
            <a:ext cx="1524000" cy="1447800"/>
          </a:xfrm>
          <a:prstGeom prst="borderCallout1">
            <a:avLst>
              <a:gd name="adj1" fmla="val 51288"/>
              <a:gd name="adj2" fmla="val -1823"/>
              <a:gd name="adj3" fmla="val 56698"/>
              <a:gd name="adj4" fmla="val -19114"/>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b="1" dirty="0"/>
              <a:t>Google Books</a:t>
            </a:r>
          </a:p>
          <a:p>
            <a:pPr fontAlgn="auto">
              <a:spcBef>
                <a:spcPts val="0"/>
              </a:spcBef>
              <a:spcAft>
                <a:spcPts val="0"/>
              </a:spcAft>
              <a:defRPr/>
            </a:pPr>
            <a:r>
              <a:rPr lang="en-US" sz="1100" dirty="0"/>
              <a:t>User sees Table of Contents, No-Partial, &amp; </a:t>
            </a:r>
            <a:r>
              <a:rPr lang="en-US" sz="1100" i="1" dirty="0"/>
              <a:t>Full Text Views</a:t>
            </a:r>
            <a:r>
              <a:rPr lang="en-US" sz="1100" dirty="0"/>
              <a:t>.</a:t>
            </a:r>
          </a:p>
          <a:p>
            <a:pPr fontAlgn="auto">
              <a:spcBef>
                <a:spcPts val="0"/>
              </a:spcBef>
              <a:spcAft>
                <a:spcPts val="0"/>
              </a:spcAft>
              <a:defRPr/>
            </a:pPr>
            <a:endParaRPr lang="en-US" sz="1100" dirty="0"/>
          </a:p>
          <a:p>
            <a:pPr fontAlgn="auto">
              <a:spcBef>
                <a:spcPts val="0"/>
              </a:spcBef>
              <a:spcAft>
                <a:spcPts val="0"/>
              </a:spcAft>
              <a:defRPr/>
            </a:pPr>
            <a:r>
              <a:rPr lang="en-US" sz="1100" dirty="0"/>
              <a:t>Staff see if full text in Google (GOOGL)</a:t>
            </a:r>
          </a:p>
        </p:txBody>
      </p:sp>
      <p:sp>
        <p:nvSpPr>
          <p:cNvPr id="11" name="Line Callout 1 10"/>
          <p:cNvSpPr/>
          <p:nvPr/>
        </p:nvSpPr>
        <p:spPr>
          <a:xfrm flipH="1">
            <a:off x="152400" y="5486400"/>
            <a:ext cx="1600200" cy="1371600"/>
          </a:xfrm>
          <a:prstGeom prst="borderCallout1">
            <a:avLst>
              <a:gd name="adj1" fmla="val 23545"/>
              <a:gd name="adj2" fmla="val -1453"/>
              <a:gd name="adj3" fmla="val 2210"/>
              <a:gd name="adj4" fmla="val -3356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300" b="1" dirty="0"/>
              <a:t>Index Data</a:t>
            </a:r>
          </a:p>
          <a:p>
            <a:pPr fontAlgn="auto">
              <a:spcBef>
                <a:spcPts val="0"/>
              </a:spcBef>
              <a:spcAft>
                <a:spcPts val="0"/>
              </a:spcAft>
              <a:defRPr/>
            </a:pPr>
            <a:r>
              <a:rPr lang="en-US" sz="1100" dirty="0"/>
              <a:t>User sees if full text  or audio version in OCA, Internet Archive, etc.</a:t>
            </a:r>
          </a:p>
          <a:p>
            <a:pPr fontAlgn="auto">
              <a:spcBef>
                <a:spcPts val="0"/>
              </a:spcBef>
              <a:spcAft>
                <a:spcPts val="0"/>
              </a:spcAft>
              <a:defRPr/>
            </a:pPr>
            <a:endParaRPr lang="en-US" sz="1100" dirty="0"/>
          </a:p>
          <a:p>
            <a:pPr fontAlgn="auto">
              <a:spcBef>
                <a:spcPts val="0"/>
              </a:spcBef>
              <a:spcAft>
                <a:spcPts val="0"/>
              </a:spcAft>
              <a:defRPr/>
            </a:pPr>
            <a:r>
              <a:rPr lang="en-US" sz="1100" dirty="0"/>
              <a:t>Staff see if full text OCA (INARC) </a:t>
            </a:r>
          </a:p>
        </p:txBody>
      </p:sp>
      <p:sp>
        <p:nvSpPr>
          <p:cNvPr id="12" name="Line Callout 1 11"/>
          <p:cNvSpPr/>
          <p:nvPr/>
        </p:nvSpPr>
        <p:spPr>
          <a:xfrm flipH="1">
            <a:off x="6019800" y="5181600"/>
            <a:ext cx="2819400" cy="1371600"/>
          </a:xfrm>
          <a:prstGeom prst="borderCallout1">
            <a:avLst>
              <a:gd name="adj1" fmla="val 49919"/>
              <a:gd name="adj2" fmla="val 98360"/>
              <a:gd name="adj3" fmla="val 89229"/>
              <a:gd name="adj4" fmla="val 18925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b="1" dirty="0"/>
              <a:t>Amazon API</a:t>
            </a:r>
          </a:p>
          <a:p>
            <a:pPr fontAlgn="auto">
              <a:spcBef>
                <a:spcPts val="0"/>
              </a:spcBef>
              <a:spcAft>
                <a:spcPts val="0"/>
              </a:spcAft>
              <a:defRPr/>
            </a:pPr>
            <a:r>
              <a:rPr lang="en-US" sz="1200" dirty="0"/>
              <a:t>Enhances users request evaluation with Reviews, Ranking, Cover, and quick link to Amazon.  </a:t>
            </a:r>
          </a:p>
          <a:p>
            <a:pPr fontAlgn="auto">
              <a:spcBef>
                <a:spcPts val="0"/>
              </a:spcBef>
              <a:spcAft>
                <a:spcPts val="0"/>
              </a:spcAft>
              <a:defRPr/>
            </a:pPr>
            <a:endParaRPr lang="en-US" sz="1200" dirty="0"/>
          </a:p>
          <a:p>
            <a:pPr fontAlgn="auto">
              <a:spcBef>
                <a:spcPts val="0"/>
              </a:spcBef>
              <a:spcAft>
                <a:spcPts val="0"/>
              </a:spcAft>
              <a:defRPr/>
            </a:pPr>
            <a:r>
              <a:rPr lang="en-US" sz="1000" dirty="0"/>
              <a:t>Price was moved into Purchasing Options window.</a:t>
            </a:r>
          </a:p>
        </p:txBody>
      </p:sp>
      <p:sp>
        <p:nvSpPr>
          <p:cNvPr id="13" name="Line Callout 1 12"/>
          <p:cNvSpPr/>
          <p:nvPr/>
        </p:nvSpPr>
        <p:spPr>
          <a:xfrm flipH="1">
            <a:off x="5791200" y="1600200"/>
            <a:ext cx="3200400" cy="2286000"/>
          </a:xfrm>
          <a:prstGeom prst="borderCallout1">
            <a:avLst>
              <a:gd name="adj1" fmla="val 100413"/>
              <a:gd name="adj2" fmla="val 100261"/>
              <a:gd name="adj3" fmla="val 110670"/>
              <a:gd name="adj4" fmla="val 103588"/>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b="1" dirty="0"/>
              <a:t>Purchasing Options</a:t>
            </a:r>
          </a:p>
          <a:p>
            <a:pPr fontAlgn="auto">
              <a:spcBef>
                <a:spcPts val="0"/>
              </a:spcBef>
              <a:spcAft>
                <a:spcPts val="0"/>
              </a:spcAft>
              <a:defRPr/>
            </a:pPr>
            <a:r>
              <a:rPr lang="en-US" sz="1200" dirty="0"/>
              <a:t>User sees price to purchase from Amazon API with New &amp; Lowest Price listed  (used) – user may want to purchase from this link.  If they do, Amazon provides our AWS account a credit for referring someone to purchase.</a:t>
            </a:r>
          </a:p>
          <a:p>
            <a:pPr fontAlgn="auto">
              <a:spcBef>
                <a:spcPts val="0"/>
              </a:spcBef>
              <a:spcAft>
                <a:spcPts val="0"/>
              </a:spcAft>
              <a:defRPr/>
            </a:pPr>
            <a:endParaRPr lang="en-US" sz="1200" dirty="0"/>
          </a:p>
          <a:p>
            <a:pPr fontAlgn="auto">
              <a:spcBef>
                <a:spcPts val="0"/>
              </a:spcBef>
              <a:spcAft>
                <a:spcPts val="0"/>
              </a:spcAft>
              <a:defRPr/>
            </a:pPr>
            <a:r>
              <a:rPr lang="en-US" sz="1200" dirty="0"/>
              <a:t>ILL &amp; Acquisition Staff see the New &amp; Lowest Price in the ILLiad requests.</a:t>
            </a:r>
          </a:p>
          <a:p>
            <a:pPr fontAlgn="auto">
              <a:spcBef>
                <a:spcPts val="0"/>
              </a:spcBef>
              <a:spcAft>
                <a:spcPts val="0"/>
              </a:spcAft>
              <a:defRPr/>
            </a:pPr>
            <a:endParaRPr lang="en-US" sz="900" dirty="0"/>
          </a:p>
          <a:p>
            <a:pPr fontAlgn="auto">
              <a:spcBef>
                <a:spcPts val="0"/>
              </a:spcBef>
              <a:spcAft>
                <a:spcPts val="0"/>
              </a:spcAft>
              <a:defRPr/>
            </a:pPr>
            <a:r>
              <a:rPr lang="en-US" sz="900" dirty="0"/>
              <a:t>Better World Books, Google APIs are also currently used for pricing, we have asked other vendors for APIs.</a:t>
            </a:r>
          </a:p>
        </p:txBody>
      </p:sp>
      <p:sp>
        <p:nvSpPr>
          <p:cNvPr id="14" name="Line Callout 1 13"/>
          <p:cNvSpPr/>
          <p:nvPr/>
        </p:nvSpPr>
        <p:spPr>
          <a:xfrm flipH="1">
            <a:off x="381000" y="1981200"/>
            <a:ext cx="1676400" cy="838200"/>
          </a:xfrm>
          <a:prstGeom prst="borderCallout1">
            <a:avLst>
              <a:gd name="adj1" fmla="val 37931"/>
              <a:gd name="adj2" fmla="val -1140"/>
              <a:gd name="adj3" fmla="val 112500"/>
              <a:gd name="adj4" fmla="val -3833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dirty="0"/>
              <a:t>ILLiad Request Form</a:t>
            </a:r>
          </a:p>
          <a:p>
            <a:pPr fontAlgn="auto">
              <a:spcBef>
                <a:spcPts val="0"/>
              </a:spcBef>
              <a:spcAft>
                <a:spcPts val="0"/>
              </a:spcAft>
              <a:defRPr/>
            </a:pPr>
            <a:r>
              <a:rPr lang="en-US" sz="900" dirty="0"/>
              <a:t>Custom, Standalone, OpenURL, Status Specific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xit" presetSubtype="0" fill="hold" grpId="0" nodeType="withEffect">
                                  <p:stCondLst>
                                    <p:cond delay="0"/>
                                  </p:stCondLst>
                                  <p:childTnLst>
                                    <p:animEffect transition="out" filter="fade">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a:srcRect/>
          <a:stretch>
            <a:fillRect/>
          </a:stretch>
        </p:blipFill>
        <p:spPr bwMode="auto">
          <a:xfrm>
            <a:off x="228600" y="1447800"/>
            <a:ext cx="3729038" cy="3886200"/>
          </a:xfrm>
          <a:prstGeom prst="rect">
            <a:avLst/>
          </a:prstGeom>
          <a:noFill/>
          <a:ln w="9525">
            <a:noFill/>
            <a:miter lim="800000"/>
            <a:headEnd/>
            <a:tailEnd/>
          </a:ln>
        </p:spPr>
      </p:pic>
      <p:pic>
        <p:nvPicPr>
          <p:cNvPr id="14339" name="Picture 2"/>
          <p:cNvPicPr>
            <a:picLocks noChangeAspect="1" noChangeArrowheads="1"/>
          </p:cNvPicPr>
          <p:nvPr/>
        </p:nvPicPr>
        <p:blipFill>
          <a:blip r:embed="rId4"/>
          <a:srcRect/>
          <a:stretch>
            <a:fillRect/>
          </a:stretch>
        </p:blipFill>
        <p:spPr bwMode="auto">
          <a:xfrm>
            <a:off x="4800600" y="685800"/>
            <a:ext cx="3619500" cy="2924175"/>
          </a:xfrm>
          <a:prstGeom prst="rect">
            <a:avLst/>
          </a:prstGeom>
          <a:noFill/>
          <a:ln w="9525">
            <a:noFill/>
            <a:miter lim="800000"/>
            <a:headEnd/>
            <a:tailEnd/>
          </a:ln>
        </p:spPr>
      </p:pic>
      <p:pic>
        <p:nvPicPr>
          <p:cNvPr id="2051" name="Picture 3"/>
          <p:cNvPicPr>
            <a:picLocks noChangeAspect="1" noChangeArrowheads="1"/>
          </p:cNvPicPr>
          <p:nvPr/>
        </p:nvPicPr>
        <p:blipFill>
          <a:blip r:embed="rId5"/>
          <a:srcRect/>
          <a:stretch>
            <a:fillRect/>
          </a:stretch>
        </p:blipFill>
        <p:spPr bwMode="auto">
          <a:xfrm>
            <a:off x="5181600" y="2200275"/>
            <a:ext cx="3571875" cy="2905125"/>
          </a:xfrm>
          <a:prstGeom prst="rect">
            <a:avLst/>
          </a:prstGeom>
          <a:noFill/>
          <a:ln w="9525">
            <a:noFill/>
            <a:miter lim="800000"/>
            <a:headEnd/>
            <a:tailEnd/>
          </a:ln>
        </p:spPr>
      </p:pic>
      <p:pic>
        <p:nvPicPr>
          <p:cNvPr id="2052" name="Picture 4"/>
          <p:cNvPicPr>
            <a:picLocks noChangeAspect="1" noChangeArrowheads="1"/>
          </p:cNvPicPr>
          <p:nvPr/>
        </p:nvPicPr>
        <p:blipFill>
          <a:blip r:embed="rId6"/>
          <a:srcRect/>
          <a:stretch>
            <a:fillRect/>
          </a:stretch>
        </p:blipFill>
        <p:spPr bwMode="auto">
          <a:xfrm>
            <a:off x="5591175" y="3933825"/>
            <a:ext cx="3552825" cy="2924175"/>
          </a:xfrm>
          <a:prstGeom prst="rect">
            <a:avLst/>
          </a:prstGeom>
          <a:noFill/>
          <a:ln w="9525">
            <a:noFill/>
            <a:miter lim="800000"/>
            <a:headEnd/>
            <a:tailEnd/>
          </a:ln>
        </p:spPr>
      </p:pic>
      <p:sp>
        <p:nvSpPr>
          <p:cNvPr id="7" name="Isosceles Triangle 6"/>
          <p:cNvSpPr/>
          <p:nvPr/>
        </p:nvSpPr>
        <p:spPr>
          <a:xfrm rot="16200000">
            <a:off x="2095500" y="2552700"/>
            <a:ext cx="4343400" cy="609600"/>
          </a:xfrm>
          <a:prstGeom prst="triangle">
            <a:avLst/>
          </a:prstGeom>
          <a:solidFill>
            <a:srgbClr val="B9E58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95400"/>
            <a:ext cx="2438400" cy="44196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9" name="Rectangle 8"/>
          <p:cNvSpPr/>
          <p:nvPr/>
        </p:nvSpPr>
        <p:spPr>
          <a:xfrm>
            <a:off x="2438400" y="3657600"/>
            <a:ext cx="1600200" cy="16764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3"/>
          <a:srcRect/>
          <a:stretch>
            <a:fillRect/>
          </a:stretch>
        </p:blipFill>
        <p:spPr bwMode="auto">
          <a:xfrm>
            <a:off x="152400" y="990600"/>
            <a:ext cx="4648200" cy="4843463"/>
          </a:xfrm>
          <a:prstGeom prst="rect">
            <a:avLst/>
          </a:prstGeom>
          <a:noFill/>
          <a:ln w="9525">
            <a:noFill/>
            <a:miter lim="800000"/>
            <a:headEnd/>
            <a:tailEnd/>
          </a:ln>
        </p:spPr>
      </p:pic>
      <p:sp>
        <p:nvSpPr>
          <p:cNvPr id="5" name="Isosceles Triangle 4"/>
          <p:cNvSpPr/>
          <p:nvPr/>
        </p:nvSpPr>
        <p:spPr>
          <a:xfrm rot="16200000">
            <a:off x="2933700" y="3924300"/>
            <a:ext cx="4343400" cy="609600"/>
          </a:xfrm>
          <a:prstGeom prst="triangle">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364" name="Picture 2"/>
          <p:cNvPicPr>
            <a:picLocks noChangeAspect="1" noChangeArrowheads="1"/>
          </p:cNvPicPr>
          <p:nvPr/>
        </p:nvPicPr>
        <p:blipFill>
          <a:blip r:embed="rId4"/>
          <a:srcRect/>
          <a:stretch>
            <a:fillRect/>
          </a:stretch>
        </p:blipFill>
        <p:spPr bwMode="auto">
          <a:xfrm>
            <a:off x="5486400" y="2286000"/>
            <a:ext cx="3513138" cy="2895600"/>
          </a:xfrm>
          <a:prstGeom prst="rect">
            <a:avLst/>
          </a:prstGeom>
          <a:noFill/>
          <a:ln w="9525">
            <a:noFill/>
            <a:miter lim="800000"/>
            <a:headEnd/>
            <a:tailEnd/>
          </a:ln>
        </p:spPr>
      </p:pic>
      <p:sp>
        <p:nvSpPr>
          <p:cNvPr id="6" name="Rectangle 5"/>
          <p:cNvSpPr/>
          <p:nvPr/>
        </p:nvSpPr>
        <p:spPr>
          <a:xfrm>
            <a:off x="0" y="914400"/>
            <a:ext cx="2971800" cy="50292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3048000" y="914400"/>
            <a:ext cx="1828800" cy="27432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rmAutofit fontScale="90000"/>
          </a:bodyPr>
          <a:lstStyle/>
          <a:p>
            <a:r>
              <a:rPr lang="en-US" dirty="0" smtClean="0"/>
              <a:t>Adapt GIST to your setting</a:t>
            </a:r>
            <a:endParaRPr lang="en-US" dirty="0"/>
          </a:p>
        </p:txBody>
      </p:sp>
      <p:pic>
        <p:nvPicPr>
          <p:cNvPr id="3" name="Picture 3"/>
          <p:cNvPicPr>
            <a:picLocks noChangeAspect="1" noChangeArrowheads="1"/>
          </p:cNvPicPr>
          <p:nvPr/>
        </p:nvPicPr>
        <p:blipFill>
          <a:blip r:embed="rId3" cstate="print"/>
          <a:srcRect/>
          <a:stretch>
            <a:fillRect/>
          </a:stretch>
        </p:blipFill>
        <p:spPr bwMode="auto">
          <a:xfrm>
            <a:off x="457200" y="1854875"/>
            <a:ext cx="1859297" cy="136473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57200" y="1397676"/>
            <a:ext cx="1905000" cy="369312"/>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Library A</a:t>
            </a:r>
          </a:p>
        </p:txBody>
      </p:sp>
      <p:sp>
        <p:nvSpPr>
          <p:cNvPr id="5" name="TextBox 4"/>
          <p:cNvSpPr txBox="1"/>
          <p:nvPr/>
        </p:nvSpPr>
        <p:spPr>
          <a:xfrm>
            <a:off x="457200" y="3302677"/>
            <a:ext cx="1905000" cy="1200308"/>
          </a:xfrm>
          <a:prstGeom prst="rect">
            <a:avLst/>
          </a:prstGeom>
          <a:noFill/>
        </p:spPr>
        <p:txBody>
          <a:bodyPr wrap="square" lIns="91421" tIns="45710" rIns="91421" bIns="45710" rtlCol="0">
            <a:spAutoFit/>
          </a:bodyPr>
          <a:lstStyle/>
          <a:p>
            <a:pPr defTabSz="914214"/>
            <a:r>
              <a:rPr lang="en-US" kern="1200" dirty="0">
                <a:solidFill>
                  <a:prstClr val="black"/>
                </a:solidFill>
                <a:latin typeface="Calibri"/>
                <a:ea typeface="+mn-ea"/>
                <a:cs typeface="+mn-cs"/>
              </a:rPr>
              <a:t>GIST tools used to enhance ILL Purchase on Demand only.</a:t>
            </a:r>
          </a:p>
        </p:txBody>
      </p:sp>
      <p:sp>
        <p:nvSpPr>
          <p:cNvPr id="7" name="TextBox 6"/>
          <p:cNvSpPr txBox="1"/>
          <p:nvPr/>
        </p:nvSpPr>
        <p:spPr>
          <a:xfrm>
            <a:off x="2590800" y="1397676"/>
            <a:ext cx="1905000" cy="369312"/>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Library B</a:t>
            </a:r>
          </a:p>
        </p:txBody>
      </p:sp>
      <p:sp>
        <p:nvSpPr>
          <p:cNvPr id="8" name="TextBox 7"/>
          <p:cNvSpPr txBox="1"/>
          <p:nvPr/>
        </p:nvSpPr>
        <p:spPr>
          <a:xfrm>
            <a:off x="2590800" y="3302677"/>
            <a:ext cx="1905000" cy="2031305"/>
          </a:xfrm>
          <a:prstGeom prst="rect">
            <a:avLst/>
          </a:prstGeom>
          <a:noFill/>
        </p:spPr>
        <p:txBody>
          <a:bodyPr wrap="square" lIns="91421" tIns="45710" rIns="91421" bIns="45710" rtlCol="0">
            <a:spAutoFit/>
          </a:bodyPr>
          <a:lstStyle/>
          <a:p>
            <a:pPr defTabSz="914214"/>
            <a:r>
              <a:rPr lang="en-US" kern="1200" dirty="0">
                <a:solidFill>
                  <a:prstClr val="black"/>
                </a:solidFill>
                <a:latin typeface="Calibri"/>
                <a:ea typeface="+mn-ea"/>
                <a:cs typeface="+mn-cs"/>
              </a:rPr>
              <a:t>GIST used by Librarians.</a:t>
            </a:r>
          </a:p>
          <a:p>
            <a:pPr defTabSz="914214"/>
            <a:endParaRPr lang="en-US" kern="1200" dirty="0">
              <a:solidFill>
                <a:prstClr val="black"/>
              </a:solidFill>
              <a:latin typeface="Calibri"/>
              <a:ea typeface="+mn-ea"/>
              <a:cs typeface="+mn-cs"/>
            </a:endParaRPr>
          </a:p>
          <a:p>
            <a:pPr defTabSz="914214"/>
            <a:r>
              <a:rPr lang="en-US" kern="1200" dirty="0">
                <a:solidFill>
                  <a:prstClr val="black"/>
                </a:solidFill>
                <a:latin typeface="Calibri"/>
                <a:ea typeface="+mn-ea"/>
                <a:cs typeface="+mn-cs"/>
              </a:rPr>
              <a:t>GIST also used only by Librarians to help their selection.</a:t>
            </a:r>
          </a:p>
        </p:txBody>
      </p:sp>
      <p:sp>
        <p:nvSpPr>
          <p:cNvPr id="10" name="TextBox 9"/>
          <p:cNvSpPr txBox="1"/>
          <p:nvPr/>
        </p:nvSpPr>
        <p:spPr>
          <a:xfrm>
            <a:off x="4724400" y="1397676"/>
            <a:ext cx="1905000" cy="369312"/>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Library C</a:t>
            </a:r>
          </a:p>
        </p:txBody>
      </p:sp>
      <p:sp>
        <p:nvSpPr>
          <p:cNvPr id="11" name="TextBox 10"/>
          <p:cNvSpPr txBox="1"/>
          <p:nvPr/>
        </p:nvSpPr>
        <p:spPr>
          <a:xfrm>
            <a:off x="4724400" y="3302676"/>
            <a:ext cx="1905000" cy="1754306"/>
          </a:xfrm>
          <a:prstGeom prst="rect">
            <a:avLst/>
          </a:prstGeom>
          <a:noFill/>
        </p:spPr>
        <p:txBody>
          <a:bodyPr wrap="square" lIns="91421" tIns="45710" rIns="91421" bIns="45710" rtlCol="0">
            <a:spAutoFit/>
          </a:bodyPr>
          <a:lstStyle/>
          <a:p>
            <a:pPr defTabSz="914214"/>
            <a:r>
              <a:rPr lang="en-US" kern="1200" dirty="0">
                <a:solidFill>
                  <a:prstClr val="black"/>
                </a:solidFill>
                <a:latin typeface="Calibri"/>
                <a:ea typeface="+mn-ea"/>
                <a:cs typeface="+mn-cs"/>
              </a:rPr>
              <a:t>GIST used selectively.</a:t>
            </a:r>
          </a:p>
          <a:p>
            <a:pPr defTabSz="914214"/>
            <a:endParaRPr lang="en-US" kern="1200" dirty="0">
              <a:solidFill>
                <a:prstClr val="black"/>
              </a:solidFill>
              <a:latin typeface="Calibri"/>
              <a:ea typeface="+mn-ea"/>
              <a:cs typeface="+mn-cs"/>
            </a:endParaRPr>
          </a:p>
          <a:p>
            <a:pPr defTabSz="914214"/>
            <a:r>
              <a:rPr lang="en-US" kern="1200" dirty="0">
                <a:solidFill>
                  <a:prstClr val="black"/>
                </a:solidFill>
                <a:latin typeface="Calibri"/>
                <a:ea typeface="+mn-ea"/>
                <a:cs typeface="+mn-cs"/>
              </a:rPr>
              <a:t>GIST also used by Faculty, with Librarian Review.</a:t>
            </a:r>
          </a:p>
        </p:txBody>
      </p:sp>
      <p:sp>
        <p:nvSpPr>
          <p:cNvPr id="13" name="TextBox 12"/>
          <p:cNvSpPr txBox="1"/>
          <p:nvPr/>
        </p:nvSpPr>
        <p:spPr>
          <a:xfrm>
            <a:off x="6858000" y="1397676"/>
            <a:ext cx="1905000" cy="369312"/>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Library D</a:t>
            </a:r>
          </a:p>
        </p:txBody>
      </p:sp>
      <p:sp>
        <p:nvSpPr>
          <p:cNvPr id="14" name="TextBox 13"/>
          <p:cNvSpPr txBox="1"/>
          <p:nvPr/>
        </p:nvSpPr>
        <p:spPr>
          <a:xfrm>
            <a:off x="6858000" y="3352801"/>
            <a:ext cx="2286000" cy="3277800"/>
          </a:xfrm>
          <a:prstGeom prst="rect">
            <a:avLst/>
          </a:prstGeom>
          <a:noFill/>
        </p:spPr>
        <p:txBody>
          <a:bodyPr wrap="square" lIns="91421" tIns="45710" rIns="91421" bIns="45710" rtlCol="0">
            <a:spAutoFit/>
          </a:bodyPr>
          <a:lstStyle/>
          <a:p>
            <a:pPr defTabSz="914214"/>
            <a:r>
              <a:rPr lang="en-US" kern="1200" dirty="0">
                <a:solidFill>
                  <a:prstClr val="black"/>
                </a:solidFill>
                <a:latin typeface="Calibri"/>
                <a:ea typeface="+mn-ea"/>
                <a:cs typeface="+mn-cs"/>
              </a:rPr>
              <a:t>GIST default with collection building parameters.</a:t>
            </a:r>
          </a:p>
          <a:p>
            <a:pPr defTabSz="914214"/>
            <a:endParaRPr lang="en-US" sz="900" dirty="0">
              <a:solidFill>
                <a:prstClr val="black"/>
              </a:solidFill>
              <a:latin typeface="Calibri"/>
            </a:endParaRPr>
          </a:p>
          <a:p>
            <a:pPr defTabSz="914214"/>
            <a:r>
              <a:rPr lang="en-US" kern="1200" dirty="0">
                <a:solidFill>
                  <a:prstClr val="black"/>
                </a:solidFill>
                <a:latin typeface="Calibri"/>
                <a:ea typeface="+mn-ea"/>
                <a:cs typeface="+mn-cs"/>
              </a:rPr>
              <a:t>GIST used by all users, with some Librarian review for certain status.  Collection building profiles, cooperative data, and gift management features used.</a:t>
            </a:r>
          </a:p>
        </p:txBody>
      </p:sp>
      <p:sp>
        <p:nvSpPr>
          <p:cNvPr id="15" name="TextBox 14"/>
          <p:cNvSpPr txBox="1"/>
          <p:nvPr/>
        </p:nvSpPr>
        <p:spPr>
          <a:xfrm>
            <a:off x="1219200" y="762000"/>
            <a:ext cx="7391400" cy="400110"/>
          </a:xfrm>
          <a:prstGeom prst="rect">
            <a:avLst/>
          </a:prstGeom>
          <a:noFill/>
        </p:spPr>
        <p:txBody>
          <a:bodyPr wrap="square" lIns="91421" tIns="45710" rIns="91421" bIns="45710" rtlCol="0">
            <a:spAutoFit/>
          </a:bodyPr>
          <a:lstStyle/>
          <a:p>
            <a:pPr defTabSz="914214"/>
            <a:r>
              <a:rPr lang="en-US" sz="2000" i="1" dirty="0">
                <a:solidFill>
                  <a:prstClr val="black"/>
                </a:solidFill>
                <a:latin typeface="Calibri"/>
              </a:rPr>
              <a:t>You choose and adapt the tool around what works for your setting.</a:t>
            </a:r>
          </a:p>
        </p:txBody>
      </p:sp>
      <p:pic>
        <p:nvPicPr>
          <p:cNvPr id="16" name="Picture 15"/>
          <p:cNvPicPr>
            <a:picLocks noChangeAspect="1" noChangeArrowheads="1"/>
          </p:cNvPicPr>
          <p:nvPr/>
        </p:nvPicPr>
        <p:blipFill>
          <a:blip r:embed="rId4" cstate="print"/>
          <a:srcRect/>
          <a:stretch>
            <a:fillRect/>
          </a:stretch>
        </p:blipFill>
        <p:spPr bwMode="auto">
          <a:xfrm>
            <a:off x="7010402" y="1905000"/>
            <a:ext cx="1316359" cy="1371600"/>
          </a:xfrm>
          <a:prstGeom prst="rect">
            <a:avLst/>
          </a:prstGeom>
          <a:ln>
            <a:noFill/>
          </a:ln>
          <a:effectLst>
            <a:outerShdw blurRad="292100" dist="139700" dir="2700000" algn="tl" rotWithShape="0">
              <a:srgbClr val="333333">
                <a:alpha val="65000"/>
              </a:srgbClr>
            </a:outerShdw>
          </a:effectLst>
        </p:spPr>
      </p:pic>
      <p:sp>
        <p:nvSpPr>
          <p:cNvPr id="17" name="Left-Right Arrow 16"/>
          <p:cNvSpPr/>
          <p:nvPr/>
        </p:nvSpPr>
        <p:spPr>
          <a:xfrm>
            <a:off x="2590800" y="2133602"/>
            <a:ext cx="4191000" cy="838200"/>
          </a:xfrm>
          <a:prstGeom prst="leftRightArrow">
            <a:avLst/>
          </a:prstGeom>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a:r>
              <a:rPr lang="en-US" kern="1200" dirty="0">
                <a:solidFill>
                  <a:prstClr val="black"/>
                </a:solidFill>
                <a:latin typeface="Calibri"/>
                <a:ea typeface="+mn-ea"/>
                <a:cs typeface="+mn-cs"/>
              </a:rPr>
              <a:t>Range of customization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hape 90"/>
          <p:cNvCxnSpPr>
            <a:stCxn id="23" idx="3"/>
            <a:endCxn id="87" idx="2"/>
          </p:cNvCxnSpPr>
          <p:nvPr/>
        </p:nvCxnSpPr>
        <p:spPr>
          <a:xfrm flipV="1">
            <a:off x="8001000" y="2438400"/>
            <a:ext cx="190500" cy="3124200"/>
          </a:xfrm>
          <a:prstGeom prst="bentConnector2">
            <a:avLst/>
          </a:prstGeom>
          <a:ln w="1905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5715000" y="304800"/>
            <a:ext cx="3276600" cy="457200"/>
          </a:xfrm>
          <a:prstGeom prst="rect">
            <a:avLst/>
          </a:prstGeom>
        </p:spPr>
        <p:txBody>
          <a:bodyPr>
            <a:scene3d>
              <a:camera prst="orthographicFront"/>
              <a:lightRig rig="balanced" dir="t"/>
            </a:scene3d>
            <a:sp3d>
              <a:extrusionClr>
                <a:schemeClr val="tx1">
                  <a:lumMod val="75000"/>
                </a:schemeClr>
              </a:extrusionClr>
            </a:sp3d>
          </a:bodyPr>
          <a:lstStyle/>
          <a:p>
            <a:pPr algn="r" fontAlgn="auto">
              <a:spcAft>
                <a:spcPts val="0"/>
              </a:spcAft>
              <a:defRPr/>
            </a:pPr>
            <a:r>
              <a:rPr lang="en-US" sz="2000" spc="250" dirty="0">
                <a:gradFill>
                  <a:gsLst>
                    <a:gs pos="0">
                      <a:schemeClr val="tx1">
                        <a:lumMod val="85000"/>
                      </a:schemeClr>
                    </a:gs>
                    <a:gs pos="100000">
                      <a:schemeClr val="tx1"/>
                    </a:gs>
                  </a:gsLst>
                  <a:lin ang="5400000" scaled="0"/>
                </a:gradFill>
                <a:latin typeface="+mj-lt"/>
                <a:ea typeface="+mj-ea"/>
                <a:cs typeface="+mj-cs"/>
              </a:rPr>
              <a:t>ILL &amp; GIST Workflow</a:t>
            </a:r>
            <a:br>
              <a:rPr lang="en-US" sz="2000" spc="250" dirty="0">
                <a:gradFill>
                  <a:gsLst>
                    <a:gs pos="0">
                      <a:schemeClr val="tx1">
                        <a:lumMod val="85000"/>
                      </a:schemeClr>
                    </a:gs>
                    <a:gs pos="100000">
                      <a:schemeClr val="tx1"/>
                    </a:gs>
                  </a:gsLst>
                  <a:lin ang="5400000" scaled="0"/>
                </a:gradFill>
                <a:latin typeface="+mj-lt"/>
                <a:ea typeface="+mj-ea"/>
                <a:cs typeface="+mj-cs"/>
              </a:rPr>
            </a:br>
            <a:r>
              <a:rPr lang="en-US" spc="250" dirty="0">
                <a:gradFill>
                  <a:gsLst>
                    <a:gs pos="0">
                      <a:schemeClr val="tx1">
                        <a:lumMod val="85000"/>
                      </a:schemeClr>
                    </a:gs>
                    <a:gs pos="100000">
                      <a:schemeClr val="tx1"/>
                    </a:gs>
                  </a:gsLst>
                  <a:lin ang="5400000" scaled="0"/>
                </a:gradFill>
                <a:latin typeface="+mj-lt"/>
                <a:ea typeface="+mj-ea"/>
                <a:cs typeface="+mj-cs"/>
              </a:rPr>
              <a:t>Purchasing</a:t>
            </a:r>
          </a:p>
        </p:txBody>
      </p:sp>
      <p:sp>
        <p:nvSpPr>
          <p:cNvPr id="12" name="Rectangle 11"/>
          <p:cNvSpPr/>
          <p:nvPr/>
        </p:nvSpPr>
        <p:spPr>
          <a:xfrm>
            <a:off x="228600" y="152400"/>
            <a:ext cx="1600200" cy="914400"/>
          </a:xfrm>
          <a:prstGeom prst="rect">
            <a:avLst/>
          </a:prstGeom>
          <a:solidFill>
            <a:srgbClr val="00B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Submitted Purchase Requests</a:t>
            </a:r>
            <a:endParaRPr lang="en-US" dirty="0"/>
          </a:p>
        </p:txBody>
      </p:sp>
      <p:sp>
        <p:nvSpPr>
          <p:cNvPr id="13" name="Rectangle 12"/>
          <p:cNvSpPr/>
          <p:nvPr/>
        </p:nvSpPr>
        <p:spPr>
          <a:xfrm>
            <a:off x="1905000" y="1524000"/>
            <a:ext cx="16002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Faculty Department Requires Review</a:t>
            </a:r>
          </a:p>
        </p:txBody>
      </p:sp>
      <p:sp>
        <p:nvSpPr>
          <p:cNvPr id="14" name="Rectangle 13"/>
          <p:cNvSpPr/>
          <p:nvPr/>
        </p:nvSpPr>
        <p:spPr>
          <a:xfrm>
            <a:off x="3581400" y="1524000"/>
            <a:ext cx="16002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Item Locally Held</a:t>
            </a:r>
            <a:endParaRPr lang="en-US" dirty="0"/>
          </a:p>
        </p:txBody>
      </p:sp>
      <p:sp>
        <p:nvSpPr>
          <p:cNvPr id="15" name="Rectangle 14"/>
          <p:cNvSpPr/>
          <p:nvPr/>
        </p:nvSpPr>
        <p:spPr>
          <a:xfrm>
            <a:off x="5257800" y="1524000"/>
            <a:ext cx="16002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Item Held by Too Many CCD Libraries</a:t>
            </a:r>
            <a:endParaRPr lang="en-US" dirty="0"/>
          </a:p>
        </p:txBody>
      </p:sp>
      <p:sp>
        <p:nvSpPr>
          <p:cNvPr id="16" name="Rectangle 15"/>
          <p:cNvSpPr/>
          <p:nvPr/>
        </p:nvSpPr>
        <p:spPr>
          <a:xfrm>
            <a:off x="228600" y="1524000"/>
            <a:ext cx="1600200" cy="914400"/>
          </a:xfrm>
          <a:prstGeom prst="rect">
            <a:avLst/>
          </a:prstGeom>
          <a:solidFill>
            <a:srgbClr val="00B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Request Meets Criteria</a:t>
            </a:r>
            <a:endParaRPr lang="en-US" dirty="0"/>
          </a:p>
        </p:txBody>
      </p:sp>
      <p:sp>
        <p:nvSpPr>
          <p:cNvPr id="17" name="Rectangle 16"/>
          <p:cNvSpPr/>
          <p:nvPr/>
        </p:nvSpPr>
        <p:spPr>
          <a:xfrm>
            <a:off x="7239000" y="3733800"/>
            <a:ext cx="1600200" cy="914400"/>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Faculty Rep Review</a:t>
            </a:r>
            <a:endParaRPr lang="en-US" dirty="0">
              <a:solidFill>
                <a:schemeClr val="tx1"/>
              </a:solidFill>
            </a:endParaRPr>
          </a:p>
        </p:txBody>
      </p:sp>
      <p:sp>
        <p:nvSpPr>
          <p:cNvPr id="19" name="Rectangle 18"/>
          <p:cNvSpPr/>
          <p:nvPr/>
        </p:nvSpPr>
        <p:spPr>
          <a:xfrm>
            <a:off x="5562600" y="3733800"/>
            <a:ext cx="1600200" cy="914400"/>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Librarian Review</a:t>
            </a:r>
            <a:endParaRPr lang="en-US" dirty="0">
              <a:solidFill>
                <a:schemeClr val="tx1"/>
              </a:solidFill>
            </a:endParaRPr>
          </a:p>
        </p:txBody>
      </p:sp>
      <p:sp>
        <p:nvSpPr>
          <p:cNvPr id="20" name="Rectangle 19"/>
          <p:cNvSpPr/>
          <p:nvPr/>
        </p:nvSpPr>
        <p:spPr>
          <a:xfrm>
            <a:off x="1905000" y="3733800"/>
            <a:ext cx="1600200" cy="914400"/>
          </a:xfrm>
          <a:prstGeom prst="rec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Item in Pre-Publication</a:t>
            </a:r>
            <a:endParaRPr lang="en-US" dirty="0">
              <a:solidFill>
                <a:schemeClr val="tx1"/>
              </a:solidFill>
            </a:endParaRPr>
          </a:p>
        </p:txBody>
      </p:sp>
      <p:sp>
        <p:nvSpPr>
          <p:cNvPr id="21" name="Rectangle 20"/>
          <p:cNvSpPr/>
          <p:nvPr/>
        </p:nvSpPr>
        <p:spPr>
          <a:xfrm>
            <a:off x="228600" y="4267200"/>
            <a:ext cx="1600200" cy="914400"/>
          </a:xfrm>
          <a:prstGeom prst="rect">
            <a:avLst/>
          </a:prstGeom>
          <a:solidFill>
            <a:srgbClr val="00B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Item Ordered, User Notified</a:t>
            </a:r>
            <a:endParaRPr lang="en-US" dirty="0"/>
          </a:p>
        </p:txBody>
      </p:sp>
      <p:sp>
        <p:nvSpPr>
          <p:cNvPr id="22" name="Rectangle 21"/>
          <p:cNvSpPr/>
          <p:nvPr/>
        </p:nvSpPr>
        <p:spPr>
          <a:xfrm>
            <a:off x="228600" y="5638800"/>
            <a:ext cx="1600200" cy="914400"/>
          </a:xfrm>
          <a:prstGeom prst="rect">
            <a:avLst/>
          </a:prstGeom>
          <a:solidFill>
            <a:srgbClr val="00B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Item Arrives &amp; Processed</a:t>
            </a:r>
            <a:endParaRPr lang="en-US" dirty="0"/>
          </a:p>
        </p:txBody>
      </p:sp>
      <p:sp>
        <p:nvSpPr>
          <p:cNvPr id="23" name="Rectangle 22"/>
          <p:cNvSpPr/>
          <p:nvPr/>
        </p:nvSpPr>
        <p:spPr>
          <a:xfrm>
            <a:off x="6400800" y="5105400"/>
            <a:ext cx="16002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Denied by Reviewer</a:t>
            </a:r>
          </a:p>
        </p:txBody>
      </p:sp>
      <p:sp>
        <p:nvSpPr>
          <p:cNvPr id="24" name="Rectangle 23"/>
          <p:cNvSpPr/>
          <p:nvPr/>
        </p:nvSpPr>
        <p:spPr>
          <a:xfrm>
            <a:off x="3581400" y="3733800"/>
            <a:ext cx="16002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Insufficient Funds Remaining</a:t>
            </a:r>
          </a:p>
        </p:txBody>
      </p:sp>
      <p:sp>
        <p:nvSpPr>
          <p:cNvPr id="25" name="Rectangle 24"/>
          <p:cNvSpPr/>
          <p:nvPr/>
        </p:nvSpPr>
        <p:spPr>
          <a:xfrm>
            <a:off x="2362200" y="5638800"/>
            <a:ext cx="1600200" cy="914400"/>
          </a:xfrm>
          <a:prstGeom prst="rect">
            <a:avLst/>
          </a:prstGeom>
          <a:solidFill>
            <a:srgbClr val="00B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Item Delivered, User Notified</a:t>
            </a:r>
            <a:endParaRPr lang="en-US" dirty="0"/>
          </a:p>
        </p:txBody>
      </p:sp>
      <p:sp>
        <p:nvSpPr>
          <p:cNvPr id="26" name="Rectangle 25"/>
          <p:cNvSpPr/>
          <p:nvPr/>
        </p:nvSpPr>
        <p:spPr>
          <a:xfrm>
            <a:off x="228600" y="2895600"/>
            <a:ext cx="1600200" cy="914400"/>
          </a:xfrm>
          <a:prstGeom prst="rect">
            <a:avLst/>
          </a:prstGeom>
          <a:solidFill>
            <a:srgbClr val="00B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Staff Evaluation</a:t>
            </a:r>
            <a:endParaRPr lang="en-US" dirty="0"/>
          </a:p>
        </p:txBody>
      </p:sp>
      <p:cxnSp>
        <p:nvCxnSpPr>
          <p:cNvPr id="30" name="Elbow Connector 29"/>
          <p:cNvCxnSpPr>
            <a:stCxn id="12" idx="2"/>
            <a:endCxn id="16" idx="0"/>
          </p:cNvCxnSpPr>
          <p:nvPr/>
        </p:nvCxnSpPr>
        <p:spPr>
          <a:xfrm rot="5400000">
            <a:off x="800100" y="1295400"/>
            <a:ext cx="457200" cy="1588"/>
          </a:xfrm>
          <a:prstGeom prst="bentConnector3">
            <a:avLst>
              <a:gd name="adj1" fmla="val 50000"/>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hape 34"/>
          <p:cNvCxnSpPr>
            <a:stCxn id="12" idx="3"/>
            <a:endCxn id="13" idx="0"/>
          </p:cNvCxnSpPr>
          <p:nvPr/>
        </p:nvCxnSpPr>
        <p:spPr>
          <a:xfrm>
            <a:off x="1828800" y="609600"/>
            <a:ext cx="876300" cy="914400"/>
          </a:xfrm>
          <a:prstGeom prst="bentConnector2">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hape 36"/>
          <p:cNvCxnSpPr>
            <a:stCxn id="12" idx="3"/>
            <a:endCxn id="14" idx="0"/>
          </p:cNvCxnSpPr>
          <p:nvPr/>
        </p:nvCxnSpPr>
        <p:spPr>
          <a:xfrm>
            <a:off x="1828800" y="609600"/>
            <a:ext cx="2552700" cy="914400"/>
          </a:xfrm>
          <a:prstGeom prst="bentConnector2">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hape 38"/>
          <p:cNvCxnSpPr>
            <a:stCxn id="12" idx="3"/>
            <a:endCxn id="15" idx="0"/>
          </p:cNvCxnSpPr>
          <p:nvPr/>
        </p:nvCxnSpPr>
        <p:spPr>
          <a:xfrm>
            <a:off x="1828800" y="609600"/>
            <a:ext cx="4229100" cy="914400"/>
          </a:xfrm>
          <a:prstGeom prst="bentConnector2">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6" idx="2"/>
            <a:endCxn id="26" idx="0"/>
          </p:cNvCxnSpPr>
          <p:nvPr/>
        </p:nvCxnSpPr>
        <p:spPr>
          <a:xfrm rot="5400000">
            <a:off x="800100" y="2667000"/>
            <a:ext cx="457200" cy="1588"/>
          </a:xfrm>
          <a:prstGeom prst="bentConnector3">
            <a:avLst>
              <a:gd name="adj1" fmla="val 50000"/>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hape 42"/>
          <p:cNvCxnSpPr>
            <a:stCxn id="26" idx="3"/>
            <a:endCxn id="19" idx="0"/>
          </p:cNvCxnSpPr>
          <p:nvPr/>
        </p:nvCxnSpPr>
        <p:spPr>
          <a:xfrm>
            <a:off x="1828800" y="3352800"/>
            <a:ext cx="4533900" cy="381000"/>
          </a:xfrm>
          <a:prstGeom prst="bentConnector2">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hape 46"/>
          <p:cNvCxnSpPr>
            <a:stCxn id="26" idx="3"/>
            <a:endCxn id="20" idx="0"/>
          </p:cNvCxnSpPr>
          <p:nvPr/>
        </p:nvCxnSpPr>
        <p:spPr>
          <a:xfrm>
            <a:off x="1828800" y="3352800"/>
            <a:ext cx="876300" cy="381000"/>
          </a:xfrm>
          <a:prstGeom prst="bentConnector2">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hape 48"/>
          <p:cNvCxnSpPr>
            <a:stCxn id="26" idx="3"/>
            <a:endCxn id="24" idx="0"/>
          </p:cNvCxnSpPr>
          <p:nvPr/>
        </p:nvCxnSpPr>
        <p:spPr>
          <a:xfrm>
            <a:off x="1828800" y="3352800"/>
            <a:ext cx="2552700" cy="381000"/>
          </a:xfrm>
          <a:prstGeom prst="bentConnector2">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7" idx="2"/>
            <a:endCxn id="23" idx="0"/>
          </p:cNvCxnSpPr>
          <p:nvPr/>
        </p:nvCxnSpPr>
        <p:spPr>
          <a:xfrm rot="5400000">
            <a:off x="7391400" y="4457700"/>
            <a:ext cx="457200" cy="838200"/>
          </a:xfrm>
          <a:prstGeom prst="bentConnector3">
            <a:avLst>
              <a:gd name="adj1" fmla="val 50000"/>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9" idx="2"/>
            <a:endCxn id="23" idx="0"/>
          </p:cNvCxnSpPr>
          <p:nvPr/>
        </p:nvCxnSpPr>
        <p:spPr>
          <a:xfrm rot="16200000" flipH="1">
            <a:off x="6553200" y="4457700"/>
            <a:ext cx="457200" cy="838200"/>
          </a:xfrm>
          <a:prstGeom prst="bentConnector3">
            <a:avLst>
              <a:gd name="adj1" fmla="val 50000"/>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26" idx="2"/>
            <a:endCxn id="21" idx="0"/>
          </p:cNvCxnSpPr>
          <p:nvPr/>
        </p:nvCxnSpPr>
        <p:spPr>
          <a:xfrm rot="5400000">
            <a:off x="800100" y="4038600"/>
            <a:ext cx="457200" cy="1588"/>
          </a:xfrm>
          <a:prstGeom prst="bentConnector3">
            <a:avLst>
              <a:gd name="adj1" fmla="val 50000"/>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21" idx="2"/>
            <a:endCxn id="22" idx="0"/>
          </p:cNvCxnSpPr>
          <p:nvPr/>
        </p:nvCxnSpPr>
        <p:spPr>
          <a:xfrm rot="5400000">
            <a:off x="800100" y="5410200"/>
            <a:ext cx="457200" cy="1588"/>
          </a:xfrm>
          <a:prstGeom prst="bentConnector3">
            <a:avLst>
              <a:gd name="adj1" fmla="val 50000"/>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22" idx="3"/>
            <a:endCxn id="25" idx="1"/>
          </p:cNvCxnSpPr>
          <p:nvPr/>
        </p:nvCxnSpPr>
        <p:spPr>
          <a:xfrm>
            <a:off x="1828800" y="6096000"/>
            <a:ext cx="533400" cy="1588"/>
          </a:xfrm>
          <a:prstGeom prst="bentConnector3">
            <a:avLst>
              <a:gd name="adj1" fmla="val 50000"/>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13" idx="2"/>
            <a:endCxn id="17" idx="0"/>
          </p:cNvCxnSpPr>
          <p:nvPr/>
        </p:nvCxnSpPr>
        <p:spPr>
          <a:xfrm rot="16200000" flipH="1">
            <a:off x="4724400" y="419100"/>
            <a:ext cx="1295400" cy="5334000"/>
          </a:xfrm>
          <a:prstGeom prst="bentConnector3">
            <a:avLst>
              <a:gd name="adj1" fmla="val 50000"/>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Shape 44"/>
          <p:cNvCxnSpPr>
            <a:stCxn id="26" idx="3"/>
            <a:endCxn id="17" idx="0"/>
          </p:cNvCxnSpPr>
          <p:nvPr/>
        </p:nvCxnSpPr>
        <p:spPr>
          <a:xfrm>
            <a:off x="1828800" y="3352800"/>
            <a:ext cx="6210300" cy="381000"/>
          </a:xfrm>
          <a:prstGeom prst="bentConnector2">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391400" y="1524000"/>
            <a:ext cx="1600200" cy="914400"/>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Route to ILL for Borrowing</a:t>
            </a:r>
          </a:p>
        </p:txBody>
      </p:sp>
      <p:cxnSp>
        <p:nvCxnSpPr>
          <p:cNvPr id="89" name="Elbow Connector 88"/>
          <p:cNvCxnSpPr>
            <a:stCxn id="15" idx="3"/>
            <a:endCxn id="87" idx="1"/>
          </p:cNvCxnSpPr>
          <p:nvPr/>
        </p:nvCxnSpPr>
        <p:spPr>
          <a:xfrm>
            <a:off x="6858000" y="1981200"/>
            <a:ext cx="533400" cy="1588"/>
          </a:xfrm>
          <a:prstGeom prst="bentConnector3">
            <a:avLst>
              <a:gd name="adj1" fmla="val 50000"/>
            </a:avLst>
          </a:prstGeom>
          <a:ln w="1905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24" idx="3"/>
            <a:endCxn id="19" idx="1"/>
          </p:cNvCxnSpPr>
          <p:nvPr/>
        </p:nvCxnSpPr>
        <p:spPr>
          <a:xfrm>
            <a:off x="5181600" y="4191000"/>
            <a:ext cx="381000" cy="158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800100" y="152400"/>
            <a:ext cx="7543800" cy="65629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52400" y="228600"/>
            <a:ext cx="8812967" cy="632460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0" y="1676400"/>
            <a:ext cx="6118326" cy="16764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2526" y="228600"/>
            <a:ext cx="8685234"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52400" y="228600"/>
            <a:ext cx="8836311" cy="6416445"/>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4381500" y="3200400"/>
            <a:ext cx="4381500" cy="2667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304800"/>
            <a:ext cx="3657600" cy="1143000"/>
          </a:xfrm>
        </p:spPr>
        <p:txBody>
          <a:bodyPr/>
          <a:lstStyle/>
          <a:p>
            <a:pPr algn="ctr" eaLnBrk="1" hangingPunct="1"/>
            <a:r>
              <a:rPr lang="en-US" sz="3800" smtClean="0"/>
              <a:t>What is GIST?</a:t>
            </a:r>
          </a:p>
        </p:txBody>
      </p:sp>
      <p:sp>
        <p:nvSpPr>
          <p:cNvPr id="8195" name="Content Placeholder 2"/>
          <p:cNvSpPr>
            <a:spLocks noGrp="1"/>
          </p:cNvSpPr>
          <p:nvPr>
            <p:ph sz="quarter" idx="1"/>
          </p:nvPr>
        </p:nvSpPr>
        <p:spPr>
          <a:xfrm>
            <a:off x="304800" y="1447800"/>
            <a:ext cx="8382000" cy="4572000"/>
          </a:xfrm>
        </p:spPr>
        <p:txBody>
          <a:bodyPr/>
          <a:lstStyle/>
          <a:p>
            <a:pPr eaLnBrk="1" hangingPunct="1">
              <a:buFont typeface="Wingdings 2" pitchFamily="18" charset="2"/>
              <a:buNone/>
            </a:pPr>
            <a:r>
              <a:rPr lang="en-US" sz="3200" dirty="0" smtClean="0"/>
              <a:t>A system for:</a:t>
            </a:r>
          </a:p>
          <a:p>
            <a:pPr eaLnBrk="1" hangingPunct="1">
              <a:buFont typeface="Wingdings" pitchFamily="2" charset="2"/>
              <a:buChar char="Ø"/>
            </a:pPr>
            <a:r>
              <a:rPr lang="en-US" sz="3200" dirty="0" smtClean="0"/>
              <a:t> enabling user-initiated purchasing requests for acquisitions and interlibrary loan;</a:t>
            </a:r>
          </a:p>
          <a:p>
            <a:pPr eaLnBrk="1" hangingPunct="1">
              <a:buFont typeface="Wingdings" pitchFamily="2" charset="2"/>
              <a:buChar char="Ø"/>
            </a:pPr>
            <a:r>
              <a:rPr lang="en-US" sz="3200" dirty="0" smtClean="0"/>
              <a:t>enhancing coordinated collection development;</a:t>
            </a:r>
          </a:p>
          <a:p>
            <a:pPr eaLnBrk="1" hangingPunct="1">
              <a:buFont typeface="Wingdings" pitchFamily="2" charset="2"/>
              <a:buChar char="Ø"/>
            </a:pPr>
            <a:r>
              <a:rPr lang="en-US" sz="3200" dirty="0" smtClean="0"/>
              <a:t>Merging Acquisitions and ILL request workflow using ILLiad (ILL request management software)</a:t>
            </a:r>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152400" y="228600"/>
            <a:ext cx="8836311" cy="6416445"/>
          </a:xfrm>
          <a:prstGeom prst="rect">
            <a:avLst/>
          </a:prstGeom>
          <a:noFill/>
          <a:ln w="9525">
            <a:noFill/>
            <a:miter lim="800000"/>
            <a:headEnd/>
            <a:tailEnd/>
          </a:ln>
        </p:spPr>
      </p:pic>
      <p:pic>
        <p:nvPicPr>
          <p:cNvPr id="5122" name="Picture 2"/>
          <p:cNvPicPr>
            <a:picLocks noChangeAspect="1" noChangeArrowheads="1"/>
          </p:cNvPicPr>
          <p:nvPr/>
        </p:nvPicPr>
        <p:blipFill>
          <a:blip r:embed="rId4"/>
          <a:srcRect/>
          <a:stretch>
            <a:fillRect/>
          </a:stretch>
        </p:blipFill>
        <p:spPr bwMode="auto">
          <a:xfrm>
            <a:off x="-1" y="1676400"/>
            <a:ext cx="6781801" cy="207992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5123"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28800" y="2286000"/>
            <a:ext cx="1801906"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ipe(down)">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52400" y="228600"/>
            <a:ext cx="8836311" cy="6416445"/>
          </a:xfrm>
          <a:prstGeom prst="rect">
            <a:avLst/>
          </a:prstGeom>
          <a:noFill/>
          <a:ln w="9525">
            <a:noFill/>
            <a:miter lim="800000"/>
            <a:headEnd/>
            <a:tailEnd/>
          </a:ln>
        </p:spPr>
      </p:pic>
      <p:pic>
        <p:nvPicPr>
          <p:cNvPr id="4098" name="Picture 2"/>
          <p:cNvPicPr>
            <a:picLocks noChangeAspect="1" noChangeArrowheads="1"/>
          </p:cNvPicPr>
          <p:nvPr/>
        </p:nvPicPr>
        <p:blipFill>
          <a:blip r:embed="rId4"/>
          <a:srcRect/>
          <a:stretch>
            <a:fillRect/>
          </a:stretch>
        </p:blipFill>
        <p:spPr bwMode="auto">
          <a:xfrm>
            <a:off x="3429000" y="1676400"/>
            <a:ext cx="5467350" cy="211179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152400" y="228600"/>
            <a:ext cx="8836311" cy="6416445"/>
          </a:xfrm>
          <a:prstGeom prst="rect">
            <a:avLst/>
          </a:prstGeom>
          <a:noFill/>
          <a:ln w="9525">
            <a:noFill/>
            <a:miter lim="800000"/>
            <a:headEnd/>
            <a:tailEnd/>
          </a:ln>
        </p:spPr>
      </p:pic>
      <p:pic>
        <p:nvPicPr>
          <p:cNvPr id="6148" name="Picture 4"/>
          <p:cNvPicPr>
            <a:picLocks noChangeAspect="1" noChangeArrowheads="1"/>
          </p:cNvPicPr>
          <p:nvPr/>
        </p:nvPicPr>
        <p:blipFill>
          <a:blip r:embed="rId4"/>
          <a:srcRect/>
          <a:stretch>
            <a:fillRect/>
          </a:stretch>
        </p:blipFill>
        <p:spPr bwMode="auto">
          <a:xfrm>
            <a:off x="3657600" y="685799"/>
            <a:ext cx="2819400" cy="483325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152400" y="228600"/>
            <a:ext cx="8836312" cy="6416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52400" y="228599"/>
            <a:ext cx="8839200" cy="6418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3">
            <a:lum bright="6000" contrast="-10000"/>
          </a:blip>
          <a:srcRect/>
          <a:stretch>
            <a:fillRect/>
          </a:stretch>
        </p:blipFill>
        <p:spPr bwMode="auto">
          <a:xfrm>
            <a:off x="2971800" y="304800"/>
            <a:ext cx="2765702" cy="2406100"/>
          </a:xfrm>
          <a:prstGeom prst="rect">
            <a:avLst/>
          </a:prstGeom>
          <a:noFill/>
          <a:ln w="9525">
            <a:noFill/>
            <a:miter lim="800000"/>
            <a:headEnd/>
            <a:tailEnd/>
          </a:ln>
        </p:spPr>
      </p:pic>
      <p:graphicFrame>
        <p:nvGraphicFramePr>
          <p:cNvPr id="5" name="Diagram 4"/>
          <p:cNvGraphicFramePr/>
          <p:nvPr/>
        </p:nvGraphicFramePr>
        <p:xfrm>
          <a:off x="0" y="914400"/>
          <a:ext cx="8991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533400" y="228600"/>
            <a:ext cx="7772400" cy="1143000"/>
          </a:xfrm>
        </p:spPr>
        <p:txBody>
          <a:bodyPr>
            <a:normAutofit/>
          </a:bodyPr>
          <a:lstStyle/>
          <a:p>
            <a:pPr algn="r"/>
            <a:r>
              <a:rPr lang="en-US" sz="2000" dirty="0" smtClean="0"/>
              <a:t>ILL &amp; ACQ Workflow</a:t>
            </a:r>
            <a:endParaRPr lang="en-US" sz="2000" dirty="0"/>
          </a:p>
        </p:txBody>
      </p:sp>
      <p:sp>
        <p:nvSpPr>
          <p:cNvPr id="6" name="Left-Right Arrow 5"/>
          <p:cNvSpPr/>
          <p:nvPr/>
        </p:nvSpPr>
        <p:spPr>
          <a:xfrm>
            <a:off x="3657600" y="2895600"/>
            <a:ext cx="1600200" cy="990600"/>
          </a:xfrm>
          <a:prstGeom prst="leftRightArrow">
            <a:avLst/>
          </a:prstGeom>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a:r>
              <a:rPr lang="en-US" sz="1200" dirty="0">
                <a:solidFill>
                  <a:prstClr val="black"/>
                </a:solidFill>
                <a:latin typeface="Calibri"/>
              </a:rPr>
              <a:t>Requests are Transferable</a:t>
            </a:r>
          </a:p>
        </p:txBody>
      </p:sp>
      <p:pic>
        <p:nvPicPr>
          <p:cNvPr id="53" name="Picture 2"/>
          <p:cNvPicPr>
            <a:picLocks noChangeAspect="1" noChangeArrowheads="1"/>
          </p:cNvPicPr>
          <p:nvPr/>
        </p:nvPicPr>
        <p:blipFill>
          <a:blip r:embed="rId8"/>
          <a:srcRect l="2344" t="24731" r="1563" b="5376"/>
          <a:stretch>
            <a:fillRect/>
          </a:stretch>
        </p:blipFill>
        <p:spPr bwMode="auto">
          <a:xfrm>
            <a:off x="0" y="76200"/>
            <a:ext cx="9128961" cy="4824248"/>
          </a:xfrm>
          <a:prstGeom prst="rect">
            <a:avLst/>
          </a:prstGeom>
          <a:ln>
            <a:noFill/>
          </a:ln>
          <a:effectLst>
            <a:outerShdw blurRad="292100" dist="139700" dir="2700000" algn="tl" rotWithShape="0">
              <a:srgbClr val="333333">
                <a:alpha val="65000"/>
              </a:srgbClr>
            </a:outerShdw>
          </a:effectLst>
        </p:spPr>
      </p:pic>
      <p:sp>
        <p:nvSpPr>
          <p:cNvPr id="54" name="TextBox 53"/>
          <p:cNvSpPr txBox="1"/>
          <p:nvPr/>
        </p:nvSpPr>
        <p:spPr>
          <a:xfrm>
            <a:off x="228600" y="5581471"/>
            <a:ext cx="8153400" cy="1200329"/>
          </a:xfrm>
          <a:prstGeom prst="rect">
            <a:avLst/>
          </a:prstGeom>
          <a:solidFill>
            <a:schemeClr val="bg1"/>
          </a:solidFill>
          <a:ln w="38100">
            <a:solidFill>
              <a:srgbClr val="C00000"/>
            </a:solidFill>
          </a:ln>
        </p:spPr>
        <p:txBody>
          <a:bodyPr wrap="square" rtlCol="0">
            <a:spAutoFit/>
          </a:bodyPr>
          <a:lstStyle/>
          <a:p>
            <a:pPr algn="ctr"/>
            <a:r>
              <a:rPr lang="en-US" sz="2400" b="1" dirty="0" smtClean="0">
                <a:latin typeface="Calibri" pitchFamily="34" charset="0"/>
              </a:rPr>
              <a:t>ACQ requests routed to ILL</a:t>
            </a:r>
          </a:p>
          <a:p>
            <a:pPr algn="ctr"/>
            <a:r>
              <a:rPr lang="en-US" sz="2400" b="1" dirty="0" smtClean="0">
                <a:latin typeface="Calibri" pitchFamily="34" charset="0"/>
              </a:rPr>
              <a:t>18 total </a:t>
            </a:r>
            <a:br>
              <a:rPr lang="en-US" sz="2400" b="1" dirty="0" smtClean="0">
                <a:latin typeface="Calibri" pitchFamily="34" charset="0"/>
              </a:rPr>
            </a:br>
            <a:r>
              <a:rPr lang="en-US" sz="2400" b="1" dirty="0" smtClean="0">
                <a:latin typeface="Calibri" pitchFamily="34" charset="0"/>
              </a:rPr>
              <a:t>24 % of student purchase requests</a:t>
            </a:r>
            <a:endParaRPr lang="en-US" sz="2400" b="1" dirty="0">
              <a:latin typeface="Calibri" pitchFamily="34" charset="0"/>
            </a:endParaRPr>
          </a:p>
        </p:txBody>
      </p:sp>
      <p:sp>
        <p:nvSpPr>
          <p:cNvPr id="55" name="Rectangle 54"/>
          <p:cNvSpPr/>
          <p:nvPr/>
        </p:nvSpPr>
        <p:spPr>
          <a:xfrm>
            <a:off x="7848600" y="0"/>
            <a:ext cx="1295400" cy="48768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2"/>
          <p:cNvPicPr>
            <a:picLocks noChangeAspect="1" noChangeArrowheads="1"/>
          </p:cNvPicPr>
          <p:nvPr/>
        </p:nvPicPr>
        <p:blipFill>
          <a:blip r:embed="rId9"/>
          <a:srcRect l="2344" t="25806" r="8594" b="19355"/>
          <a:stretch>
            <a:fillRect/>
          </a:stretch>
        </p:blipFill>
        <p:spPr bwMode="auto">
          <a:xfrm>
            <a:off x="1" y="2743200"/>
            <a:ext cx="9197790" cy="4114800"/>
          </a:xfrm>
          <a:prstGeom prst="rect">
            <a:avLst/>
          </a:prstGeom>
          <a:ln>
            <a:noFill/>
          </a:ln>
          <a:effectLst>
            <a:outerShdw blurRad="292100" dist="139700" dir="2700000" algn="tl" rotWithShape="0">
              <a:srgbClr val="333333">
                <a:alpha val="65000"/>
              </a:srgbClr>
            </a:outerShdw>
          </a:effectLst>
        </p:spPr>
      </p:pic>
      <p:sp>
        <p:nvSpPr>
          <p:cNvPr id="57" name="TextBox 56"/>
          <p:cNvSpPr txBox="1"/>
          <p:nvPr/>
        </p:nvSpPr>
        <p:spPr>
          <a:xfrm>
            <a:off x="1981200" y="5657671"/>
            <a:ext cx="4953000" cy="1200329"/>
          </a:xfrm>
          <a:prstGeom prst="rect">
            <a:avLst/>
          </a:prstGeom>
          <a:solidFill>
            <a:schemeClr val="bg1"/>
          </a:solidFill>
          <a:ln w="38100">
            <a:solidFill>
              <a:srgbClr val="C00000"/>
            </a:solidFill>
          </a:ln>
        </p:spPr>
        <p:txBody>
          <a:bodyPr wrap="square" rtlCol="0">
            <a:spAutoFit/>
          </a:bodyPr>
          <a:lstStyle/>
          <a:p>
            <a:pPr algn="ctr"/>
            <a:r>
              <a:rPr lang="en-US" sz="2400" b="1" dirty="0" smtClean="0">
                <a:latin typeface="Calibri" pitchFamily="34" charset="0"/>
              </a:rPr>
              <a:t>ILL requests routed to ACQ </a:t>
            </a:r>
          </a:p>
          <a:p>
            <a:pPr algn="ctr"/>
            <a:r>
              <a:rPr lang="en-US" sz="2400" b="1" dirty="0" smtClean="0">
                <a:latin typeface="Calibri" pitchFamily="34" charset="0"/>
              </a:rPr>
              <a:t>8 total</a:t>
            </a:r>
            <a:br>
              <a:rPr lang="en-US" sz="2400" b="1" dirty="0" smtClean="0">
                <a:latin typeface="Calibri" pitchFamily="34" charset="0"/>
              </a:rPr>
            </a:br>
            <a:r>
              <a:rPr lang="en-US" sz="2400" b="1" dirty="0" smtClean="0">
                <a:latin typeface="Calibri" pitchFamily="34" charset="0"/>
              </a:rPr>
              <a:t>0.38% of ILL requests </a:t>
            </a:r>
            <a:endParaRPr lang="en-US" sz="2400" b="1" dirty="0">
              <a:latin typeface="Calibri" pitchFamily="34" charset="0"/>
            </a:endParaRPr>
          </a:p>
        </p:txBody>
      </p:sp>
      <p:sp>
        <p:nvSpPr>
          <p:cNvPr id="58" name="Rectangle 57"/>
          <p:cNvSpPr/>
          <p:nvPr/>
        </p:nvSpPr>
        <p:spPr>
          <a:xfrm>
            <a:off x="7620000" y="2743200"/>
            <a:ext cx="1600200" cy="4114800"/>
          </a:xfrm>
          <a:prstGeom prst="rect">
            <a:avLst/>
          </a:prstGeom>
          <a:solidFill>
            <a:srgbClr val="92D05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4" grpId="0" animBg="1"/>
      <p:bldP spid="55" grpId="0" animBg="1"/>
      <p:bldP spid="57" grpId="0"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 y="304800"/>
          <a:ext cx="9144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lgn="r"/>
            <a:r>
              <a:rPr lang="en-US" sz="2000" dirty="0" smtClean="0"/>
              <a:t>ILL &amp; GIST Workflow</a:t>
            </a:r>
            <a:br>
              <a:rPr lang="en-US" sz="2000" dirty="0" smtClean="0"/>
            </a:br>
            <a:r>
              <a:rPr lang="en-US" sz="2000" dirty="0" smtClean="0"/>
              <a:t>Purchasing</a:t>
            </a:r>
            <a:endParaRPr lang="en-US" sz="2000" dirty="0"/>
          </a:p>
        </p:txBody>
      </p:sp>
      <p:cxnSp>
        <p:nvCxnSpPr>
          <p:cNvPr id="14" name="Curved Connector 13"/>
          <p:cNvCxnSpPr/>
          <p:nvPr/>
        </p:nvCxnSpPr>
        <p:spPr>
          <a:xfrm flipV="1">
            <a:off x="4495800" y="3733800"/>
            <a:ext cx="457200" cy="3810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urved Connector 14"/>
          <p:cNvCxnSpPr/>
          <p:nvPr/>
        </p:nvCxnSpPr>
        <p:spPr>
          <a:xfrm flipV="1">
            <a:off x="2438400" y="3352800"/>
            <a:ext cx="2438400" cy="929640"/>
          </a:xfrm>
          <a:prstGeom prst="curvedConnector3">
            <a:avLst>
              <a:gd name="adj1" fmla="val 17857"/>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 y="0"/>
          <a:ext cx="9144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14400" y="152400"/>
            <a:ext cx="7924800" cy="838200"/>
          </a:xfrm>
        </p:spPr>
        <p:txBody>
          <a:bodyPr>
            <a:normAutofit/>
          </a:bodyPr>
          <a:lstStyle/>
          <a:p>
            <a:pPr algn="r"/>
            <a:r>
              <a:rPr lang="en-US" sz="2000" dirty="0" smtClean="0"/>
              <a:t>ILL &amp; GIST Workflow</a:t>
            </a:r>
            <a:br>
              <a:rPr lang="en-US" sz="2000" dirty="0" smtClean="0"/>
            </a:br>
            <a:r>
              <a:rPr lang="en-US" sz="2000" dirty="0" smtClean="0"/>
              <a:t>Cancelling Purchasing Options</a:t>
            </a:r>
            <a:endParaRPr lang="en-US" sz="2000" dirty="0"/>
          </a:p>
        </p:txBody>
      </p:sp>
      <p:sp>
        <p:nvSpPr>
          <p:cNvPr id="6" name="Rectangle 5"/>
          <p:cNvSpPr/>
          <p:nvPr/>
        </p:nvSpPr>
        <p:spPr>
          <a:xfrm>
            <a:off x="0" y="1447802"/>
            <a:ext cx="3276600" cy="4800600"/>
          </a:xfrm>
          <a:prstGeom prst="rect">
            <a:avLst/>
          </a:prstGeom>
          <a:solidFill>
            <a:schemeClr val="lt1">
              <a:alpha val="72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a:endParaRPr lang="en-US" kern="1200" dirty="0">
              <a:solidFill>
                <a:prstClr val="black"/>
              </a:solidFill>
              <a:latin typeface="Calibri"/>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152400"/>
            <a:ext cx="7772400" cy="762000"/>
          </a:xfrm>
        </p:spPr>
        <p:txBody>
          <a:bodyPr/>
          <a:lstStyle/>
          <a:p>
            <a:pPr eaLnBrk="1" hangingPunct="1"/>
            <a:r>
              <a:rPr lang="en-US" dirty="0" smtClean="0"/>
              <a:t>GIST Stats from Geneseo</a:t>
            </a:r>
          </a:p>
        </p:txBody>
      </p:sp>
      <p:sp>
        <p:nvSpPr>
          <p:cNvPr id="29699" name="Content Placeholder 2"/>
          <p:cNvSpPr>
            <a:spLocks noGrp="1"/>
          </p:cNvSpPr>
          <p:nvPr>
            <p:ph sz="quarter" idx="1"/>
          </p:nvPr>
        </p:nvSpPr>
        <p:spPr>
          <a:xfrm>
            <a:off x="304800" y="838200"/>
            <a:ext cx="8458200" cy="5105400"/>
          </a:xfrm>
        </p:spPr>
        <p:txBody>
          <a:bodyPr/>
          <a:lstStyle/>
          <a:p>
            <a:pPr eaLnBrk="1" hangingPunct="1">
              <a:buFont typeface="Wingdings" pitchFamily="2" charset="2"/>
              <a:buChar char="Ø"/>
            </a:pPr>
            <a:r>
              <a:rPr lang="en-US" dirty="0" smtClean="0"/>
              <a:t>Faculty Requests from September 1 – October 20, 2009</a:t>
            </a:r>
          </a:p>
          <a:p>
            <a:pPr lvl="1" eaLnBrk="1" hangingPunct="1">
              <a:buFont typeface="Wingdings" pitchFamily="2" charset="2"/>
              <a:buChar char="Ø"/>
            </a:pPr>
            <a:r>
              <a:rPr lang="en-US" dirty="0" smtClean="0"/>
              <a:t>39.77% response rate for rating item importance</a:t>
            </a:r>
          </a:p>
        </p:txBody>
      </p:sp>
      <p:graphicFrame>
        <p:nvGraphicFramePr>
          <p:cNvPr id="4" name="Table 3"/>
          <p:cNvGraphicFramePr>
            <a:graphicFrameLocks noGrp="1"/>
          </p:cNvGraphicFramePr>
          <p:nvPr/>
        </p:nvGraphicFramePr>
        <p:xfrm>
          <a:off x="533400" y="1909689"/>
          <a:ext cx="8077200" cy="4491111"/>
        </p:xfrm>
        <a:graphic>
          <a:graphicData uri="http://schemas.openxmlformats.org/drawingml/2006/table">
            <a:tbl>
              <a:tblPr firstRow="1" bandRow="1">
                <a:effectLst>
                  <a:outerShdw blurRad="50800" dist="38100" dir="2700000" algn="tl" rotWithShape="0">
                    <a:prstClr val="black">
                      <a:alpha val="40000"/>
                    </a:prstClr>
                  </a:outerShdw>
                </a:effectLst>
                <a:tableStyleId>{9DCAF9ED-07DC-4A11-8D7F-57B35C25682E}</a:tableStyleId>
              </a:tblPr>
              <a:tblGrid>
                <a:gridCol w="4038600"/>
                <a:gridCol w="4038600"/>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Faculty  requests</a:t>
                      </a:r>
                      <a:endParaRPr lang="en-US" dirty="0"/>
                    </a:p>
                  </a:txBody>
                  <a:tcPr/>
                </a:tc>
                <a:tc>
                  <a:txBody>
                    <a:bodyPr/>
                    <a:lstStyle/>
                    <a:p>
                      <a:endParaRPr lang="en-US" dirty="0"/>
                    </a:p>
                  </a:txBody>
                  <a:tcPr/>
                </a:tc>
              </a:tr>
              <a:tr h="337625">
                <a:tc>
                  <a:txBody>
                    <a:bodyPr/>
                    <a:lstStyle/>
                    <a:p>
                      <a:r>
                        <a:rPr lang="en-US" dirty="0" smtClean="0"/>
                        <a:t>Total</a:t>
                      </a:r>
                      <a:r>
                        <a:rPr lang="en-US" baseline="0" dirty="0" smtClean="0"/>
                        <a:t> Faculty purchase requests</a:t>
                      </a:r>
                      <a:endParaRPr lang="en-US" dirty="0"/>
                    </a:p>
                  </a:txBody>
                  <a:tcPr>
                    <a:solidFill>
                      <a:schemeClr val="bg1"/>
                    </a:solidFill>
                  </a:tcPr>
                </a:tc>
                <a:tc>
                  <a:txBody>
                    <a:bodyPr/>
                    <a:lstStyle/>
                    <a:p>
                      <a:r>
                        <a:rPr lang="en-US" dirty="0" smtClean="0"/>
                        <a:t>101</a:t>
                      </a:r>
                      <a:endParaRPr lang="en-US" dirty="0"/>
                    </a:p>
                  </a:txBody>
                  <a:tcPr>
                    <a:solidFill>
                      <a:schemeClr val="bg1"/>
                    </a:solidFill>
                  </a:tcPr>
                </a:tc>
              </a:tr>
              <a:tr h="337625">
                <a:tc>
                  <a:txBody>
                    <a:bodyPr/>
                    <a:lstStyle/>
                    <a:p>
                      <a:r>
                        <a:rPr lang="en-US" dirty="0" smtClean="0"/>
                        <a:t>Total Faculty loan requests </a:t>
                      </a:r>
                      <a:endParaRPr lang="en-US" dirty="0"/>
                    </a:p>
                  </a:txBody>
                  <a:tcPr>
                    <a:solidFill>
                      <a:schemeClr val="bg1"/>
                    </a:solidFill>
                  </a:tcPr>
                </a:tc>
                <a:tc>
                  <a:txBody>
                    <a:bodyPr/>
                    <a:lstStyle/>
                    <a:p>
                      <a:r>
                        <a:rPr lang="en-US" dirty="0" smtClean="0"/>
                        <a:t>440</a:t>
                      </a:r>
                      <a:endParaRPr lang="en-US" dirty="0"/>
                    </a:p>
                  </a:txBody>
                  <a:tcPr>
                    <a:solidFill>
                      <a:schemeClr val="bg1"/>
                    </a:solidFill>
                  </a:tcPr>
                </a:tc>
              </a:tr>
              <a:tr h="452511">
                <a:tc>
                  <a:txBody>
                    <a:bodyPr/>
                    <a:lstStyle/>
                    <a:p>
                      <a:r>
                        <a:rPr lang="en-US" dirty="0" smtClean="0"/>
                        <a:t>% recommended for purchase</a:t>
                      </a:r>
                      <a:endParaRPr lang="en-US" dirty="0"/>
                    </a:p>
                  </a:txBody>
                  <a:tcPr>
                    <a:solidFill>
                      <a:schemeClr val="bg1"/>
                    </a:solidFill>
                  </a:tcPr>
                </a:tc>
                <a:tc>
                  <a:txBody>
                    <a:bodyPr/>
                    <a:lstStyle/>
                    <a:p>
                      <a:r>
                        <a:rPr lang="en-US" dirty="0" smtClean="0"/>
                        <a:t>22.95%</a:t>
                      </a:r>
                    </a:p>
                  </a:txBody>
                  <a:tcPr>
                    <a:solidFill>
                      <a:schemeClr val="bg1"/>
                    </a:solidFill>
                  </a:tcPr>
                </a:tc>
              </a:tr>
              <a:tr h="339969">
                <a:tc>
                  <a:txBody>
                    <a:bodyPr/>
                    <a:lstStyle/>
                    <a:p>
                      <a:r>
                        <a:rPr lang="en-US" b="1" dirty="0" smtClean="0">
                          <a:solidFill>
                            <a:schemeClr val="bg1"/>
                          </a:solidFill>
                        </a:rPr>
                        <a:t>Faculty</a:t>
                      </a:r>
                      <a:r>
                        <a:rPr lang="en-US" b="1" baseline="0" dirty="0" smtClean="0">
                          <a:solidFill>
                            <a:schemeClr val="bg1"/>
                          </a:solidFill>
                        </a:rPr>
                        <a:t> feedback</a:t>
                      </a:r>
                    </a:p>
                  </a:txBody>
                  <a:tcP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bg1"/>
                        </a:solidFill>
                      </a:endParaRPr>
                    </a:p>
                  </a:txBody>
                  <a:tcPr>
                    <a:solidFill>
                      <a:schemeClr val="accent2"/>
                    </a:solidFill>
                  </a:tcPr>
                </a:tc>
              </a:tr>
              <a:tr h="337625">
                <a:tc>
                  <a:txBody>
                    <a:bodyPr/>
                    <a:lstStyle/>
                    <a:p>
                      <a:r>
                        <a:rPr lang="en-US" dirty="0" smtClean="0"/>
                        <a:t>No response</a:t>
                      </a:r>
                    </a:p>
                  </a:txBody>
                  <a:tcPr>
                    <a:solidFill>
                      <a:schemeClr val="bg1"/>
                    </a:solidFill>
                  </a:tcPr>
                </a:tc>
                <a:tc>
                  <a:txBody>
                    <a:bodyPr/>
                    <a:lstStyle/>
                    <a:p>
                      <a:r>
                        <a:rPr lang="en-US" dirty="0" smtClean="0"/>
                        <a:t>265</a:t>
                      </a:r>
                    </a:p>
                  </a:txBody>
                  <a:tcPr>
                    <a:solidFill>
                      <a:schemeClr val="bg1"/>
                    </a:solidFill>
                  </a:tcPr>
                </a:tc>
              </a:tr>
              <a:tr h="337625">
                <a:tc>
                  <a:txBody>
                    <a:bodyPr/>
                    <a:lstStyle/>
                    <a:p>
                      <a:r>
                        <a:rPr lang="en-US" dirty="0" smtClean="0"/>
                        <a:t>Essential for classroom</a:t>
                      </a:r>
                      <a:r>
                        <a:rPr lang="en-US" baseline="0" dirty="0" smtClean="0"/>
                        <a:t> use</a:t>
                      </a:r>
                      <a:endParaRPr lang="en-US" dirty="0"/>
                    </a:p>
                  </a:txBody>
                  <a:tcPr>
                    <a:solidFill>
                      <a:schemeClr val="bg1"/>
                    </a:solidFill>
                  </a:tcPr>
                </a:tc>
                <a:tc>
                  <a:txBody>
                    <a:bodyPr/>
                    <a:lstStyle/>
                    <a:p>
                      <a:r>
                        <a:rPr lang="en-US" dirty="0" smtClean="0"/>
                        <a:t>59</a:t>
                      </a:r>
                    </a:p>
                  </a:txBody>
                  <a:tcPr>
                    <a:solidFill>
                      <a:schemeClr val="bg1"/>
                    </a:solidFill>
                  </a:tcPr>
                </a:tc>
              </a:tr>
              <a:tr h="337625">
                <a:tc>
                  <a:txBody>
                    <a:bodyPr/>
                    <a:lstStyle/>
                    <a:p>
                      <a:r>
                        <a:rPr lang="en-US" dirty="0" smtClean="0"/>
                        <a:t>Essential for research</a:t>
                      </a:r>
                      <a:endParaRPr lang="en-US" dirty="0"/>
                    </a:p>
                  </a:txBody>
                  <a:tcPr>
                    <a:solidFill>
                      <a:schemeClr val="bg1"/>
                    </a:solidFill>
                  </a:tcPr>
                </a:tc>
                <a:tc>
                  <a:txBody>
                    <a:bodyPr/>
                    <a:lstStyle/>
                    <a:p>
                      <a:r>
                        <a:rPr lang="en-US" dirty="0" smtClean="0"/>
                        <a:t>50</a:t>
                      </a:r>
                    </a:p>
                  </a:txBody>
                  <a:tcPr>
                    <a:solidFill>
                      <a:schemeClr val="bg1"/>
                    </a:solidFill>
                  </a:tcPr>
                </a:tc>
              </a:tr>
              <a:tr h="337625">
                <a:tc>
                  <a:txBody>
                    <a:bodyPr/>
                    <a:lstStyle/>
                    <a:p>
                      <a:r>
                        <a:rPr lang="en-US" dirty="0" smtClean="0"/>
                        <a:t>Good</a:t>
                      </a:r>
                      <a:r>
                        <a:rPr lang="en-US" baseline="0" dirty="0" smtClean="0"/>
                        <a:t> for collection</a:t>
                      </a:r>
                      <a:endParaRPr lang="en-US" dirty="0"/>
                    </a:p>
                  </a:txBody>
                  <a:tcPr>
                    <a:solidFill>
                      <a:schemeClr val="bg1"/>
                    </a:solidFill>
                  </a:tcPr>
                </a:tc>
                <a:tc>
                  <a:txBody>
                    <a:bodyPr/>
                    <a:lstStyle/>
                    <a:p>
                      <a:r>
                        <a:rPr lang="en-US" dirty="0" smtClean="0"/>
                        <a:t>31</a:t>
                      </a:r>
                    </a:p>
                  </a:txBody>
                  <a:tcPr>
                    <a:solidFill>
                      <a:schemeClr val="bg1"/>
                    </a:solidFill>
                  </a:tcPr>
                </a:tc>
              </a:tr>
              <a:tr h="337625">
                <a:tc>
                  <a:txBody>
                    <a:bodyPr/>
                    <a:lstStyle/>
                    <a:p>
                      <a:r>
                        <a:rPr lang="en-US" dirty="0" smtClean="0"/>
                        <a:t>Nice to have</a:t>
                      </a:r>
                      <a:endParaRPr lang="en-US" dirty="0"/>
                    </a:p>
                  </a:txBody>
                  <a:tcPr>
                    <a:solidFill>
                      <a:schemeClr val="bg1"/>
                    </a:solidFill>
                  </a:tcPr>
                </a:tc>
                <a:tc>
                  <a:txBody>
                    <a:bodyPr/>
                    <a:lstStyle/>
                    <a:p>
                      <a:r>
                        <a:rPr lang="en-US" dirty="0" smtClean="0"/>
                        <a:t>21</a:t>
                      </a:r>
                    </a:p>
                  </a:txBody>
                  <a:tcPr>
                    <a:solidFill>
                      <a:schemeClr val="bg1"/>
                    </a:solidFill>
                  </a:tcPr>
                </a:tc>
              </a:tr>
              <a:tr h="337625">
                <a:tc>
                  <a:txBody>
                    <a:bodyPr/>
                    <a:lstStyle/>
                    <a:p>
                      <a:r>
                        <a:rPr lang="en-US" dirty="0" smtClean="0"/>
                        <a:t>Unessential</a:t>
                      </a:r>
                      <a:endParaRPr lang="en-US" dirty="0"/>
                    </a:p>
                  </a:txBody>
                  <a:tcPr>
                    <a:solidFill>
                      <a:schemeClr val="bg1"/>
                    </a:solidFill>
                  </a:tcPr>
                </a:tc>
                <a:tc>
                  <a:txBody>
                    <a:bodyPr/>
                    <a:lstStyle/>
                    <a:p>
                      <a:r>
                        <a:rPr lang="en-US" dirty="0" smtClean="0"/>
                        <a:t>9</a:t>
                      </a:r>
                    </a:p>
                  </a:txBody>
                  <a:tcPr>
                    <a:solidFill>
                      <a:schemeClr val="bg1"/>
                    </a:solidFill>
                  </a:tcPr>
                </a:tc>
              </a:tr>
              <a:tr h="337625">
                <a:tc>
                  <a:txBody>
                    <a:bodyPr/>
                    <a:lstStyle/>
                    <a:p>
                      <a:r>
                        <a:rPr lang="en-US" dirty="0" smtClean="0"/>
                        <a:t>Unsure</a:t>
                      </a:r>
                      <a:endParaRPr lang="en-US" dirty="0"/>
                    </a:p>
                  </a:txBody>
                  <a:tcPr>
                    <a:solidFill>
                      <a:schemeClr val="bg1"/>
                    </a:solidFill>
                  </a:tcPr>
                </a:tc>
                <a:tc>
                  <a:txBody>
                    <a:bodyPr/>
                    <a:lstStyle/>
                    <a:p>
                      <a:r>
                        <a:rPr lang="en-US" dirty="0" smtClean="0"/>
                        <a:t>5</a:t>
                      </a: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76200"/>
            <a:ext cx="7772400" cy="914400"/>
          </a:xfrm>
        </p:spPr>
        <p:txBody>
          <a:bodyPr/>
          <a:lstStyle/>
          <a:p>
            <a:pPr eaLnBrk="1" hangingPunct="1"/>
            <a:r>
              <a:rPr lang="en-US" dirty="0" smtClean="0"/>
              <a:t>GIST Stats from Geneseo</a:t>
            </a:r>
          </a:p>
        </p:txBody>
      </p:sp>
      <p:sp>
        <p:nvSpPr>
          <p:cNvPr id="29699" name="Content Placeholder 2"/>
          <p:cNvSpPr>
            <a:spLocks noGrp="1"/>
          </p:cNvSpPr>
          <p:nvPr>
            <p:ph sz="quarter" idx="1"/>
          </p:nvPr>
        </p:nvSpPr>
        <p:spPr>
          <a:xfrm>
            <a:off x="304800" y="914400"/>
            <a:ext cx="8382000" cy="4572000"/>
          </a:xfrm>
        </p:spPr>
        <p:txBody>
          <a:bodyPr/>
          <a:lstStyle/>
          <a:p>
            <a:pPr eaLnBrk="1" hangingPunct="1">
              <a:buFont typeface="Wingdings" pitchFamily="2" charset="2"/>
              <a:buChar char="Ø"/>
            </a:pPr>
            <a:r>
              <a:rPr lang="en-US" dirty="0" smtClean="0"/>
              <a:t>Student Requests from October 1 – October 20, 2009</a:t>
            </a:r>
          </a:p>
          <a:p>
            <a:pPr lvl="1" eaLnBrk="1" hangingPunct="1">
              <a:buFont typeface="Wingdings" pitchFamily="2" charset="2"/>
              <a:buChar char="Ø"/>
            </a:pPr>
            <a:r>
              <a:rPr lang="en-US" dirty="0" smtClean="0"/>
              <a:t>29.78% response rate for rating item importance</a:t>
            </a:r>
          </a:p>
        </p:txBody>
      </p:sp>
      <p:graphicFrame>
        <p:nvGraphicFramePr>
          <p:cNvPr id="7" name="Table 6"/>
          <p:cNvGraphicFramePr>
            <a:graphicFrameLocks noGrp="1"/>
          </p:cNvGraphicFramePr>
          <p:nvPr/>
        </p:nvGraphicFramePr>
        <p:xfrm>
          <a:off x="457200" y="1955801"/>
          <a:ext cx="8229600" cy="4139327"/>
        </p:xfrm>
        <a:graphic>
          <a:graphicData uri="http://schemas.openxmlformats.org/drawingml/2006/table">
            <a:tbl>
              <a:tblPr firstRow="1" bandRow="1">
                <a:effectLst>
                  <a:outerShdw blurRad="50800" dist="38100" dir="2700000" algn="tl" rotWithShape="0">
                    <a:prstClr val="black">
                      <a:alpha val="40000"/>
                    </a:prstClr>
                  </a:outerShdw>
                </a:effectLst>
                <a:tableStyleId>{9DCAF9ED-07DC-4A11-8D7F-57B35C25682E}</a:tableStyleId>
              </a:tblPr>
              <a:tblGrid>
                <a:gridCol w="4572000"/>
                <a:gridCol w="3657600"/>
              </a:tblGrid>
              <a:tr h="330199">
                <a:tc>
                  <a:txBody>
                    <a:bodyPr/>
                    <a:lstStyle/>
                    <a:p>
                      <a:r>
                        <a:rPr lang="en-US" dirty="0" smtClean="0"/>
                        <a:t>Student</a:t>
                      </a:r>
                      <a:r>
                        <a:rPr lang="en-US" baseline="0" dirty="0" smtClean="0"/>
                        <a:t> requests</a:t>
                      </a:r>
                      <a:endParaRPr lang="en-US" dirty="0"/>
                    </a:p>
                  </a:txBody>
                  <a:tcPr/>
                </a:tc>
                <a:tc>
                  <a:txBody>
                    <a:bodyPr/>
                    <a:lstStyle/>
                    <a:p>
                      <a:endParaRPr lang="en-US" dirty="0"/>
                    </a:p>
                  </a:txBody>
                  <a:tcPr/>
                </a:tc>
              </a:tr>
              <a:tr h="422692">
                <a:tc>
                  <a:txBody>
                    <a:bodyPr/>
                    <a:lstStyle/>
                    <a:p>
                      <a:r>
                        <a:rPr lang="en-US" dirty="0" smtClean="0"/>
                        <a:t>Total Student purchase requests</a:t>
                      </a:r>
                      <a:endParaRPr lang="en-US" dirty="0"/>
                    </a:p>
                  </a:txBody>
                  <a:tcPr>
                    <a:solidFill>
                      <a:schemeClr val="bg1"/>
                    </a:solidFill>
                  </a:tcPr>
                </a:tc>
                <a:tc>
                  <a:txBody>
                    <a:bodyPr/>
                    <a:lstStyle/>
                    <a:p>
                      <a:r>
                        <a:rPr lang="en-US" dirty="0" smtClean="0"/>
                        <a:t>75</a:t>
                      </a:r>
                      <a:endParaRPr lang="en-US" dirty="0"/>
                    </a:p>
                  </a:txBody>
                  <a:tcPr>
                    <a:solidFill>
                      <a:schemeClr val="bg1"/>
                    </a:solidFill>
                  </a:tcPr>
                </a:tc>
              </a:tr>
              <a:tr h="422692">
                <a:tc>
                  <a:txBody>
                    <a:bodyPr/>
                    <a:lstStyle/>
                    <a:p>
                      <a:r>
                        <a:rPr lang="en-US" dirty="0" smtClean="0"/>
                        <a:t>Total Student loan requests</a:t>
                      </a:r>
                      <a:endParaRPr lang="en-US" dirty="0"/>
                    </a:p>
                  </a:txBody>
                  <a:tcPr>
                    <a:solidFill>
                      <a:schemeClr val="bg1"/>
                    </a:solidFill>
                  </a:tcPr>
                </a:tc>
                <a:tc>
                  <a:txBody>
                    <a:bodyPr/>
                    <a:lstStyle/>
                    <a:p>
                      <a:r>
                        <a:rPr lang="en-US" dirty="0" smtClean="0"/>
                        <a:t>1,662</a:t>
                      </a:r>
                      <a:endParaRPr lang="en-US" dirty="0"/>
                    </a:p>
                  </a:txBody>
                  <a:tcPr>
                    <a:solidFill>
                      <a:schemeClr val="bg1"/>
                    </a:solidFill>
                  </a:tcPr>
                </a:tc>
              </a:tr>
              <a:tr h="422692">
                <a:tc>
                  <a:txBody>
                    <a:bodyPr/>
                    <a:lstStyle/>
                    <a:p>
                      <a:r>
                        <a:rPr lang="en-US" dirty="0" smtClean="0"/>
                        <a:t>% recommended for purchase</a:t>
                      </a:r>
                      <a:endParaRPr lang="en-US" dirty="0"/>
                    </a:p>
                  </a:txBody>
                  <a:tcPr>
                    <a:solidFill>
                      <a:schemeClr val="bg1"/>
                    </a:solidFill>
                  </a:tcPr>
                </a:tc>
                <a:tc>
                  <a:txBody>
                    <a:bodyPr/>
                    <a:lstStyle/>
                    <a:p>
                      <a:r>
                        <a:rPr lang="en-US" dirty="0" smtClean="0"/>
                        <a:t>4.51%</a:t>
                      </a:r>
                      <a:endParaRPr lang="en-US" dirty="0"/>
                    </a:p>
                  </a:txBody>
                  <a:tcPr>
                    <a:solidFill>
                      <a:schemeClr val="bg1"/>
                    </a:solidFill>
                  </a:tcPr>
                </a:tc>
              </a:tr>
              <a:tr h="392031">
                <a:tc>
                  <a:txBody>
                    <a:bodyPr/>
                    <a:lstStyle/>
                    <a:p>
                      <a:r>
                        <a:rPr lang="en-US" b="1" dirty="0" smtClean="0">
                          <a:solidFill>
                            <a:schemeClr val="bg1"/>
                          </a:solidFill>
                        </a:rPr>
                        <a:t>Student feedback</a:t>
                      </a:r>
                      <a:endParaRPr lang="en-US" b="1" dirty="0">
                        <a:solidFill>
                          <a:schemeClr val="bg1"/>
                        </a:solidFill>
                      </a:endParaRPr>
                    </a:p>
                  </a:txBody>
                  <a:tcPr>
                    <a:solidFill>
                      <a:schemeClr val="accent2"/>
                    </a:solidFill>
                  </a:tcPr>
                </a:tc>
                <a:tc>
                  <a:txBody>
                    <a:bodyPr/>
                    <a:lstStyle/>
                    <a:p>
                      <a:endParaRPr lang="en-US" b="1" dirty="0">
                        <a:solidFill>
                          <a:schemeClr val="bg1"/>
                        </a:solidFill>
                      </a:endParaRPr>
                    </a:p>
                  </a:txBody>
                  <a:tcPr>
                    <a:solidFill>
                      <a:schemeClr val="accent2"/>
                    </a:solidFill>
                  </a:tcPr>
                </a:tc>
              </a:tr>
              <a:tr h="422692">
                <a:tc>
                  <a:txBody>
                    <a:bodyPr/>
                    <a:lstStyle/>
                    <a:p>
                      <a:r>
                        <a:rPr lang="en-US" dirty="0" smtClean="0"/>
                        <a:t>No response</a:t>
                      </a:r>
                      <a:endParaRPr lang="en-US" dirty="0"/>
                    </a:p>
                  </a:txBody>
                  <a:tcPr>
                    <a:solidFill>
                      <a:schemeClr val="bg1"/>
                    </a:solidFill>
                  </a:tcPr>
                </a:tc>
                <a:tc>
                  <a:txBody>
                    <a:bodyPr/>
                    <a:lstStyle/>
                    <a:p>
                      <a:r>
                        <a:rPr lang="en-US" dirty="0" smtClean="0"/>
                        <a:t>1,167</a:t>
                      </a:r>
                      <a:endParaRPr lang="en-US" dirty="0"/>
                    </a:p>
                  </a:txBody>
                  <a:tcPr>
                    <a:solidFill>
                      <a:schemeClr val="bg1"/>
                    </a:solidFill>
                  </a:tcPr>
                </a:tc>
              </a:tr>
              <a:tr h="422692">
                <a:tc>
                  <a:txBody>
                    <a:bodyPr/>
                    <a:lstStyle/>
                    <a:p>
                      <a:r>
                        <a:rPr lang="en-US" dirty="0" smtClean="0"/>
                        <a:t>Essential for class/research</a:t>
                      </a:r>
                      <a:endParaRPr lang="en-US" dirty="0"/>
                    </a:p>
                  </a:txBody>
                  <a:tcPr>
                    <a:solidFill>
                      <a:schemeClr val="bg1"/>
                    </a:solidFill>
                  </a:tcPr>
                </a:tc>
                <a:tc>
                  <a:txBody>
                    <a:bodyPr/>
                    <a:lstStyle/>
                    <a:p>
                      <a:r>
                        <a:rPr lang="en-US" dirty="0" smtClean="0"/>
                        <a:t>442</a:t>
                      </a:r>
                      <a:endParaRPr lang="en-US" dirty="0"/>
                    </a:p>
                  </a:txBody>
                  <a:tcPr>
                    <a:solidFill>
                      <a:schemeClr val="bg1"/>
                    </a:solidFill>
                  </a:tcPr>
                </a:tc>
              </a:tr>
              <a:tr h="422692">
                <a:tc>
                  <a:txBody>
                    <a:bodyPr/>
                    <a:lstStyle/>
                    <a:p>
                      <a:r>
                        <a:rPr lang="en-US" dirty="0" smtClean="0"/>
                        <a:t>Required textbook</a:t>
                      </a:r>
                      <a:endParaRPr lang="en-US" dirty="0"/>
                    </a:p>
                  </a:txBody>
                  <a:tcPr>
                    <a:solidFill>
                      <a:schemeClr val="bg1"/>
                    </a:solidFill>
                  </a:tcPr>
                </a:tc>
                <a:tc>
                  <a:txBody>
                    <a:bodyPr/>
                    <a:lstStyle/>
                    <a:p>
                      <a:r>
                        <a:rPr lang="en-US" dirty="0" smtClean="0"/>
                        <a:t>17</a:t>
                      </a:r>
                      <a:endParaRPr lang="en-US" dirty="0"/>
                    </a:p>
                  </a:txBody>
                  <a:tcPr>
                    <a:solidFill>
                      <a:schemeClr val="bg1"/>
                    </a:solidFill>
                  </a:tcPr>
                </a:tc>
              </a:tr>
              <a:tr h="422692">
                <a:tc>
                  <a:txBody>
                    <a:bodyPr/>
                    <a:lstStyle/>
                    <a:p>
                      <a:r>
                        <a:rPr lang="en-US" dirty="0" smtClean="0"/>
                        <a:t>Unessential</a:t>
                      </a:r>
                      <a:endParaRPr lang="en-US" dirty="0"/>
                    </a:p>
                  </a:txBody>
                  <a:tcPr>
                    <a:solidFill>
                      <a:schemeClr val="bg1"/>
                    </a:solidFill>
                  </a:tcPr>
                </a:tc>
                <a:tc>
                  <a:txBody>
                    <a:bodyPr/>
                    <a:lstStyle/>
                    <a:p>
                      <a:r>
                        <a:rPr lang="en-US" dirty="0" smtClean="0"/>
                        <a:t>25</a:t>
                      </a:r>
                      <a:endParaRPr lang="en-US" dirty="0"/>
                    </a:p>
                  </a:txBody>
                  <a:tcPr>
                    <a:solidFill>
                      <a:schemeClr val="bg1"/>
                    </a:solidFill>
                  </a:tcPr>
                </a:tc>
              </a:tr>
              <a:tr h="422692">
                <a:tc>
                  <a:txBody>
                    <a:bodyPr/>
                    <a:lstStyle/>
                    <a:p>
                      <a:r>
                        <a:rPr lang="en-US" dirty="0" smtClean="0"/>
                        <a:t>Unsure</a:t>
                      </a:r>
                      <a:endParaRPr lang="en-US" dirty="0"/>
                    </a:p>
                  </a:txBody>
                  <a:tcPr>
                    <a:solidFill>
                      <a:schemeClr val="bg1"/>
                    </a:solidFill>
                  </a:tcPr>
                </a:tc>
                <a:tc>
                  <a:txBody>
                    <a:bodyPr/>
                    <a:lstStyle/>
                    <a:p>
                      <a:r>
                        <a:rPr lang="en-US" dirty="0" smtClean="0"/>
                        <a:t>11</a:t>
                      </a:r>
                      <a:endParaRPr lang="en-US" dirty="0"/>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4495800" cy="1143000"/>
          </a:xfrm>
        </p:spPr>
        <p:txBody>
          <a:bodyPr/>
          <a:lstStyle/>
          <a:p>
            <a:pPr algn="ctr" eaLnBrk="1" hangingPunct="1"/>
            <a:r>
              <a:rPr lang="en-US" sz="3800" dirty="0" smtClean="0"/>
              <a:t>Why we need GIST</a:t>
            </a:r>
          </a:p>
        </p:txBody>
      </p:sp>
      <p:sp>
        <p:nvSpPr>
          <p:cNvPr id="3" name="Content Placeholder 2"/>
          <p:cNvSpPr>
            <a:spLocks noGrp="1"/>
          </p:cNvSpPr>
          <p:nvPr>
            <p:ph sz="quarter" idx="1"/>
          </p:nvPr>
        </p:nvSpPr>
        <p:spPr>
          <a:xfrm>
            <a:off x="304800" y="1219200"/>
            <a:ext cx="8458200" cy="5410200"/>
          </a:xfrm>
        </p:spPr>
        <p:txBody>
          <a:bodyPr>
            <a:normAutofit lnSpcReduction="10000"/>
          </a:bodyPr>
          <a:lstStyle/>
          <a:p>
            <a:pPr marL="274320"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Bringing users to the conversation</a:t>
            </a:r>
          </a:p>
          <a:p>
            <a:pPr marL="274320" indent="-274320" eaLnBrk="1" fontAlgn="auto" hangingPunct="1">
              <a:spcBef>
                <a:spcPts val="580"/>
              </a:spcBef>
              <a:spcAft>
                <a:spcPts val="0"/>
              </a:spcAft>
              <a:buFont typeface="Wingdings" pitchFamily="2" charset="2"/>
              <a:buChar char="Ø"/>
              <a:defRPr/>
            </a:pPr>
            <a:r>
              <a:rPr lang="en-US" dirty="0" smtClean="0"/>
              <a:t>Too many </a:t>
            </a:r>
            <a:r>
              <a:rPr lang="en-US" i="1" dirty="0" smtClean="0"/>
              <a:t>lame </a:t>
            </a:r>
            <a:r>
              <a:rPr lang="en-US" dirty="0" smtClean="0"/>
              <a:t>request interfaces, no real context</a:t>
            </a:r>
          </a:p>
          <a:p>
            <a:pPr marL="274320"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Speculative selection is a lot of manual work </a:t>
            </a:r>
          </a:p>
          <a:p>
            <a:pPr marL="274320"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Most of the collection is never used</a:t>
            </a:r>
          </a:p>
          <a:p>
            <a:pPr marL="274320"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Shrinking budgets, rising material costs and increasing needs</a:t>
            </a:r>
          </a:p>
          <a:p>
            <a:pPr marL="274320" indent="-274320" eaLnBrk="1" fontAlgn="auto" hangingPunct="1">
              <a:spcBef>
                <a:spcPts val="580"/>
              </a:spcBef>
              <a:spcAft>
                <a:spcPts val="0"/>
              </a:spcAft>
              <a:buFont typeface="Wingdings" pitchFamily="2" charset="2"/>
              <a:buChar char="Ø"/>
              <a:defRPr/>
            </a:pPr>
            <a:r>
              <a:rPr lang="en-US" i="1" dirty="0" smtClean="0">
                <a:solidFill>
                  <a:schemeClr val="tx1">
                    <a:lumMod val="50000"/>
                  </a:schemeClr>
                </a:solidFill>
              </a:rPr>
              <a:t>Just-In-Case</a:t>
            </a:r>
            <a:r>
              <a:rPr lang="en-US" dirty="0" smtClean="0">
                <a:solidFill>
                  <a:schemeClr val="tx1">
                    <a:lumMod val="50000"/>
                  </a:schemeClr>
                </a:solidFill>
              </a:rPr>
              <a:t> model is not sustainable</a:t>
            </a:r>
          </a:p>
          <a:p>
            <a:pPr marL="274320"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Ineffective de-duplication across systems</a:t>
            </a:r>
          </a:p>
          <a:p>
            <a:pPr marL="274320"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Delivery time is a mystery</a:t>
            </a:r>
          </a:p>
          <a:p>
            <a:pPr marL="274320"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Scary proposition…</a:t>
            </a:r>
          </a:p>
          <a:p>
            <a:pPr marL="548958" lvl="1"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Your library is my </a:t>
            </a:r>
            <a:r>
              <a:rPr lang="en-US" dirty="0" smtClean="0">
                <a:solidFill>
                  <a:schemeClr val="tx1">
                    <a:lumMod val="50000"/>
                  </a:schemeClr>
                </a:solidFill>
              </a:rPr>
              <a:t>library, my library is </a:t>
            </a:r>
            <a:r>
              <a:rPr lang="en-US" smtClean="0">
                <a:solidFill>
                  <a:schemeClr val="tx1">
                    <a:lumMod val="50000"/>
                  </a:schemeClr>
                </a:solidFill>
              </a:rPr>
              <a:t>your library</a:t>
            </a:r>
            <a:endParaRPr lang="en-US" dirty="0" smtClean="0">
              <a:solidFill>
                <a:schemeClr val="tx1">
                  <a:lumMod val="50000"/>
                </a:schemeClr>
              </a:solidFill>
            </a:endParaRPr>
          </a:p>
          <a:p>
            <a:pPr marL="548958" lvl="1"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ILL and Acquisitions are ideal together</a:t>
            </a:r>
          </a:p>
          <a:p>
            <a:pPr marL="548958" lvl="1" indent="-274320" eaLnBrk="1" fontAlgn="auto" hangingPunct="1">
              <a:spcBef>
                <a:spcPts val="580"/>
              </a:spcBef>
              <a:spcAft>
                <a:spcPts val="0"/>
              </a:spcAft>
              <a:buFont typeface="Wingdings" pitchFamily="2" charset="2"/>
              <a:buChar char="Ø"/>
              <a:defRPr/>
            </a:pPr>
            <a:r>
              <a:rPr lang="en-US" dirty="0" smtClean="0">
                <a:solidFill>
                  <a:schemeClr val="tx1">
                    <a:lumMod val="50000"/>
                  </a:schemeClr>
                </a:solidFill>
              </a:rPr>
              <a:t>The conversation is with users not bibliographers</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304800" y="228600"/>
            <a:ext cx="7772400" cy="1143000"/>
          </a:xfrm>
        </p:spPr>
        <p:txBody>
          <a:bodyPr/>
          <a:lstStyle/>
          <a:p>
            <a:pPr eaLnBrk="1" hangingPunct="1"/>
            <a:r>
              <a:rPr lang="en-US" smtClean="0"/>
              <a:t>GIST Release Information</a:t>
            </a:r>
          </a:p>
        </p:txBody>
      </p:sp>
      <p:sp>
        <p:nvSpPr>
          <p:cNvPr id="71682" name="Content Placeholder 2"/>
          <p:cNvSpPr>
            <a:spLocks noGrp="1"/>
          </p:cNvSpPr>
          <p:nvPr>
            <p:ph sz="quarter" idx="1"/>
          </p:nvPr>
        </p:nvSpPr>
        <p:spPr>
          <a:xfrm>
            <a:off x="304800" y="1600200"/>
            <a:ext cx="8382000" cy="4572000"/>
          </a:xfrm>
        </p:spPr>
        <p:txBody>
          <a:bodyPr/>
          <a:lstStyle/>
          <a:p>
            <a:pPr eaLnBrk="1" hangingPunct="1">
              <a:buFont typeface="Wingdings" pitchFamily="2" charset="2"/>
              <a:buChar char="Ø"/>
            </a:pPr>
            <a:r>
              <a:rPr lang="en-US" smtClean="0"/>
              <a:t>GIST 1.0 Released:   </a:t>
            </a:r>
            <a:r>
              <a:rPr lang="en-US" b="1" smtClean="0"/>
              <a:t>August 15</a:t>
            </a:r>
            <a:r>
              <a:rPr lang="en-US" b="1" baseline="30000" smtClean="0"/>
              <a:t>th</a:t>
            </a:r>
            <a:r>
              <a:rPr lang="en-US" b="1" smtClean="0"/>
              <a:t>, 2009</a:t>
            </a:r>
          </a:p>
          <a:p>
            <a:pPr eaLnBrk="1" hangingPunct="1">
              <a:buFont typeface="Wingdings" pitchFamily="2" charset="2"/>
              <a:buChar char="Ø"/>
            </a:pPr>
            <a:r>
              <a:rPr lang="en-US" b="1" smtClean="0"/>
              <a:t>Current Version is 1.0.4</a:t>
            </a:r>
          </a:p>
          <a:p>
            <a:pPr eaLnBrk="1" hangingPunct="1">
              <a:buFont typeface="Wingdings" pitchFamily="2" charset="2"/>
              <a:buChar char="Ø"/>
            </a:pPr>
            <a:r>
              <a:rPr lang="en-US" smtClean="0"/>
              <a:t>Documentation wiki: </a:t>
            </a:r>
            <a:r>
              <a:rPr lang="en-US" sz="2800" smtClean="0">
                <a:hlinkClick r:id="rId3"/>
              </a:rPr>
              <a:t>http://toolkit.idsproject.org/doku.php?id=wiki:gist</a:t>
            </a:r>
            <a:endParaRPr lang="en-US" sz="2800" smtClean="0"/>
          </a:p>
          <a:p>
            <a:pPr eaLnBrk="1" hangingPunct="1">
              <a:buFont typeface="Wingdings" pitchFamily="2" charset="2"/>
              <a:buChar char="Ø"/>
            </a:pPr>
            <a:r>
              <a:rPr lang="en-US" smtClean="0"/>
              <a:t>Feedback blog: </a:t>
            </a:r>
            <a:r>
              <a:rPr lang="en-US" smtClean="0">
                <a:solidFill>
                  <a:srgbClr val="00B0F0"/>
                </a:solidFill>
                <a:hlinkClick r:id="rId4"/>
              </a:rPr>
              <a:t>http://gettingitsystemtoolkit.blogspot.com/</a:t>
            </a:r>
            <a:endParaRPr lang="en-US" smtClean="0">
              <a:solidFill>
                <a:srgbClr val="00B0F0"/>
              </a:solidFill>
            </a:endParaRPr>
          </a:p>
          <a:p>
            <a:pPr eaLnBrk="1" hangingPunct="1">
              <a:buFont typeface="Wingdings" pitchFamily="2" charset="2"/>
              <a:buChar char="Ø"/>
            </a:pPr>
            <a:r>
              <a:rPr lang="en-US" smtClean="0"/>
              <a:t>Obtain as much feedback as we can prior to and after release</a:t>
            </a:r>
          </a:p>
          <a:p>
            <a:pPr eaLnBrk="1" hangingPunct="1">
              <a:buFont typeface="Wingdings" pitchFamily="2" charset="2"/>
              <a:buChar char="Ø"/>
            </a:pPr>
            <a:endParaRPr lang="en-US" smtClean="0"/>
          </a:p>
          <a:p>
            <a:pPr eaLnBrk="1" hangingPunct="1">
              <a:buFont typeface="Wingdings 2" pitchFamily="18" charset="2"/>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304800" y="228600"/>
            <a:ext cx="7772400" cy="1143000"/>
          </a:xfrm>
        </p:spPr>
        <p:txBody>
          <a:bodyPr/>
          <a:lstStyle/>
          <a:p>
            <a:pPr eaLnBrk="1" hangingPunct="1"/>
            <a:r>
              <a:rPr lang="en-US" smtClean="0"/>
              <a:t>The Ideal Future of GIST </a:t>
            </a:r>
          </a:p>
        </p:txBody>
      </p:sp>
      <p:sp>
        <p:nvSpPr>
          <p:cNvPr id="4" name="Rectangle 3"/>
          <p:cNvSpPr/>
          <p:nvPr/>
        </p:nvSpPr>
        <p:spPr>
          <a:xfrm>
            <a:off x="533400" y="1871663"/>
            <a:ext cx="7315200" cy="43164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defTabSz="912813">
              <a:defRPr/>
            </a:pPr>
            <a:r>
              <a:rPr lang="en-US" sz="2000" b="1">
                <a:solidFill>
                  <a:srgbClr val="000000"/>
                </a:solidFill>
                <a:latin typeface="Calibri" pitchFamily="34" charset="0"/>
                <a:cs typeface="Arial" charset="0"/>
              </a:rPr>
              <a:t>Version 2 Features</a:t>
            </a:r>
            <a:endParaRPr lang="en-US" sz="2000">
              <a:solidFill>
                <a:srgbClr val="000000"/>
              </a:solidFill>
              <a:latin typeface="Calibri" pitchFamily="34" charset="0"/>
              <a:cs typeface="Arial" charset="0"/>
            </a:endParaRPr>
          </a:p>
          <a:p>
            <a:pPr defTabSz="912813">
              <a:defRPr/>
            </a:pPr>
            <a:endParaRPr lang="en-US" sz="500" b="1">
              <a:solidFill>
                <a:srgbClr val="000000"/>
              </a:solidFill>
              <a:latin typeface="Calibri" pitchFamily="34" charset="0"/>
              <a:cs typeface="Arial" charset="0"/>
            </a:endParaRPr>
          </a:p>
          <a:p>
            <a:pPr defTabSz="912813">
              <a:defRPr/>
            </a:pPr>
            <a:r>
              <a:rPr lang="en-US" b="1">
                <a:solidFill>
                  <a:srgbClr val="000000"/>
                </a:solidFill>
                <a:latin typeface="Calibri" pitchFamily="34" charset="0"/>
                <a:cs typeface="Arial" charset="0"/>
              </a:rPr>
              <a:t>Gift Management Processing</a:t>
            </a:r>
            <a:r>
              <a:rPr lang="en-US">
                <a:solidFill>
                  <a:srgbClr val="000000"/>
                </a:solidFill>
                <a:latin typeface="Calibri" pitchFamily="34" charset="0"/>
                <a:cs typeface="Arial" charset="0"/>
              </a:rPr>
              <a:t>: Automate gift selection &amp; acknowledgement processing with collection building profile services.</a:t>
            </a:r>
          </a:p>
          <a:p>
            <a:pPr defTabSz="912813">
              <a:defRPr/>
            </a:pPr>
            <a:r>
              <a:rPr lang="en-US">
                <a:solidFill>
                  <a:srgbClr val="000000"/>
                </a:solidFill>
                <a:latin typeface="Calibri" pitchFamily="34" charset="0"/>
                <a:cs typeface="Arial" charset="0"/>
              </a:rPr>
              <a:t>Also useful for weeding evaluation.</a:t>
            </a:r>
            <a:r>
              <a:rPr lang="en-US">
                <a:solidFill>
                  <a:schemeClr val="tx1"/>
                </a:solidFill>
                <a:latin typeface="Calibri" pitchFamily="34" charset="0"/>
                <a:cs typeface="Arial" charset="0"/>
              </a:rPr>
              <a:t> </a:t>
            </a:r>
          </a:p>
          <a:p>
            <a:pPr defTabSz="912813">
              <a:defRPr/>
            </a:pPr>
            <a:endParaRPr lang="en-US">
              <a:solidFill>
                <a:schemeClr val="tx1"/>
              </a:solidFill>
              <a:latin typeface="Calibri" pitchFamily="34" charset="0"/>
              <a:cs typeface="Arial" charset="0"/>
            </a:endParaRPr>
          </a:p>
          <a:p>
            <a:pPr defTabSz="912813">
              <a:defRPr/>
            </a:pPr>
            <a:r>
              <a:rPr lang="en-US" b="1">
                <a:solidFill>
                  <a:srgbClr val="000000"/>
                </a:solidFill>
                <a:latin typeface="Calibri" pitchFamily="34" charset="0"/>
                <a:cs typeface="Arial" charset="0"/>
              </a:rPr>
              <a:t>Budget Management</a:t>
            </a:r>
            <a:r>
              <a:rPr lang="en-US">
                <a:solidFill>
                  <a:srgbClr val="000000"/>
                </a:solidFill>
                <a:latin typeface="Calibri" pitchFamily="34" charset="0"/>
                <a:cs typeface="Arial" charset="0"/>
              </a:rPr>
              <a:t>:</a:t>
            </a:r>
            <a:r>
              <a:rPr lang="en-US" sz="2000">
                <a:solidFill>
                  <a:srgbClr val="000000"/>
                </a:solidFill>
                <a:latin typeface="Calibri" pitchFamily="34" charset="0"/>
                <a:cs typeface="Arial" charset="0"/>
              </a:rPr>
              <a:t> </a:t>
            </a:r>
            <a:r>
              <a:rPr lang="en-US">
                <a:solidFill>
                  <a:srgbClr val="000000"/>
                </a:solidFill>
                <a:latin typeface="Calibri" pitchFamily="34" charset="0"/>
                <a:cs typeface="Arial" charset="0"/>
              </a:rPr>
              <a:t>Grant, individual, and department budgets can be shown and selected i.e.: </a:t>
            </a:r>
            <a:r>
              <a:rPr lang="en-US" b="1">
                <a:solidFill>
                  <a:srgbClr val="000000"/>
                </a:solidFill>
                <a:latin typeface="Calibri" pitchFamily="34" charset="0"/>
                <a:cs typeface="Arial" charset="0"/>
              </a:rPr>
              <a:t>This item costs $45.43; your department book budget is $567, do you want to continue with this order?  </a:t>
            </a:r>
            <a:r>
              <a:rPr lang="en-US" sz="1600">
                <a:solidFill>
                  <a:srgbClr val="000000"/>
                </a:solidFill>
                <a:latin typeface="Calibri" pitchFamily="34" charset="0"/>
                <a:cs typeface="Arial" charset="0"/>
              </a:rPr>
              <a:t>Includes budget and account transaction tracking, review &amp; approvals systems.</a:t>
            </a:r>
          </a:p>
          <a:p>
            <a:pPr defTabSz="912813">
              <a:defRPr/>
            </a:pPr>
            <a:endParaRPr lang="en-US" sz="1600">
              <a:solidFill>
                <a:srgbClr val="000000"/>
              </a:solidFill>
              <a:latin typeface="Calibri" pitchFamily="34" charset="0"/>
              <a:cs typeface="Arial" charset="0"/>
            </a:endParaRPr>
          </a:p>
          <a:p>
            <a:pPr defTabSz="912813">
              <a:defRPr/>
            </a:pPr>
            <a:endParaRPr lang="en-US" sz="500">
              <a:solidFill>
                <a:srgbClr val="000000"/>
              </a:solidFill>
              <a:latin typeface="Calibri" pitchFamily="34" charset="0"/>
              <a:cs typeface="Arial" charset="0"/>
            </a:endParaRPr>
          </a:p>
          <a:p>
            <a:pPr defTabSz="912813">
              <a:defRPr/>
            </a:pPr>
            <a:r>
              <a:rPr lang="en-US" b="1">
                <a:solidFill>
                  <a:srgbClr val="000000"/>
                </a:solidFill>
                <a:latin typeface="Calibri" pitchFamily="34" charset="0"/>
                <a:cs typeface="Arial" charset="0"/>
              </a:rPr>
              <a:t>Other Data Services: </a:t>
            </a:r>
            <a:r>
              <a:rPr lang="en-US" sz="1600" b="1">
                <a:solidFill>
                  <a:srgbClr val="000000"/>
                </a:solidFill>
                <a:latin typeface="Calibri" pitchFamily="34" charset="0"/>
                <a:cs typeface="Arial" charset="0"/>
              </a:rPr>
              <a:t>Articles, Book Burro, IDS Project Data, Copyright Clearance, book jobbers, videos, OCLC Holdings &amp; record download to ILS.</a:t>
            </a:r>
          </a:p>
          <a:p>
            <a:pPr defTabSz="912813">
              <a:defRPr/>
            </a:pPr>
            <a:endParaRPr lang="en-US" sz="1600">
              <a:solidFill>
                <a:srgbClr val="000000"/>
              </a:solidFill>
              <a:latin typeface="Calibri" pitchFamily="34" charset="0"/>
              <a:cs typeface="Arial" charset="0"/>
            </a:endParaRPr>
          </a:p>
          <a:p>
            <a:pPr defTabSz="912813">
              <a:defRPr/>
            </a:pPr>
            <a:r>
              <a:rPr lang="en-US">
                <a:solidFill>
                  <a:schemeClr val="tx1"/>
                </a:solidFill>
                <a:latin typeface="Calibri" pitchFamily="34" charset="0"/>
                <a:cs typeface="Arial" charset="0"/>
              </a:rPr>
              <a:t>Work with vendors to add more services and API connectors with book jobbers, etc.  You can help!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Autofit/>
          </a:bodyPr>
          <a:lstStyle/>
          <a:p>
            <a:pPr algn="ctr">
              <a:defRPr/>
            </a:pPr>
            <a:r>
              <a:rPr lang="en-US" sz="2800" dirty="0" smtClean="0">
                <a:solidFill>
                  <a:schemeClr val="tx2">
                    <a:lumMod val="50000"/>
                  </a:schemeClr>
                </a:solidFill>
              </a:rPr>
              <a:t>GIFT &amp; Weed Manager Component in Alpha</a:t>
            </a:r>
            <a:endParaRPr lang="en-US" sz="2800" dirty="0">
              <a:solidFill>
                <a:schemeClr val="tx2">
                  <a:lumMod val="50000"/>
                </a:schemeClr>
              </a:solidFill>
            </a:endParaRPr>
          </a:p>
        </p:txBody>
      </p:sp>
      <p:sp>
        <p:nvSpPr>
          <p:cNvPr id="75781" name="TextBox 6"/>
          <p:cNvSpPr txBox="1">
            <a:spLocks noChangeArrowheads="1"/>
          </p:cNvSpPr>
          <p:nvPr/>
        </p:nvSpPr>
        <p:spPr bwMode="auto">
          <a:xfrm>
            <a:off x="457200" y="1143000"/>
            <a:ext cx="8491538" cy="984250"/>
          </a:xfrm>
          <a:prstGeom prst="rect">
            <a:avLst/>
          </a:prstGeom>
          <a:noFill/>
          <a:ln w="9525">
            <a:noFill/>
            <a:miter lim="800000"/>
            <a:headEnd/>
            <a:tailEnd/>
          </a:ln>
        </p:spPr>
        <p:txBody>
          <a:bodyPr lIns="91375" tIns="45687" rIns="91375" bIns="45687">
            <a:spAutoFit/>
          </a:bodyPr>
          <a:lstStyle/>
          <a:p>
            <a:r>
              <a:rPr lang="en-US" sz="1900" b="1"/>
              <a:t>Weed</a:t>
            </a:r>
            <a:r>
              <a:rPr lang="en-US" sz="1900"/>
              <a:t> 		= remove holdings &amp; OCLC symbol, statistics, etc.</a:t>
            </a:r>
          </a:p>
          <a:p>
            <a:r>
              <a:rPr lang="en-US" sz="1900" b="1"/>
              <a:t>Keep &amp; Catalog</a:t>
            </a:r>
            <a:r>
              <a:rPr lang="en-US" sz="1900"/>
              <a:t> = add donated work, attach symbol, download record, etc.</a:t>
            </a:r>
          </a:p>
          <a:p>
            <a:r>
              <a:rPr lang="en-US" sz="1900" b="1"/>
              <a:t>Don’t Acquire </a:t>
            </a:r>
            <a:r>
              <a:rPr lang="en-US" sz="1900"/>
              <a:t>	= create donor letter when finished, statistics, etc.</a:t>
            </a:r>
          </a:p>
        </p:txBody>
      </p:sp>
      <p:pic>
        <p:nvPicPr>
          <p:cNvPr id="75785" name="Picture 9"/>
          <p:cNvPicPr>
            <a:picLocks noChangeAspect="1" noChangeArrowheads="1"/>
          </p:cNvPicPr>
          <p:nvPr/>
        </p:nvPicPr>
        <p:blipFill>
          <a:blip r:embed="rId2"/>
          <a:srcRect/>
          <a:stretch>
            <a:fillRect/>
          </a:stretch>
        </p:blipFill>
        <p:spPr bwMode="auto">
          <a:xfrm>
            <a:off x="304800" y="2286000"/>
            <a:ext cx="8588375" cy="4259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411163"/>
          </a:xfrm>
        </p:spPr>
        <p:txBody>
          <a:bodyPr>
            <a:normAutofit fontScale="90000"/>
          </a:bodyPr>
          <a:lstStyle/>
          <a:p>
            <a:pPr algn="r">
              <a:defRPr/>
            </a:pPr>
            <a:r>
              <a:rPr lang="en-US" sz="2000" dirty="0" smtClean="0"/>
              <a:t>GIST GM Workflow Map</a:t>
            </a:r>
            <a:endParaRPr lang="en-US" sz="2000" dirty="0"/>
          </a:p>
        </p:txBody>
      </p:sp>
      <p:sp>
        <p:nvSpPr>
          <p:cNvPr id="3" name="Flowchart: Manual Operation 2"/>
          <p:cNvSpPr/>
          <p:nvPr/>
        </p:nvSpPr>
        <p:spPr>
          <a:xfrm>
            <a:off x="3581400" y="381000"/>
            <a:ext cx="1219200" cy="457200"/>
          </a:xfrm>
          <a:prstGeom prst="flowChartManualOperation">
            <a:avLst/>
          </a:prstGeom>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GIST GM</a:t>
            </a:r>
          </a:p>
        </p:txBody>
      </p:sp>
      <p:sp>
        <p:nvSpPr>
          <p:cNvPr id="4" name="Flowchart: Process 3"/>
          <p:cNvSpPr/>
          <p:nvPr/>
        </p:nvSpPr>
        <p:spPr>
          <a:xfrm>
            <a:off x="457200" y="1219200"/>
            <a:ext cx="2286000" cy="4572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Gift Processing</a:t>
            </a:r>
          </a:p>
        </p:txBody>
      </p:sp>
      <p:sp>
        <p:nvSpPr>
          <p:cNvPr id="5" name="Flowchart: Process 4"/>
          <p:cNvSpPr/>
          <p:nvPr/>
        </p:nvSpPr>
        <p:spPr>
          <a:xfrm>
            <a:off x="434975" y="1828800"/>
            <a:ext cx="2322513" cy="3810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Search &amp;/or Enter Donor Name</a:t>
            </a:r>
          </a:p>
          <a:p>
            <a:pPr algn="ctr" defTabSz="913657">
              <a:defRPr/>
            </a:pPr>
            <a:r>
              <a:rPr lang="en-US" sz="1200" dirty="0">
                <a:solidFill>
                  <a:prstClr val="black"/>
                </a:solidFill>
                <a:latin typeface="Calibri"/>
              </a:rPr>
              <a:t>(Anonymous used if no donor)</a:t>
            </a:r>
          </a:p>
        </p:txBody>
      </p:sp>
      <p:sp>
        <p:nvSpPr>
          <p:cNvPr id="6" name="Flowchart: Process 5"/>
          <p:cNvSpPr/>
          <p:nvPr/>
        </p:nvSpPr>
        <p:spPr>
          <a:xfrm>
            <a:off x="434975" y="2514600"/>
            <a:ext cx="2232025" cy="4572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Wand in ISBN# or enter OCLC#</a:t>
            </a:r>
          </a:p>
          <a:p>
            <a:pPr algn="ctr" defTabSz="913657">
              <a:defRPr/>
            </a:pPr>
            <a:r>
              <a:rPr lang="en-US" sz="1200" dirty="0">
                <a:solidFill>
                  <a:prstClr val="black"/>
                </a:solidFill>
                <a:latin typeface="Calibri"/>
              </a:rPr>
              <a:t>(Search?)</a:t>
            </a:r>
          </a:p>
        </p:txBody>
      </p:sp>
      <p:sp>
        <p:nvSpPr>
          <p:cNvPr id="7" name="Flowchart: Process 6"/>
          <p:cNvSpPr/>
          <p:nvPr/>
        </p:nvSpPr>
        <p:spPr>
          <a:xfrm>
            <a:off x="304800" y="3276600"/>
            <a:ext cx="762000" cy="4572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Do not Accept</a:t>
            </a:r>
          </a:p>
        </p:txBody>
      </p:sp>
      <p:cxnSp>
        <p:nvCxnSpPr>
          <p:cNvPr id="9" name="Straight Arrow Connector 8"/>
          <p:cNvCxnSpPr/>
          <p:nvPr/>
        </p:nvCxnSpPr>
        <p:spPr>
          <a:xfrm rot="10800000" flipV="1">
            <a:off x="1600200" y="609600"/>
            <a:ext cx="2103438"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Flowchart: Process 9"/>
          <p:cNvSpPr/>
          <p:nvPr/>
        </p:nvSpPr>
        <p:spPr>
          <a:xfrm>
            <a:off x="6172200" y="1219200"/>
            <a:ext cx="23622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De-selection Processing</a:t>
            </a:r>
          </a:p>
        </p:txBody>
      </p:sp>
      <p:cxnSp>
        <p:nvCxnSpPr>
          <p:cNvPr id="11" name="Straight Arrow Connector 10"/>
          <p:cNvCxnSpPr/>
          <p:nvPr/>
        </p:nvCxnSpPr>
        <p:spPr>
          <a:xfrm>
            <a:off x="4678363" y="609600"/>
            <a:ext cx="2674937" cy="533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Flowchart: Process 13"/>
          <p:cNvSpPr/>
          <p:nvPr/>
        </p:nvSpPr>
        <p:spPr>
          <a:xfrm>
            <a:off x="5943600" y="2590800"/>
            <a:ext cx="9906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Review Required</a:t>
            </a:r>
          </a:p>
        </p:txBody>
      </p:sp>
      <p:sp>
        <p:nvSpPr>
          <p:cNvPr id="15" name="Flowchart: Process 14"/>
          <p:cNvSpPr/>
          <p:nvPr/>
        </p:nvSpPr>
        <p:spPr>
          <a:xfrm>
            <a:off x="7239000" y="2590800"/>
            <a:ext cx="1600200" cy="5334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Weed Item</a:t>
            </a:r>
          </a:p>
        </p:txBody>
      </p:sp>
      <p:sp>
        <p:nvSpPr>
          <p:cNvPr id="17" name="Flowchart: Process 16"/>
          <p:cNvSpPr/>
          <p:nvPr/>
        </p:nvSpPr>
        <p:spPr>
          <a:xfrm>
            <a:off x="5943600" y="3276600"/>
            <a:ext cx="990600" cy="7620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Email sent</a:t>
            </a:r>
          </a:p>
          <a:p>
            <a:pPr algn="ctr" defTabSz="913657">
              <a:defRPr/>
            </a:pPr>
            <a:r>
              <a:rPr lang="en-US" sz="1200" dirty="0">
                <a:solidFill>
                  <a:prstClr val="black"/>
                </a:solidFill>
                <a:latin typeface="Calibri"/>
              </a:rPr>
              <a:t>Librarian?</a:t>
            </a:r>
          </a:p>
        </p:txBody>
      </p:sp>
      <p:sp>
        <p:nvSpPr>
          <p:cNvPr id="18" name="Flowchart: Process 17"/>
          <p:cNvSpPr/>
          <p:nvPr/>
        </p:nvSpPr>
        <p:spPr>
          <a:xfrm>
            <a:off x="7239000" y="3276600"/>
            <a:ext cx="16002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Remove Holdings from ILS</a:t>
            </a:r>
          </a:p>
        </p:txBody>
      </p:sp>
      <p:sp>
        <p:nvSpPr>
          <p:cNvPr id="19" name="Flowchart: Process 18"/>
          <p:cNvSpPr/>
          <p:nvPr/>
        </p:nvSpPr>
        <p:spPr>
          <a:xfrm>
            <a:off x="7239000" y="3886200"/>
            <a:ext cx="1600200" cy="5334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Detach OCLC symbol</a:t>
            </a:r>
          </a:p>
        </p:txBody>
      </p:sp>
      <p:sp>
        <p:nvSpPr>
          <p:cNvPr id="20" name="Flowchart: Process 19"/>
          <p:cNvSpPr/>
          <p:nvPr/>
        </p:nvSpPr>
        <p:spPr>
          <a:xfrm>
            <a:off x="6477000" y="4191000"/>
            <a:ext cx="4572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YES</a:t>
            </a:r>
          </a:p>
        </p:txBody>
      </p:sp>
      <p:sp>
        <p:nvSpPr>
          <p:cNvPr id="21" name="Flowchart: Process 20"/>
          <p:cNvSpPr/>
          <p:nvPr/>
        </p:nvSpPr>
        <p:spPr>
          <a:xfrm>
            <a:off x="5943600" y="4191000"/>
            <a:ext cx="4572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NO</a:t>
            </a:r>
          </a:p>
        </p:txBody>
      </p:sp>
      <p:cxnSp>
        <p:nvCxnSpPr>
          <p:cNvPr id="37" name="Straight Arrow Connector 36"/>
          <p:cNvCxnSpPr>
            <a:stCxn id="4" idx="2"/>
            <a:endCxn id="5" idx="0"/>
          </p:cNvCxnSpPr>
          <p:nvPr/>
        </p:nvCxnSpPr>
        <p:spPr>
          <a:xfrm rot="5400000">
            <a:off x="1522413" y="1751012"/>
            <a:ext cx="152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6" idx="0"/>
          </p:cNvCxnSpPr>
          <p:nvPr/>
        </p:nvCxnSpPr>
        <p:spPr>
          <a:xfrm rot="5400000">
            <a:off x="1423988" y="2336800"/>
            <a:ext cx="304800" cy="5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2"/>
            <a:endCxn id="62" idx="0"/>
          </p:cNvCxnSpPr>
          <p:nvPr/>
        </p:nvCxnSpPr>
        <p:spPr>
          <a:xfrm rot="16200000" flipH="1">
            <a:off x="1861344" y="2661444"/>
            <a:ext cx="304800" cy="925512"/>
          </a:xfrm>
          <a:prstGeom prst="straightConnector1">
            <a:avLst/>
          </a:prstGeom>
          <a:ln w="25400" cmpd="tri">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flipV="1">
            <a:off x="6400800" y="2057400"/>
            <a:ext cx="7620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5" idx="0"/>
          </p:cNvCxnSpPr>
          <p:nvPr/>
        </p:nvCxnSpPr>
        <p:spPr>
          <a:xfrm>
            <a:off x="7315200" y="2133600"/>
            <a:ext cx="7239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7" idx="0"/>
          </p:cNvCxnSpPr>
          <p:nvPr/>
        </p:nvCxnSpPr>
        <p:spPr>
          <a:xfrm rot="5400000">
            <a:off x="6325394" y="3163094"/>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21" idx="0"/>
          </p:cNvCxnSpPr>
          <p:nvPr/>
        </p:nvCxnSpPr>
        <p:spPr>
          <a:xfrm rot="10800000" flipV="1">
            <a:off x="6172200" y="4038600"/>
            <a:ext cx="230188"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7" idx="2"/>
            <a:endCxn id="20" idx="0"/>
          </p:cNvCxnSpPr>
          <p:nvPr/>
        </p:nvCxnSpPr>
        <p:spPr>
          <a:xfrm rot="16200000" flipH="1">
            <a:off x="6496050" y="3981450"/>
            <a:ext cx="152400" cy="266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5" idx="2"/>
            <a:endCxn id="18" idx="0"/>
          </p:cNvCxnSpPr>
          <p:nvPr/>
        </p:nvCxnSpPr>
        <p:spPr>
          <a:xfrm rot="5400000">
            <a:off x="7963694" y="3201194"/>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8" idx="2"/>
            <a:endCxn id="19" idx="0"/>
          </p:cNvCxnSpPr>
          <p:nvPr/>
        </p:nvCxnSpPr>
        <p:spPr>
          <a:xfrm rot="5400000">
            <a:off x="7963694" y="3810794"/>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Flowchart: Process 65"/>
          <p:cNvSpPr/>
          <p:nvPr/>
        </p:nvSpPr>
        <p:spPr>
          <a:xfrm>
            <a:off x="7239000" y="4572000"/>
            <a:ext cx="1600200" cy="6096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i="1" dirty="0">
                <a:solidFill>
                  <a:prstClr val="black"/>
                </a:solidFill>
                <a:latin typeface="Calibri"/>
              </a:rPr>
              <a:t>Statistics? # or LC conspectus?</a:t>
            </a:r>
          </a:p>
        </p:txBody>
      </p:sp>
      <p:sp>
        <p:nvSpPr>
          <p:cNvPr id="67" name="Flowchart: Process 66"/>
          <p:cNvSpPr/>
          <p:nvPr/>
        </p:nvSpPr>
        <p:spPr>
          <a:xfrm>
            <a:off x="7239000" y="5334000"/>
            <a:ext cx="1600200" cy="5334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Manual process: Withdrawn stamp</a:t>
            </a:r>
          </a:p>
        </p:txBody>
      </p:sp>
      <p:sp>
        <p:nvSpPr>
          <p:cNvPr id="68" name="Flowchart: Process 67"/>
          <p:cNvSpPr/>
          <p:nvPr/>
        </p:nvSpPr>
        <p:spPr>
          <a:xfrm>
            <a:off x="7239000" y="6019800"/>
            <a:ext cx="1600200" cy="6096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Book sale, Better World Books, B-Logistics, etc.</a:t>
            </a:r>
          </a:p>
        </p:txBody>
      </p:sp>
      <p:cxnSp>
        <p:nvCxnSpPr>
          <p:cNvPr id="69" name="Straight Arrow Connector 68"/>
          <p:cNvCxnSpPr>
            <a:stCxn id="19" idx="2"/>
            <a:endCxn id="66" idx="0"/>
          </p:cNvCxnSpPr>
          <p:nvPr/>
        </p:nvCxnSpPr>
        <p:spPr>
          <a:xfrm rot="5400000">
            <a:off x="7963694" y="4496594"/>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6" idx="2"/>
            <a:endCxn id="67" idx="0"/>
          </p:cNvCxnSpPr>
          <p:nvPr/>
        </p:nvCxnSpPr>
        <p:spPr>
          <a:xfrm rot="5400000">
            <a:off x="7963694" y="5258594"/>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7925594" y="5942806"/>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0" idx="3"/>
            <a:endCxn id="15" idx="1"/>
          </p:cNvCxnSpPr>
          <p:nvPr/>
        </p:nvCxnSpPr>
        <p:spPr>
          <a:xfrm flipV="1">
            <a:off x="6934200" y="2857500"/>
            <a:ext cx="304800" cy="1562100"/>
          </a:xfrm>
          <a:prstGeom prst="curved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sp>
        <p:nvSpPr>
          <p:cNvPr id="61" name="Flowchart: Process 60"/>
          <p:cNvSpPr/>
          <p:nvPr/>
        </p:nvSpPr>
        <p:spPr>
          <a:xfrm>
            <a:off x="1219200" y="3276600"/>
            <a:ext cx="685800" cy="4572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Accept</a:t>
            </a:r>
          </a:p>
        </p:txBody>
      </p:sp>
      <p:sp>
        <p:nvSpPr>
          <p:cNvPr id="62" name="Flowchart: Process 61"/>
          <p:cNvSpPr/>
          <p:nvPr/>
        </p:nvSpPr>
        <p:spPr>
          <a:xfrm>
            <a:off x="2133600" y="3276600"/>
            <a:ext cx="685800" cy="4572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Review</a:t>
            </a:r>
          </a:p>
        </p:txBody>
      </p:sp>
      <p:cxnSp>
        <p:nvCxnSpPr>
          <p:cNvPr id="65" name="Straight Arrow Connector 64"/>
          <p:cNvCxnSpPr>
            <a:stCxn id="6" idx="2"/>
            <a:endCxn id="7" idx="0"/>
          </p:cNvCxnSpPr>
          <p:nvPr/>
        </p:nvCxnSpPr>
        <p:spPr>
          <a:xfrm rot="5400000">
            <a:off x="965994" y="2691606"/>
            <a:ext cx="304800" cy="865188"/>
          </a:xfrm>
          <a:prstGeom prst="straightConnector1">
            <a:avLst/>
          </a:prstGeom>
          <a:ln w="25400" cmpd="tri">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 idx="2"/>
            <a:endCxn id="61" idx="0"/>
          </p:cNvCxnSpPr>
          <p:nvPr/>
        </p:nvCxnSpPr>
        <p:spPr>
          <a:xfrm rot="16200000" flipH="1">
            <a:off x="1404144" y="3118644"/>
            <a:ext cx="304800" cy="11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a:off x="496094" y="46093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304800" y="3810000"/>
            <a:ext cx="2514600" cy="609600"/>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200" i="1" dirty="0">
                <a:solidFill>
                  <a:prstClr val="black"/>
                </a:solidFill>
                <a:latin typeface="Calibri"/>
              </a:rPr>
              <a:t>List is being created for donor letter and statistics? What data needed? Import to Library Thing?</a:t>
            </a:r>
          </a:p>
        </p:txBody>
      </p:sp>
      <p:sp>
        <p:nvSpPr>
          <p:cNvPr id="83" name="Flowchart: Process 82"/>
          <p:cNvSpPr/>
          <p:nvPr/>
        </p:nvSpPr>
        <p:spPr>
          <a:xfrm>
            <a:off x="304800" y="4876800"/>
            <a:ext cx="990600" cy="609600"/>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000" dirty="0">
                <a:solidFill>
                  <a:prstClr val="black"/>
                </a:solidFill>
                <a:latin typeface="Calibri"/>
              </a:rPr>
              <a:t>Book Sale, Better World Books, B-Logistics, etc.</a:t>
            </a:r>
          </a:p>
        </p:txBody>
      </p:sp>
      <p:sp>
        <p:nvSpPr>
          <p:cNvPr id="84" name="Flowchart: Process 83"/>
          <p:cNvSpPr/>
          <p:nvPr/>
        </p:nvSpPr>
        <p:spPr>
          <a:xfrm>
            <a:off x="1371600" y="4876800"/>
            <a:ext cx="1676400" cy="676275"/>
          </a:xfrm>
          <a:prstGeom prst="flowChartProcess">
            <a:avLst/>
          </a:prstGeom>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100" dirty="0">
                <a:solidFill>
                  <a:prstClr val="black"/>
                </a:solidFill>
                <a:latin typeface="Calibri"/>
              </a:rPr>
              <a:t>Attach holdings, download record, create spine label, barcode</a:t>
            </a:r>
          </a:p>
        </p:txBody>
      </p:sp>
      <p:cxnSp>
        <p:nvCxnSpPr>
          <p:cNvPr id="86" name="Curved Connector 85"/>
          <p:cNvCxnSpPr>
            <a:stCxn id="62" idx="2"/>
            <a:endCxn id="61" idx="0"/>
          </p:cNvCxnSpPr>
          <p:nvPr/>
        </p:nvCxnSpPr>
        <p:spPr>
          <a:xfrm rot="5400000" flipH="1">
            <a:off x="1790700" y="3048000"/>
            <a:ext cx="457200" cy="914400"/>
          </a:xfrm>
          <a:prstGeom prst="curvedConnector5">
            <a:avLst>
              <a:gd name="adj1" fmla="val -50000"/>
              <a:gd name="adj2" fmla="val 50000"/>
              <a:gd name="adj3" fmla="val 1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9" name="Curved Connector 85"/>
          <p:cNvCxnSpPr/>
          <p:nvPr/>
        </p:nvCxnSpPr>
        <p:spPr>
          <a:xfrm rot="10800000">
            <a:off x="914400" y="3276600"/>
            <a:ext cx="1600200" cy="458788"/>
          </a:xfrm>
          <a:prstGeom prst="curvedConnector3">
            <a:avLst>
              <a:gd name="adj1" fmla="val 35513"/>
            </a:avLst>
          </a:prstGeom>
          <a:ln>
            <a:tailEnd type="arrow"/>
          </a:ln>
        </p:spPr>
        <p:style>
          <a:lnRef idx="1">
            <a:schemeClr val="accent2"/>
          </a:lnRef>
          <a:fillRef idx="0">
            <a:schemeClr val="accent2"/>
          </a:fillRef>
          <a:effectRef idx="0">
            <a:schemeClr val="accent2"/>
          </a:effectRef>
          <a:fontRef idx="minor">
            <a:schemeClr val="tx1"/>
          </a:fontRef>
        </p:style>
      </p:cxnSp>
      <p:sp>
        <p:nvSpPr>
          <p:cNvPr id="99" name="Rounded Rectangle 98"/>
          <p:cNvSpPr/>
          <p:nvPr/>
        </p:nvSpPr>
        <p:spPr>
          <a:xfrm>
            <a:off x="3429000" y="2609850"/>
            <a:ext cx="1828800" cy="1066800"/>
          </a:xfrm>
          <a:prstGeom prst="roundRect">
            <a:avLst/>
          </a:prstGeom>
        </p:spPr>
        <p:style>
          <a:lnRef idx="2">
            <a:schemeClr val="accent6"/>
          </a:lnRef>
          <a:fillRef idx="1">
            <a:schemeClr val="lt1"/>
          </a:fillRef>
          <a:effectRef idx="0">
            <a:schemeClr val="accent6"/>
          </a:effectRef>
          <a:fontRef idx="minor">
            <a:schemeClr val="dk1"/>
          </a:fontRef>
        </p:style>
        <p:txBody>
          <a:bodyPr lIns="91366" tIns="45682" rIns="91366" bIns="45682" anchor="ctr"/>
          <a:lstStyle/>
          <a:p>
            <a:pPr algn="ctr" defTabSz="913657">
              <a:defRPr/>
            </a:pPr>
            <a:r>
              <a:rPr lang="en-US" sz="1400" dirty="0">
                <a:solidFill>
                  <a:prstClr val="black"/>
                </a:solidFill>
                <a:latin typeface="Calibri"/>
              </a:rPr>
              <a:t>Collection Building Profile</a:t>
            </a:r>
          </a:p>
          <a:p>
            <a:pPr algn="ctr" defTabSz="913657">
              <a:defRPr/>
            </a:pPr>
            <a:endParaRPr lang="en-US" sz="500" dirty="0">
              <a:solidFill>
                <a:prstClr val="black"/>
              </a:solidFill>
              <a:latin typeface="Calibri"/>
            </a:endParaRPr>
          </a:p>
          <a:p>
            <a:pPr algn="ctr" defTabSz="913657">
              <a:defRPr/>
            </a:pPr>
            <a:r>
              <a:rPr lang="en-US" sz="1200" dirty="0">
                <a:solidFill>
                  <a:prstClr val="black"/>
                </a:solidFill>
                <a:latin typeface="Calibri"/>
              </a:rPr>
              <a:t>Modified Conspectus Configuration File</a:t>
            </a:r>
          </a:p>
        </p:txBody>
      </p:sp>
      <p:pic>
        <p:nvPicPr>
          <p:cNvPr id="5122" name="Picture 2"/>
          <p:cNvPicPr>
            <a:picLocks noChangeAspect="1" noChangeArrowheads="1"/>
          </p:cNvPicPr>
          <p:nvPr/>
        </p:nvPicPr>
        <p:blipFill>
          <a:blip r:embed="rId3"/>
          <a:srcRect/>
          <a:stretch>
            <a:fillRect/>
          </a:stretch>
        </p:blipFill>
        <p:spPr bwMode="auto">
          <a:xfrm>
            <a:off x="3276600" y="3733800"/>
            <a:ext cx="2209800" cy="590550"/>
          </a:xfrm>
          <a:prstGeom prst="rect">
            <a:avLst/>
          </a:prstGeom>
          <a:ln>
            <a:noFill/>
          </a:ln>
          <a:effectLst>
            <a:outerShdw blurRad="292100" dist="139700" dir="2700000" algn="tl" rotWithShape="0">
              <a:srgbClr val="333333">
                <a:alpha val="65000"/>
              </a:srgbClr>
            </a:outerShdw>
          </a:effectLst>
        </p:spPr>
      </p:pic>
      <p:sp>
        <p:nvSpPr>
          <p:cNvPr id="104" name="Flowchart: Process 103"/>
          <p:cNvSpPr/>
          <p:nvPr/>
        </p:nvSpPr>
        <p:spPr>
          <a:xfrm>
            <a:off x="6172200" y="1905000"/>
            <a:ext cx="2362200" cy="457200"/>
          </a:xfrm>
          <a:prstGeom prst="flowChartProcess">
            <a:avLst/>
          </a:prstGeom>
          <a:ln/>
        </p:spPr>
        <p:style>
          <a:lnRef idx="2">
            <a:schemeClr val="accent2"/>
          </a:lnRef>
          <a:fillRef idx="1">
            <a:schemeClr val="lt1"/>
          </a:fillRef>
          <a:effectRef idx="0">
            <a:schemeClr val="accent2"/>
          </a:effectRef>
          <a:fontRef idx="minor">
            <a:schemeClr val="dk1"/>
          </a:fontRef>
        </p:style>
        <p:txBody>
          <a:bodyPr lIns="91366" tIns="45682" rIns="91366" bIns="45682" anchor="ctr"/>
          <a:lstStyle/>
          <a:p>
            <a:pPr algn="ctr" defTabSz="913657">
              <a:defRPr/>
            </a:pPr>
            <a:r>
              <a:rPr lang="en-US" sz="1200" dirty="0">
                <a:solidFill>
                  <a:prstClr val="black"/>
                </a:solidFill>
                <a:latin typeface="Calibri"/>
              </a:rPr>
              <a:t>Wand in ISBN# or enter OCLC# (Search?)</a:t>
            </a:r>
          </a:p>
        </p:txBody>
      </p:sp>
      <p:cxnSp>
        <p:nvCxnSpPr>
          <p:cNvPr id="107" name="Straight Arrow Connector 106"/>
          <p:cNvCxnSpPr/>
          <p:nvPr/>
        </p:nvCxnSpPr>
        <p:spPr>
          <a:xfrm rot="5400000">
            <a:off x="7125494" y="1789906"/>
            <a:ext cx="228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16200000" flipH="1">
            <a:off x="1905000" y="45720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5181600" y="2286000"/>
            <a:ext cx="1219200" cy="3810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119" name="Straight Arrow Connector 118"/>
          <p:cNvCxnSpPr/>
          <p:nvPr/>
        </p:nvCxnSpPr>
        <p:spPr>
          <a:xfrm>
            <a:off x="2057400" y="2819400"/>
            <a:ext cx="1371600" cy="1524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pic>
        <p:nvPicPr>
          <p:cNvPr id="53" name="Picture 2"/>
          <p:cNvPicPr>
            <a:picLocks noChangeAspect="1" noChangeArrowheads="1"/>
          </p:cNvPicPr>
          <p:nvPr/>
        </p:nvPicPr>
        <p:blipFill>
          <a:blip r:embed="rId3"/>
          <a:srcRect b="40185"/>
          <a:stretch>
            <a:fillRect/>
          </a:stretch>
        </p:blipFill>
        <p:spPr bwMode="auto">
          <a:xfrm>
            <a:off x="85725" y="4343400"/>
            <a:ext cx="9058275" cy="1447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153400" cy="838200"/>
          </a:xfrm>
        </p:spPr>
        <p:txBody>
          <a:bodyPr/>
          <a:lstStyle/>
          <a:p>
            <a:pPr algn="ctr"/>
            <a:r>
              <a:rPr lang="en-US" sz="3200" smtClean="0"/>
              <a:t>Getting It System Toolkit (GIST)</a:t>
            </a:r>
          </a:p>
        </p:txBody>
      </p:sp>
      <p:sp>
        <p:nvSpPr>
          <p:cNvPr id="78850" name="Rectangle 1"/>
          <p:cNvSpPr>
            <a:spLocks noChangeArrowheads="1"/>
          </p:cNvSpPr>
          <p:nvPr/>
        </p:nvSpPr>
        <p:spPr bwMode="auto">
          <a:xfrm>
            <a:off x="76200" y="1600200"/>
            <a:ext cx="9144000" cy="4186238"/>
          </a:xfrm>
          <a:prstGeom prst="rect">
            <a:avLst/>
          </a:prstGeom>
          <a:noFill/>
          <a:ln w="9525">
            <a:noFill/>
            <a:miter lim="800000"/>
            <a:headEnd/>
            <a:tailEnd/>
          </a:ln>
        </p:spPr>
        <p:txBody>
          <a:bodyPr lIns="91421" tIns="45710" rIns="91421" bIns="45710" anchor="ctr">
            <a:spAutoFit/>
          </a:bodyPr>
          <a:lstStyle/>
          <a:p>
            <a:pPr defTabSz="912813"/>
            <a:r>
              <a:rPr lang="en-US" sz="1900" b="1">
                <a:solidFill>
                  <a:srgbClr val="000000"/>
                </a:solidFill>
                <a:latin typeface="Georgia" pitchFamily="18" charset="0"/>
                <a:ea typeface="Calibri" pitchFamily="34" charset="0"/>
                <a:cs typeface="Times New Roman" pitchFamily="18" charset="0"/>
              </a:rPr>
              <a:t>GIST Team</a:t>
            </a:r>
            <a:r>
              <a:rPr lang="en-US" sz="1900">
                <a:solidFill>
                  <a:srgbClr val="000000"/>
                </a:solidFill>
                <a:latin typeface="Georgia" pitchFamily="18" charset="0"/>
                <a:ea typeface="Calibri" pitchFamily="34" charset="0"/>
                <a:cs typeface="Times New Roman" pitchFamily="18" charset="0"/>
              </a:rPr>
              <a:t> (SUNY Geneseo)</a:t>
            </a:r>
            <a:endParaRPr lang="en-US" sz="1900" b="1">
              <a:solidFill>
                <a:srgbClr val="000000"/>
              </a:solidFill>
              <a:latin typeface="Georgia" pitchFamily="18" charset="0"/>
              <a:ea typeface="Calibri" pitchFamily="34" charset="0"/>
              <a:cs typeface="Times New Roman" pitchFamily="18" charset="0"/>
            </a:endParaRPr>
          </a:p>
          <a:p>
            <a:pPr defTabSz="912813"/>
            <a:r>
              <a:rPr lang="en-US" sz="1900">
                <a:solidFill>
                  <a:srgbClr val="000000"/>
                </a:solidFill>
                <a:latin typeface="Georgia" pitchFamily="18" charset="0"/>
                <a:ea typeface="Calibri" pitchFamily="34" charset="0"/>
                <a:cs typeface="Times New Roman" pitchFamily="18" charset="0"/>
              </a:rPr>
              <a:t>Tim Bowersox, GIST Web Interface and ILLiad Workflow Designer</a:t>
            </a:r>
          </a:p>
          <a:p>
            <a:pPr defTabSz="912813"/>
            <a:r>
              <a:rPr lang="en-US" sz="1900">
                <a:solidFill>
                  <a:srgbClr val="000000"/>
                </a:solidFill>
                <a:latin typeface="Georgia" pitchFamily="18" charset="0"/>
                <a:ea typeface="Calibri" pitchFamily="34" charset="0"/>
                <a:cs typeface="Times New Roman" pitchFamily="18" charset="0"/>
              </a:rPr>
              <a:t>Cyril Oberlander, Project Consultant</a:t>
            </a:r>
          </a:p>
          <a:p>
            <a:pPr defTabSz="912813"/>
            <a:r>
              <a:rPr lang="en-US" sz="1900">
                <a:solidFill>
                  <a:srgbClr val="000000"/>
                </a:solidFill>
                <a:latin typeface="Georgia" pitchFamily="18" charset="0"/>
                <a:ea typeface="Calibri" pitchFamily="34" charset="0"/>
                <a:cs typeface="Times New Roman" pitchFamily="18" charset="0"/>
              </a:rPr>
              <a:t>Kate Pitcher, GIST Acquisition and Collection Development Designer</a:t>
            </a:r>
          </a:p>
          <a:p>
            <a:pPr defTabSz="912813"/>
            <a:r>
              <a:rPr lang="en-US" sz="1900">
                <a:solidFill>
                  <a:srgbClr val="000000"/>
                </a:solidFill>
                <a:latin typeface="Georgia" pitchFamily="18" charset="0"/>
                <a:ea typeface="Calibri" pitchFamily="34" charset="0"/>
                <a:cs typeface="Times New Roman" pitchFamily="18" charset="0"/>
              </a:rPr>
              <a:t>Ed Rivenburgh, Project Sponsor</a:t>
            </a:r>
          </a:p>
          <a:p>
            <a:pPr defTabSz="912813"/>
            <a:r>
              <a:rPr lang="en-US" sz="1900">
                <a:solidFill>
                  <a:srgbClr val="000000"/>
                </a:solidFill>
                <a:latin typeface="Georgia" pitchFamily="18" charset="0"/>
                <a:ea typeface="Calibri" pitchFamily="34" charset="0"/>
                <a:cs typeface="Times New Roman" pitchFamily="18" charset="0"/>
              </a:rPr>
              <a:t>Mark Sullivan, Project Manager &amp; Geneseo Programmer</a:t>
            </a:r>
          </a:p>
          <a:p>
            <a:pPr defTabSz="912813"/>
            <a:endParaRPr lang="en-US" sz="1900">
              <a:solidFill>
                <a:srgbClr val="000000"/>
              </a:solidFill>
              <a:latin typeface="Georgia" pitchFamily="18" charset="0"/>
              <a:ea typeface="Calibri" pitchFamily="34" charset="0"/>
              <a:cs typeface="Times New Roman" pitchFamily="18" charset="0"/>
            </a:endParaRPr>
          </a:p>
          <a:p>
            <a:pPr defTabSz="912813" eaLnBrk="0" hangingPunct="0"/>
            <a:r>
              <a:rPr lang="en-US" sz="1900" b="1">
                <a:solidFill>
                  <a:srgbClr val="000000"/>
                </a:solidFill>
                <a:latin typeface="Georgia" pitchFamily="18" charset="0"/>
                <a:ea typeface="Calibri" pitchFamily="34" charset="0"/>
                <a:cs typeface="Times New Roman" pitchFamily="18" charset="0"/>
              </a:rPr>
              <a:t>GIST Grant Funding</a:t>
            </a:r>
            <a:endParaRPr lang="en-US" sz="1900">
              <a:solidFill>
                <a:srgbClr val="000000"/>
              </a:solidFill>
              <a:ea typeface="Calibri" pitchFamily="34" charset="0"/>
              <a:cs typeface="Times New Roman" pitchFamily="18" charset="0"/>
            </a:endParaRPr>
          </a:p>
          <a:p>
            <a:pPr defTabSz="912813" eaLnBrk="0" hangingPunct="0"/>
            <a:r>
              <a:rPr lang="en-US" sz="1900">
                <a:solidFill>
                  <a:srgbClr val="000000"/>
                </a:solidFill>
                <a:latin typeface="Georgia" pitchFamily="18" charset="0"/>
                <a:ea typeface="Calibri" pitchFamily="34" charset="0"/>
                <a:cs typeface="Times New Roman" pitchFamily="18" charset="0"/>
              </a:rPr>
              <a:t>Rochester Regional Library Council – Regional Bibliographic Databases &amp; Interlibrary Resources Sharing Grant</a:t>
            </a:r>
          </a:p>
          <a:p>
            <a:pPr defTabSz="912813" eaLnBrk="0" hangingPunct="0"/>
            <a:endParaRPr lang="en-US" sz="1900">
              <a:solidFill>
                <a:srgbClr val="000000"/>
              </a:solidFill>
              <a:latin typeface="Georgia" pitchFamily="18" charset="0"/>
              <a:ea typeface="Calibri" pitchFamily="34" charset="0"/>
              <a:cs typeface="Times New Roman" pitchFamily="18" charset="0"/>
            </a:endParaRPr>
          </a:p>
          <a:p>
            <a:pPr defTabSz="912813"/>
            <a:r>
              <a:rPr lang="en-US" sz="1900" b="1">
                <a:solidFill>
                  <a:srgbClr val="000000"/>
                </a:solidFill>
                <a:latin typeface="Georgia" pitchFamily="18" charset="0"/>
                <a:ea typeface="Calibri" pitchFamily="34" charset="0"/>
                <a:cs typeface="Times New Roman" pitchFamily="18" charset="0"/>
              </a:rPr>
              <a:t>Worldcat API Programming Consultants</a:t>
            </a:r>
            <a:endParaRPr lang="en-US" sz="1900">
              <a:solidFill>
                <a:srgbClr val="000000"/>
              </a:solidFill>
            </a:endParaRPr>
          </a:p>
          <a:p>
            <a:pPr defTabSz="912813" eaLnBrk="0" hangingPunct="0"/>
            <a:r>
              <a:rPr lang="en-US" sz="1900">
                <a:solidFill>
                  <a:srgbClr val="000000"/>
                </a:solidFill>
                <a:latin typeface="Georgia" pitchFamily="18" charset="0"/>
              </a:rPr>
              <a:t>Kyle Banerjee, Digital Services Program Manager at the Orbis Cascade Alliance</a:t>
            </a:r>
            <a:endParaRPr lang="en-US" sz="1900">
              <a:solidFill>
                <a:srgbClr val="000000"/>
              </a:solidFill>
            </a:endParaRPr>
          </a:p>
          <a:p>
            <a:pPr defTabSz="912813" eaLnBrk="0" hangingPunct="0"/>
            <a:r>
              <a:rPr lang="en-US" sz="1900">
                <a:solidFill>
                  <a:srgbClr val="000000"/>
                </a:solidFill>
                <a:latin typeface="Georgia" pitchFamily="18" charset="0"/>
              </a:rPr>
              <a:t>Terry Reese, Oregon State University </a:t>
            </a:r>
          </a:p>
        </p:txBody>
      </p:sp>
      <p:sp>
        <p:nvSpPr>
          <p:cNvPr id="78851" name="Rectangle 3"/>
          <p:cNvSpPr>
            <a:spLocks noChangeArrowheads="1"/>
          </p:cNvSpPr>
          <p:nvPr/>
        </p:nvSpPr>
        <p:spPr bwMode="auto">
          <a:xfrm>
            <a:off x="609600" y="847725"/>
            <a:ext cx="7772400" cy="539750"/>
          </a:xfrm>
          <a:prstGeom prst="rect">
            <a:avLst/>
          </a:prstGeom>
          <a:noFill/>
          <a:ln w="9525">
            <a:noFill/>
            <a:miter lim="800000"/>
            <a:headEnd/>
            <a:tailEnd/>
          </a:ln>
        </p:spPr>
        <p:txBody>
          <a:bodyPr lIns="91421" tIns="45710" rIns="91421" bIns="45710">
            <a:spAutoFit/>
          </a:bodyPr>
          <a:lstStyle/>
          <a:p>
            <a:pPr algn="ctr" defTabSz="912813"/>
            <a:r>
              <a:rPr lang="en-US" sz="2800">
                <a:solidFill>
                  <a:srgbClr val="000000"/>
                </a:solidFill>
                <a:latin typeface="Calibri" pitchFamily="34" charset="0"/>
                <a:hlinkClick r:id="rId3"/>
              </a:rPr>
              <a:t>http://idsproject.org/Tools/GIST.aspx</a:t>
            </a:r>
            <a:r>
              <a:rPr lang="en-US" sz="2800">
                <a:solidFill>
                  <a:srgbClr val="000000"/>
                </a:solidFill>
                <a:latin typeface="Calibri"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76200" y="1295400"/>
            <a:ext cx="2819400" cy="1809750"/>
          </a:xfrm>
          <a:prstGeom prst="rect">
            <a:avLst/>
          </a:prstGeom>
          <a:noFill/>
          <a:ln w="9525">
            <a:noFill/>
            <a:miter lim="800000"/>
            <a:headEnd/>
            <a:tailEnd/>
          </a:ln>
          <a:effectLst/>
        </p:spPr>
      </p:pic>
      <p:pic>
        <p:nvPicPr>
          <p:cNvPr id="27653" name="Picture 5"/>
          <p:cNvPicPr>
            <a:picLocks noChangeAspect="1" noChangeArrowheads="1"/>
          </p:cNvPicPr>
          <p:nvPr/>
        </p:nvPicPr>
        <p:blipFill>
          <a:blip r:embed="rId4"/>
          <a:srcRect/>
          <a:stretch>
            <a:fillRect/>
          </a:stretch>
        </p:blipFill>
        <p:spPr bwMode="auto">
          <a:xfrm>
            <a:off x="0" y="4038600"/>
            <a:ext cx="3200400" cy="2387600"/>
          </a:xfrm>
          <a:prstGeom prst="rect">
            <a:avLst/>
          </a:prstGeom>
          <a:noFill/>
          <a:ln w="9525">
            <a:noFill/>
            <a:miter lim="800000"/>
            <a:headEnd/>
            <a:tailEnd/>
          </a:ln>
          <a:effectLst/>
        </p:spPr>
      </p:pic>
      <p:sp>
        <p:nvSpPr>
          <p:cNvPr id="27654" name="Text Box 6"/>
          <p:cNvSpPr txBox="1">
            <a:spLocks noChangeArrowheads="1"/>
          </p:cNvSpPr>
          <p:nvPr/>
        </p:nvSpPr>
        <p:spPr bwMode="auto">
          <a:xfrm>
            <a:off x="0" y="990601"/>
            <a:ext cx="3276600" cy="314749"/>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Purchase Request</a:t>
            </a:r>
            <a:endParaRPr lang="en-US" sz="1400" dirty="0">
              <a:solidFill>
                <a:prstClr val="black"/>
              </a:solidFill>
              <a:latin typeface="Calibri"/>
            </a:endParaRPr>
          </a:p>
        </p:txBody>
      </p:sp>
      <p:sp>
        <p:nvSpPr>
          <p:cNvPr id="27655" name="Text Box 7"/>
          <p:cNvSpPr txBox="1">
            <a:spLocks noChangeArrowheads="1"/>
          </p:cNvSpPr>
          <p:nvPr/>
        </p:nvSpPr>
        <p:spPr bwMode="auto">
          <a:xfrm>
            <a:off x="0" y="3730824"/>
            <a:ext cx="3200400" cy="314778"/>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E-Reserve Request</a:t>
            </a:r>
            <a:endParaRPr lang="en-US" sz="1400" dirty="0">
              <a:solidFill>
                <a:prstClr val="black"/>
              </a:solidFill>
              <a:latin typeface="Calibri"/>
            </a:endParaRPr>
          </a:p>
        </p:txBody>
      </p:sp>
      <p:pic>
        <p:nvPicPr>
          <p:cNvPr id="27656" name="Picture 8"/>
          <p:cNvPicPr>
            <a:picLocks noChangeAspect="1" noChangeArrowheads="1"/>
          </p:cNvPicPr>
          <p:nvPr/>
        </p:nvPicPr>
        <p:blipFill>
          <a:blip r:embed="rId5"/>
          <a:srcRect/>
          <a:stretch>
            <a:fillRect/>
          </a:stretch>
        </p:blipFill>
        <p:spPr bwMode="auto">
          <a:xfrm>
            <a:off x="5715000" y="1250950"/>
            <a:ext cx="3124200" cy="2101850"/>
          </a:xfrm>
          <a:prstGeom prst="rect">
            <a:avLst/>
          </a:prstGeom>
          <a:noFill/>
          <a:ln w="9525">
            <a:noFill/>
            <a:miter lim="800000"/>
            <a:headEnd/>
            <a:tailEnd/>
          </a:ln>
          <a:effectLst/>
        </p:spPr>
      </p:pic>
      <p:sp>
        <p:nvSpPr>
          <p:cNvPr id="27657" name="Text Box 9"/>
          <p:cNvSpPr txBox="1">
            <a:spLocks noChangeArrowheads="1"/>
          </p:cNvSpPr>
          <p:nvPr/>
        </p:nvSpPr>
        <p:spPr bwMode="auto">
          <a:xfrm>
            <a:off x="5638800" y="838201"/>
            <a:ext cx="3505200" cy="314749"/>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Rare Materials Scan Request</a:t>
            </a:r>
            <a:endParaRPr lang="en-US" sz="1400" dirty="0">
              <a:solidFill>
                <a:prstClr val="black"/>
              </a:solidFill>
              <a:latin typeface="Calibri"/>
            </a:endParaRPr>
          </a:p>
        </p:txBody>
      </p:sp>
      <p:pic>
        <p:nvPicPr>
          <p:cNvPr id="27658" name="Picture 10"/>
          <p:cNvPicPr>
            <a:picLocks noChangeAspect="1" noChangeArrowheads="1"/>
          </p:cNvPicPr>
          <p:nvPr/>
        </p:nvPicPr>
        <p:blipFill>
          <a:blip r:embed="rId6"/>
          <a:srcRect/>
          <a:stretch>
            <a:fillRect/>
          </a:stretch>
        </p:blipFill>
        <p:spPr bwMode="auto">
          <a:xfrm>
            <a:off x="5715000" y="4267205"/>
            <a:ext cx="3429000" cy="2068513"/>
          </a:xfrm>
          <a:prstGeom prst="rect">
            <a:avLst/>
          </a:prstGeom>
          <a:noFill/>
          <a:ln w="9525">
            <a:noFill/>
            <a:miter lim="800000"/>
            <a:headEnd/>
            <a:tailEnd/>
          </a:ln>
          <a:effectLst/>
        </p:spPr>
      </p:pic>
      <p:sp>
        <p:nvSpPr>
          <p:cNvPr id="27659" name="Text Box 11"/>
          <p:cNvSpPr txBox="1">
            <a:spLocks noChangeArrowheads="1"/>
          </p:cNvSpPr>
          <p:nvPr/>
        </p:nvSpPr>
        <p:spPr bwMode="auto">
          <a:xfrm>
            <a:off x="5638800" y="3840164"/>
            <a:ext cx="3505200" cy="314749"/>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Special Collection Duplication Request</a:t>
            </a:r>
            <a:endParaRPr lang="en-US" sz="1400" dirty="0">
              <a:solidFill>
                <a:prstClr val="black"/>
              </a:solidFill>
              <a:latin typeface="Calibri"/>
            </a:endParaRPr>
          </a:p>
        </p:txBody>
      </p:sp>
      <p:pic>
        <p:nvPicPr>
          <p:cNvPr id="27660" name="Picture 12"/>
          <p:cNvPicPr>
            <a:picLocks noChangeAspect="1" noChangeArrowheads="1"/>
          </p:cNvPicPr>
          <p:nvPr/>
        </p:nvPicPr>
        <p:blipFill>
          <a:blip r:embed="rId7"/>
          <a:srcRect/>
          <a:stretch>
            <a:fillRect/>
          </a:stretch>
        </p:blipFill>
        <p:spPr bwMode="auto">
          <a:xfrm>
            <a:off x="3232150" y="1447800"/>
            <a:ext cx="2178050" cy="1981200"/>
          </a:xfrm>
          <a:prstGeom prst="rect">
            <a:avLst/>
          </a:prstGeom>
          <a:noFill/>
          <a:ln w="9525">
            <a:noFill/>
            <a:miter lim="800000"/>
            <a:headEnd/>
            <a:tailEnd/>
          </a:ln>
          <a:effectLst/>
        </p:spPr>
      </p:pic>
      <p:sp>
        <p:nvSpPr>
          <p:cNvPr id="27661" name="Text Box 13"/>
          <p:cNvSpPr txBox="1">
            <a:spLocks noChangeArrowheads="1"/>
          </p:cNvSpPr>
          <p:nvPr/>
        </p:nvSpPr>
        <p:spPr bwMode="auto">
          <a:xfrm>
            <a:off x="3124200" y="1140023"/>
            <a:ext cx="2362200" cy="314749"/>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Video Booking Request</a:t>
            </a:r>
            <a:endParaRPr lang="en-US" sz="1400" dirty="0">
              <a:solidFill>
                <a:prstClr val="black"/>
              </a:solidFill>
              <a:latin typeface="Calibri"/>
            </a:endParaRPr>
          </a:p>
        </p:txBody>
      </p:sp>
      <p:sp>
        <p:nvSpPr>
          <p:cNvPr id="27662" name="AutoShape 14"/>
          <p:cNvSpPr>
            <a:spLocks noChangeArrowheads="1"/>
          </p:cNvSpPr>
          <p:nvPr/>
        </p:nvSpPr>
        <p:spPr bwMode="auto">
          <a:xfrm>
            <a:off x="1447800" y="1371600"/>
            <a:ext cx="6248400" cy="3505200"/>
          </a:xfrm>
          <a:prstGeom prst="irregularSeal2">
            <a:avLst/>
          </a:prstGeom>
          <a:solidFill>
            <a:schemeClr val="bg1">
              <a:alpha val="60000"/>
            </a:schemeClr>
          </a:solidFill>
          <a:ln w="9525">
            <a:solidFill>
              <a:schemeClr val="tx1"/>
            </a:solidFill>
            <a:miter lim="800000"/>
            <a:headEnd/>
            <a:tailEnd/>
          </a:ln>
          <a:effectLst/>
        </p:spPr>
        <p:txBody>
          <a:bodyPr wrap="none" lIns="91394" tIns="45697" rIns="91394" bIns="45697" anchor="ctr"/>
          <a:lstStyle/>
          <a:p>
            <a:pPr algn="ctr" defTabSz="914121"/>
            <a:r>
              <a:rPr lang="en-US" sz="2200" b="1" dirty="0">
                <a:solidFill>
                  <a:prstClr val="black"/>
                </a:solidFill>
                <a:effectLst>
                  <a:outerShdw blurRad="38100" dist="38100" dir="2700000" algn="tl">
                    <a:srgbClr val="FFFFFF"/>
                  </a:outerShdw>
                </a:effectLst>
                <a:latin typeface="Calibri"/>
              </a:rPr>
              <a:t>Library Services are fragmented by</a:t>
            </a:r>
          </a:p>
          <a:p>
            <a:pPr algn="ctr" defTabSz="914121"/>
            <a:r>
              <a:rPr lang="en-US" sz="2200" b="1" dirty="0">
                <a:solidFill>
                  <a:prstClr val="black"/>
                </a:solidFill>
                <a:effectLst>
                  <a:outerShdw blurRad="38100" dist="38100" dir="2700000" algn="tl">
                    <a:srgbClr val="FFFFFF"/>
                  </a:outerShdw>
                </a:effectLst>
                <a:latin typeface="Calibri"/>
              </a:rPr>
              <a:t>Request Systems that</a:t>
            </a:r>
          </a:p>
          <a:p>
            <a:pPr algn="ctr" defTabSz="914121"/>
            <a:r>
              <a:rPr lang="en-US" sz="2200" b="1" dirty="0">
                <a:solidFill>
                  <a:prstClr val="black"/>
                </a:solidFill>
                <a:effectLst>
                  <a:outerShdw blurRad="38100" dist="38100" dir="2700000" algn="tl">
                    <a:srgbClr val="FFFFFF"/>
                  </a:outerShdw>
                </a:effectLst>
                <a:latin typeface="Calibri"/>
              </a:rPr>
              <a:t>Reinforce functional divisions</a:t>
            </a:r>
          </a:p>
        </p:txBody>
      </p:sp>
      <p:sp>
        <p:nvSpPr>
          <p:cNvPr id="15" name="Title 14"/>
          <p:cNvSpPr>
            <a:spLocks noGrp="1"/>
          </p:cNvSpPr>
          <p:nvPr>
            <p:ph type="title"/>
          </p:nvPr>
        </p:nvSpPr>
        <p:spPr>
          <a:xfrm>
            <a:off x="457200" y="0"/>
            <a:ext cx="8229600" cy="762000"/>
          </a:xfrm>
        </p:spPr>
        <p:txBody>
          <a:bodyPr>
            <a:normAutofit/>
          </a:bodyPr>
          <a:lstStyle/>
          <a:p>
            <a:pPr lvl="0"/>
            <a:r>
              <a:rPr lang="en-US" sz="3200" dirty="0" smtClean="0"/>
              <a:t>Service Request – what context?</a:t>
            </a:r>
            <a:endParaRPr lang="en-US" sz="3200" dirty="0"/>
          </a:p>
        </p:txBody>
      </p:sp>
      <p:pic>
        <p:nvPicPr>
          <p:cNvPr id="3074" name="Picture 2"/>
          <p:cNvPicPr>
            <a:picLocks noChangeAspect="1" noChangeArrowheads="1"/>
          </p:cNvPicPr>
          <p:nvPr/>
        </p:nvPicPr>
        <p:blipFill>
          <a:blip r:embed="rId8"/>
          <a:srcRect/>
          <a:stretch>
            <a:fillRect/>
          </a:stretch>
        </p:blipFill>
        <p:spPr bwMode="auto">
          <a:xfrm>
            <a:off x="2743200" y="5196890"/>
            <a:ext cx="3733800" cy="1661115"/>
          </a:xfrm>
          <a:prstGeom prst="rect">
            <a:avLst/>
          </a:prstGeom>
          <a:noFill/>
          <a:ln w="9525">
            <a:noFill/>
            <a:miter lim="800000"/>
            <a:headEnd/>
            <a:tailEnd/>
          </a:ln>
          <a:effectLst/>
        </p:spPr>
      </p:pic>
      <p:sp>
        <p:nvSpPr>
          <p:cNvPr id="16" name="Text Box 6"/>
          <p:cNvSpPr txBox="1">
            <a:spLocks noChangeArrowheads="1"/>
          </p:cNvSpPr>
          <p:nvPr/>
        </p:nvSpPr>
        <p:spPr bwMode="auto">
          <a:xfrm>
            <a:off x="2819400" y="4876801"/>
            <a:ext cx="3276600" cy="314778"/>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Interlibrary Services Request</a:t>
            </a:r>
            <a:endParaRPr lang="en-US" sz="1400" dirty="0">
              <a:solidFill>
                <a:prstClr val="black"/>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7662"/>
                                        </p:tgtEl>
                                        <p:attrNameLst>
                                          <p:attrName>style.visibility</p:attrName>
                                        </p:attrNameLst>
                                      </p:cBhvr>
                                      <p:to>
                                        <p:strVal val="visible"/>
                                      </p:to>
                                    </p:set>
                                    <p:animEffect transition="in" filter="dissolve">
                                      <p:cBhvr>
                                        <p:cTn id="7"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152400" y="1676400"/>
            <a:ext cx="2819400" cy="1809750"/>
          </a:xfrm>
          <a:prstGeom prst="rect">
            <a:avLst/>
          </a:prstGeom>
          <a:ln>
            <a:noFill/>
          </a:ln>
          <a:effectLst>
            <a:outerShdw blurRad="292100" dist="139700" dir="2700000" algn="tl" rotWithShape="0">
              <a:srgbClr val="333333">
                <a:alpha val="65000"/>
              </a:srgbClr>
            </a:outerShdw>
          </a:effectLst>
        </p:spPr>
      </p:pic>
      <p:sp>
        <p:nvSpPr>
          <p:cNvPr id="27654" name="Text Box 6"/>
          <p:cNvSpPr txBox="1">
            <a:spLocks noChangeArrowheads="1"/>
          </p:cNvSpPr>
          <p:nvPr/>
        </p:nvSpPr>
        <p:spPr bwMode="auto">
          <a:xfrm>
            <a:off x="76200" y="1295402"/>
            <a:ext cx="3276600" cy="344305"/>
          </a:xfrm>
          <a:prstGeom prst="rect">
            <a:avLst/>
          </a:prstGeom>
          <a:noFill/>
          <a:ln w="9525">
            <a:noFill/>
            <a:miter lim="800000"/>
            <a:headEnd/>
            <a:tailEnd/>
          </a:ln>
          <a:effectLst/>
        </p:spPr>
        <p:txBody>
          <a:bodyPr lIns="91356" tIns="45678" rIns="91356" bIns="45678">
            <a:spAutoFit/>
          </a:bodyPr>
          <a:lstStyle/>
          <a:p>
            <a:pPr defTabSz="914121">
              <a:spcBef>
                <a:spcPct val="50000"/>
              </a:spcBef>
            </a:pPr>
            <a:r>
              <a:rPr lang="en-US" sz="1600" b="1" dirty="0">
                <a:solidFill>
                  <a:prstClr val="black"/>
                </a:solidFill>
                <a:latin typeface="Calibri"/>
              </a:rPr>
              <a:t>Purchase Request</a:t>
            </a:r>
            <a:endParaRPr lang="en-US" sz="1600" dirty="0">
              <a:solidFill>
                <a:prstClr val="black"/>
              </a:solidFill>
              <a:latin typeface="Calibri"/>
            </a:endParaRPr>
          </a:p>
        </p:txBody>
      </p:sp>
      <p:sp>
        <p:nvSpPr>
          <p:cNvPr id="15" name="Title 14"/>
          <p:cNvSpPr>
            <a:spLocks noGrp="1"/>
          </p:cNvSpPr>
          <p:nvPr>
            <p:ph type="title"/>
          </p:nvPr>
        </p:nvSpPr>
        <p:spPr>
          <a:xfrm>
            <a:off x="228600" y="152400"/>
            <a:ext cx="8686800" cy="914400"/>
          </a:xfrm>
        </p:spPr>
        <p:txBody>
          <a:bodyPr>
            <a:noAutofit/>
          </a:bodyPr>
          <a:lstStyle/>
          <a:p>
            <a:pPr lvl="0"/>
            <a:r>
              <a:rPr lang="en-US" sz="3600" dirty="0" smtClean="0"/>
              <a:t>We need a strategy that leverages strengths</a:t>
            </a:r>
            <a:endParaRPr lang="en-US" sz="3600" dirty="0"/>
          </a:p>
        </p:txBody>
      </p:sp>
      <p:pic>
        <p:nvPicPr>
          <p:cNvPr id="3074" name="Picture 2"/>
          <p:cNvPicPr>
            <a:picLocks noChangeAspect="1" noChangeArrowheads="1"/>
          </p:cNvPicPr>
          <p:nvPr/>
        </p:nvPicPr>
        <p:blipFill>
          <a:blip r:embed="rId4"/>
          <a:srcRect/>
          <a:stretch>
            <a:fillRect/>
          </a:stretch>
        </p:blipFill>
        <p:spPr bwMode="auto">
          <a:xfrm>
            <a:off x="5334000" y="1691694"/>
            <a:ext cx="3733800" cy="1661115"/>
          </a:xfrm>
          <a:prstGeom prst="rect">
            <a:avLst/>
          </a:prstGeom>
          <a:ln>
            <a:noFill/>
          </a:ln>
          <a:effectLst>
            <a:outerShdw blurRad="292100" dist="139700" dir="2700000" algn="tl" rotWithShape="0">
              <a:srgbClr val="333333">
                <a:alpha val="65000"/>
              </a:srgbClr>
            </a:outerShdw>
          </a:effectLst>
        </p:spPr>
      </p:pic>
      <p:sp>
        <p:nvSpPr>
          <p:cNvPr id="16" name="Text Box 6"/>
          <p:cNvSpPr txBox="1">
            <a:spLocks noChangeArrowheads="1"/>
          </p:cNvSpPr>
          <p:nvPr/>
        </p:nvSpPr>
        <p:spPr bwMode="auto">
          <a:xfrm>
            <a:off x="5334000" y="1295400"/>
            <a:ext cx="3276600" cy="344371"/>
          </a:xfrm>
          <a:prstGeom prst="rect">
            <a:avLst/>
          </a:prstGeom>
          <a:noFill/>
          <a:ln w="9525">
            <a:noFill/>
            <a:miter lim="800000"/>
            <a:headEnd/>
            <a:tailEnd/>
          </a:ln>
          <a:effectLst/>
        </p:spPr>
        <p:txBody>
          <a:bodyPr lIns="91356" tIns="45678" rIns="91356" bIns="45678">
            <a:spAutoFit/>
          </a:bodyPr>
          <a:lstStyle/>
          <a:p>
            <a:pPr defTabSz="914121">
              <a:spcBef>
                <a:spcPct val="50000"/>
              </a:spcBef>
            </a:pPr>
            <a:r>
              <a:rPr lang="en-US" sz="1600" b="1" dirty="0">
                <a:solidFill>
                  <a:prstClr val="black"/>
                </a:solidFill>
                <a:latin typeface="Calibri"/>
              </a:rPr>
              <a:t>Interlibrary Services Request</a:t>
            </a:r>
            <a:endParaRPr lang="en-US" sz="1600" dirty="0">
              <a:solidFill>
                <a:prstClr val="black"/>
              </a:solidFill>
              <a:latin typeface="Calibri"/>
            </a:endParaRPr>
          </a:p>
        </p:txBody>
      </p:sp>
      <p:sp>
        <p:nvSpPr>
          <p:cNvPr id="17" name="Down Arrow Callout 16"/>
          <p:cNvSpPr/>
          <p:nvPr/>
        </p:nvSpPr>
        <p:spPr>
          <a:xfrm>
            <a:off x="152400" y="3581400"/>
            <a:ext cx="2743200" cy="609600"/>
          </a:xfrm>
          <a:prstGeom prst="downArrowCallout">
            <a:avLst/>
          </a:prstGeom>
        </p:spPr>
        <p:style>
          <a:lnRef idx="2">
            <a:schemeClr val="accent6"/>
          </a:lnRef>
          <a:fillRef idx="1">
            <a:schemeClr val="lt1"/>
          </a:fillRef>
          <a:effectRef idx="0">
            <a:schemeClr val="accent6"/>
          </a:effectRef>
          <a:fontRef idx="minor">
            <a:schemeClr val="dk1"/>
          </a:fontRef>
        </p:style>
        <p:txBody>
          <a:bodyPr lIns="91356" tIns="45678" rIns="91356" bIns="45678" rtlCol="0" anchor="ctr"/>
          <a:lstStyle/>
          <a:p>
            <a:pPr algn="ctr" defTabSz="914121"/>
            <a:r>
              <a:rPr lang="en-US" kern="1200" dirty="0">
                <a:solidFill>
                  <a:prstClr val="black"/>
                </a:solidFill>
                <a:latin typeface="Calibri"/>
                <a:ea typeface="+mn-ea"/>
                <a:cs typeface="+mn-cs"/>
              </a:rPr>
              <a:t>Email from php website</a:t>
            </a:r>
          </a:p>
        </p:txBody>
      </p:sp>
      <p:sp>
        <p:nvSpPr>
          <p:cNvPr id="18" name="Down Arrow Callout 17"/>
          <p:cNvSpPr/>
          <p:nvPr/>
        </p:nvSpPr>
        <p:spPr>
          <a:xfrm>
            <a:off x="5334000" y="3505200"/>
            <a:ext cx="3733800" cy="2209800"/>
          </a:xfrm>
          <a:prstGeom prst="downArrowCallout">
            <a:avLst>
              <a:gd name="adj1" fmla="val 25000"/>
              <a:gd name="adj2" fmla="val 25000"/>
              <a:gd name="adj3" fmla="val 20252"/>
              <a:gd name="adj4" fmla="val 68369"/>
            </a:avLst>
          </a:prstGeom>
        </p:spPr>
        <p:style>
          <a:lnRef idx="2">
            <a:schemeClr val="accent6"/>
          </a:lnRef>
          <a:fillRef idx="1">
            <a:schemeClr val="lt1"/>
          </a:fillRef>
          <a:effectRef idx="0">
            <a:schemeClr val="accent6"/>
          </a:effectRef>
          <a:fontRef idx="minor">
            <a:schemeClr val="dk1"/>
          </a:fontRef>
        </p:style>
        <p:txBody>
          <a:bodyPr lIns="91356" tIns="45678" rIns="91356" bIns="45678" rtlCol="0" anchor="ctr"/>
          <a:lstStyle/>
          <a:p>
            <a:pPr defTabSz="914121"/>
            <a:r>
              <a:rPr lang="en-US" kern="1200" dirty="0">
                <a:solidFill>
                  <a:prstClr val="black"/>
                </a:solidFill>
                <a:latin typeface="Calibri"/>
                <a:ea typeface="+mn-ea"/>
                <a:cs typeface="+mn-cs"/>
              </a:rPr>
              <a:t>    Requests managed with;</a:t>
            </a:r>
          </a:p>
          <a:p>
            <a:pPr marL="457061" lvl="1" defTabSz="914121">
              <a:buFont typeface="Arial" pitchFamily="34" charset="0"/>
              <a:buChar char="•"/>
            </a:pPr>
            <a:r>
              <a:rPr lang="en-US" kern="1200" dirty="0">
                <a:solidFill>
                  <a:prstClr val="black"/>
                </a:solidFill>
                <a:latin typeface="Calibri"/>
                <a:ea typeface="+mn-ea"/>
                <a:cs typeface="+mn-cs"/>
              </a:rPr>
              <a:t>automation, </a:t>
            </a:r>
          </a:p>
          <a:p>
            <a:pPr marL="457061" lvl="1" defTabSz="914121">
              <a:buFont typeface="Arial" pitchFamily="34" charset="0"/>
              <a:buChar char="•"/>
            </a:pPr>
            <a:r>
              <a:rPr lang="en-US" kern="1200" dirty="0">
                <a:solidFill>
                  <a:prstClr val="black"/>
                </a:solidFill>
                <a:latin typeface="Calibri"/>
                <a:ea typeface="+mn-ea"/>
                <a:cs typeface="+mn-cs"/>
              </a:rPr>
              <a:t>links to </a:t>
            </a:r>
            <a:r>
              <a:rPr lang="en-US" kern="1200" dirty="0" err="1">
                <a:solidFill>
                  <a:prstClr val="black"/>
                </a:solidFill>
                <a:latin typeface="Calibri"/>
                <a:ea typeface="+mn-ea"/>
                <a:cs typeface="+mn-cs"/>
              </a:rPr>
              <a:t>Worldcat</a:t>
            </a:r>
            <a:r>
              <a:rPr lang="en-US" kern="1200" dirty="0">
                <a:solidFill>
                  <a:prstClr val="black"/>
                </a:solidFill>
                <a:latin typeface="Calibri"/>
                <a:ea typeface="+mn-ea"/>
                <a:cs typeface="+mn-cs"/>
              </a:rPr>
              <a:t>,</a:t>
            </a:r>
          </a:p>
          <a:p>
            <a:pPr marL="457061" lvl="1" defTabSz="914121">
              <a:buFont typeface="Arial" pitchFamily="34" charset="0"/>
              <a:buChar char="•"/>
            </a:pPr>
            <a:r>
              <a:rPr lang="en-US" kern="1200" dirty="0">
                <a:solidFill>
                  <a:prstClr val="black"/>
                </a:solidFill>
                <a:latin typeface="Calibri"/>
                <a:ea typeface="+mn-ea"/>
                <a:cs typeface="+mn-cs"/>
              </a:rPr>
              <a:t>email system</a:t>
            </a:r>
            <a:r>
              <a:rPr lang="en-US" sz="1600" dirty="0">
                <a:solidFill>
                  <a:prstClr val="black"/>
                </a:solidFill>
                <a:latin typeface="Calibri"/>
              </a:rPr>
              <a:t> (custom &amp; canned),</a:t>
            </a:r>
          </a:p>
          <a:p>
            <a:pPr marL="457061" lvl="1" defTabSz="914121">
              <a:buFont typeface="Arial" pitchFamily="34" charset="0"/>
              <a:buChar char="•"/>
            </a:pPr>
            <a:r>
              <a:rPr lang="en-US" kern="1200" dirty="0">
                <a:solidFill>
                  <a:prstClr val="black"/>
                </a:solidFill>
                <a:latin typeface="Calibri"/>
                <a:ea typeface="+mn-ea"/>
                <a:cs typeface="+mn-cs"/>
              </a:rPr>
              <a:t>transparent process to user.</a:t>
            </a:r>
          </a:p>
        </p:txBody>
      </p:sp>
      <p:pic>
        <p:nvPicPr>
          <p:cNvPr id="1027" name="Picture 3" descr="C:\Program Files\Microsoft Office\MEDIA\CAGCAT10\j0292020.wmf"/>
          <p:cNvPicPr>
            <a:picLocks noChangeAspect="1" noChangeArrowheads="1"/>
          </p:cNvPicPr>
          <p:nvPr/>
        </p:nvPicPr>
        <p:blipFill>
          <a:blip r:embed="rId5"/>
          <a:srcRect/>
          <a:stretch>
            <a:fillRect/>
          </a:stretch>
        </p:blipFill>
        <p:spPr bwMode="auto">
          <a:xfrm>
            <a:off x="1295404" y="4267200"/>
            <a:ext cx="533092" cy="505968"/>
          </a:xfrm>
          <a:prstGeom prst="rect">
            <a:avLst/>
          </a:prstGeom>
          <a:noFill/>
        </p:spPr>
      </p:pic>
      <p:pic>
        <p:nvPicPr>
          <p:cNvPr id="20" name="Picture 3" descr="C:\Program Files\Microsoft Office\MEDIA\CAGCAT10\j0292020.wmf"/>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457204" y="4876800"/>
            <a:ext cx="533092" cy="505968"/>
          </a:xfrm>
          <a:prstGeom prst="rect">
            <a:avLst/>
          </a:prstGeom>
          <a:noFill/>
        </p:spPr>
      </p:pic>
      <p:cxnSp>
        <p:nvCxnSpPr>
          <p:cNvPr id="22" name="Curved Connector 21"/>
          <p:cNvCxnSpPr>
            <a:stCxn id="1027" idx="1"/>
            <a:endCxn id="20" idx="3"/>
          </p:cNvCxnSpPr>
          <p:nvPr/>
        </p:nvCxnSpPr>
        <p:spPr>
          <a:xfrm rot="10800000" flipV="1">
            <a:off x="990296" y="4520184"/>
            <a:ext cx="305108" cy="6096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4" name="Picture 3" descr="C:\Program Files\Microsoft Office\MEDIA\CAGCAT10\j0292020.wmf"/>
          <p:cNvPicPr>
            <a:picLocks noChangeAspect="1" noChangeArrowheads="1"/>
          </p:cNvPicPr>
          <p:nvPr/>
        </p:nvPicPr>
        <p:blipFill>
          <a:blip r:embed="rId5">
            <a:duotone>
              <a:prstClr val="black"/>
              <a:schemeClr val="accent1">
                <a:tint val="45000"/>
                <a:satMod val="400000"/>
              </a:schemeClr>
            </a:duotone>
          </a:blip>
          <a:srcRect/>
          <a:stretch>
            <a:fillRect/>
          </a:stretch>
        </p:blipFill>
        <p:spPr bwMode="auto">
          <a:xfrm>
            <a:off x="1371604" y="5181600"/>
            <a:ext cx="533092" cy="505968"/>
          </a:xfrm>
          <a:prstGeom prst="rect">
            <a:avLst/>
          </a:prstGeom>
          <a:noFill/>
        </p:spPr>
      </p:pic>
      <p:cxnSp>
        <p:nvCxnSpPr>
          <p:cNvPr id="25" name="Curved Connector 24"/>
          <p:cNvCxnSpPr>
            <a:stCxn id="24" idx="1"/>
            <a:endCxn id="20" idx="2"/>
          </p:cNvCxnSpPr>
          <p:nvPr/>
        </p:nvCxnSpPr>
        <p:spPr>
          <a:xfrm rot="10800000">
            <a:off x="723746" y="5382768"/>
            <a:ext cx="647854" cy="51816"/>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24"/>
          <p:cNvCxnSpPr>
            <a:stCxn id="24" idx="3"/>
          </p:cNvCxnSpPr>
          <p:nvPr/>
        </p:nvCxnSpPr>
        <p:spPr>
          <a:xfrm flipH="1" flipV="1">
            <a:off x="1828804" y="4572000"/>
            <a:ext cx="75892" cy="862584"/>
          </a:xfrm>
          <a:prstGeom prst="curvedConnector4">
            <a:avLst>
              <a:gd name="adj1" fmla="val -301218"/>
              <a:gd name="adj2" fmla="val 64664"/>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Cloud 33"/>
          <p:cNvSpPr/>
          <p:nvPr/>
        </p:nvSpPr>
        <p:spPr>
          <a:xfrm>
            <a:off x="76200" y="5791200"/>
            <a:ext cx="3733800" cy="914400"/>
          </a:xfrm>
          <a:prstGeom prst="cloud">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91356" tIns="45678" rIns="91356" bIns="45678" rtlCol="0" anchor="ctr"/>
          <a:lstStyle/>
          <a:p>
            <a:pPr algn="ctr" defTabSz="914121"/>
            <a:r>
              <a:rPr lang="en-US" sz="1600" dirty="0">
                <a:solidFill>
                  <a:prstClr val="black"/>
                </a:solidFill>
                <a:latin typeface="Calibri"/>
              </a:rPr>
              <a:t>Staff mediated process</a:t>
            </a:r>
          </a:p>
          <a:p>
            <a:pPr algn="ctr" defTabSz="914121"/>
            <a:r>
              <a:rPr lang="en-US" sz="1600" dirty="0">
                <a:solidFill>
                  <a:prstClr val="black"/>
                </a:solidFill>
                <a:latin typeface="Calibri"/>
              </a:rPr>
              <a:t>Black box process for user</a:t>
            </a:r>
          </a:p>
        </p:txBody>
      </p:sp>
      <p:pic>
        <p:nvPicPr>
          <p:cNvPr id="35" name="Picture 3" descr="C:\Program Files\Microsoft Office\MEDIA\CAGCAT10\j0292020.wmf"/>
          <p:cNvPicPr>
            <a:picLocks noChangeAspect="1" noChangeArrowheads="1"/>
          </p:cNvPicPr>
          <p:nvPr/>
        </p:nvPicPr>
        <p:blipFill>
          <a:blip r:embed="rId5"/>
          <a:srcRect/>
          <a:stretch>
            <a:fillRect/>
          </a:stretch>
        </p:blipFill>
        <p:spPr bwMode="auto">
          <a:xfrm>
            <a:off x="7543804" y="5721192"/>
            <a:ext cx="533092" cy="505968"/>
          </a:xfrm>
          <a:prstGeom prst="rect">
            <a:avLst/>
          </a:prstGeom>
          <a:noFill/>
        </p:spPr>
      </p:pic>
      <p:pic>
        <p:nvPicPr>
          <p:cNvPr id="1031" name="Picture 7" descr="C:\Program Files\Microsoft Office\MEDIA\CAGCAT10\j0205582.wmf"/>
          <p:cNvPicPr>
            <a:picLocks noChangeAspect="1" noChangeArrowheads="1"/>
          </p:cNvPicPr>
          <p:nvPr/>
        </p:nvPicPr>
        <p:blipFill>
          <a:blip r:embed="rId6"/>
          <a:srcRect/>
          <a:stretch>
            <a:fillRect/>
          </a:stretch>
        </p:blipFill>
        <p:spPr bwMode="auto">
          <a:xfrm>
            <a:off x="6248400" y="5651029"/>
            <a:ext cx="685800" cy="629327"/>
          </a:xfrm>
          <a:prstGeom prst="rect">
            <a:avLst/>
          </a:prstGeom>
          <a:noFill/>
        </p:spPr>
      </p:pic>
      <p:sp>
        <p:nvSpPr>
          <p:cNvPr id="37" name="TextBox 36"/>
          <p:cNvSpPr txBox="1"/>
          <p:nvPr/>
        </p:nvSpPr>
        <p:spPr>
          <a:xfrm>
            <a:off x="7010400" y="5769960"/>
            <a:ext cx="533400" cy="369247"/>
          </a:xfrm>
          <a:prstGeom prst="rect">
            <a:avLst/>
          </a:prstGeom>
          <a:noFill/>
        </p:spPr>
        <p:txBody>
          <a:bodyPr wrap="square" lIns="91356" tIns="45678" rIns="91356" bIns="45678" rtlCol="0">
            <a:spAutoFit/>
          </a:bodyPr>
          <a:lstStyle/>
          <a:p>
            <a:pPr defTabSz="914121"/>
            <a:r>
              <a:rPr lang="en-US" kern="1200" dirty="0">
                <a:solidFill>
                  <a:prstClr val="black"/>
                </a:solidFill>
                <a:latin typeface="Calibri"/>
                <a:ea typeface="+mn-ea"/>
                <a:cs typeface="+mn-cs"/>
              </a:rPr>
              <a:t>OR</a:t>
            </a:r>
          </a:p>
        </p:txBody>
      </p:sp>
      <p:sp>
        <p:nvSpPr>
          <p:cNvPr id="1026" name="Documents"/>
          <p:cNvSpPr>
            <a:spLocks noEditPoints="1" noChangeArrowheads="1"/>
          </p:cNvSpPr>
          <p:nvPr/>
        </p:nvSpPr>
        <p:spPr bwMode="auto">
          <a:xfrm>
            <a:off x="2286000" y="4581534"/>
            <a:ext cx="609600" cy="75247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356" tIns="45678" rIns="91356" bIns="45678" numCol="1" anchor="t" anchorCtr="0" compatLnSpc="1">
            <a:prstTxWarp prst="textNoShape">
              <a:avLst/>
            </a:prstTxWarp>
          </a:bodyPr>
          <a:lstStyle/>
          <a:p>
            <a:pPr defTabSz="914121"/>
            <a:endParaRPr lang="en-US" kern="1200" dirty="0">
              <a:solidFill>
                <a:prstClr val="black"/>
              </a:solidFill>
              <a:latin typeface="Calibri"/>
              <a:ea typeface="+mn-ea"/>
              <a:cs typeface="+mn-cs"/>
            </a:endParaRPr>
          </a:p>
        </p:txBody>
      </p:sp>
      <p:sp>
        <p:nvSpPr>
          <p:cNvPr id="26" name="Flowchart: Decision 25"/>
          <p:cNvSpPr/>
          <p:nvPr/>
        </p:nvSpPr>
        <p:spPr>
          <a:xfrm>
            <a:off x="3048000" y="2819400"/>
            <a:ext cx="2209800" cy="990600"/>
          </a:xfrm>
          <a:prstGeom prst="flowChartDecis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356" tIns="45678" rIns="91356" bIns="45678" rtlCol="0" anchor="ctr"/>
          <a:lstStyle/>
          <a:p>
            <a:pPr algn="ctr" defTabSz="914121"/>
            <a:r>
              <a:rPr lang="en-US" b="1" kern="1200" dirty="0">
                <a:solidFill>
                  <a:prstClr val="black"/>
                </a:solidFill>
                <a:latin typeface="Calibri"/>
                <a:ea typeface="+mn-ea"/>
                <a:cs typeface="+mn-cs"/>
              </a:rPr>
              <a:t>Strategy?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rtlCol="0">
            <a:normAutofit fontScale="90000"/>
          </a:bodyPr>
          <a:lstStyle/>
          <a:p>
            <a:pPr>
              <a:defRPr/>
            </a:pPr>
            <a:r>
              <a:rPr lang="en-US" dirty="0" smtClean="0"/>
              <a:t>It’s the Economy…</a:t>
            </a:r>
            <a:br>
              <a:rPr lang="en-US" dirty="0" smtClean="0"/>
            </a:br>
            <a:r>
              <a:rPr lang="en-US" sz="2200" dirty="0" smtClean="0"/>
              <a:t>April 6, 2008 a day in the life of ILL…</a:t>
            </a:r>
            <a:endParaRPr lang="en-US" sz="2200" dirty="0"/>
          </a:p>
        </p:txBody>
      </p:sp>
      <p:sp>
        <p:nvSpPr>
          <p:cNvPr id="11267" name="TextBox 4"/>
          <p:cNvSpPr txBox="1">
            <a:spLocks noChangeArrowheads="1"/>
          </p:cNvSpPr>
          <p:nvPr/>
        </p:nvSpPr>
        <p:spPr bwMode="auto">
          <a:xfrm>
            <a:off x="381004" y="1143002"/>
            <a:ext cx="8381999" cy="3154679"/>
          </a:xfrm>
          <a:prstGeom prst="rect">
            <a:avLst/>
          </a:prstGeom>
          <a:noFill/>
          <a:ln w="9525">
            <a:noFill/>
            <a:miter lim="800000"/>
            <a:headEnd/>
            <a:tailEnd/>
          </a:ln>
        </p:spPr>
        <p:txBody>
          <a:bodyPr wrap="square" lIns="91412" tIns="45705" rIns="91412" bIns="45705">
            <a:spAutoFit/>
          </a:bodyPr>
          <a:lstStyle/>
          <a:p>
            <a:pPr defTabSz="914121"/>
            <a:r>
              <a:rPr lang="en-US" sz="2200" b="1" dirty="0">
                <a:solidFill>
                  <a:prstClr val="black"/>
                </a:solidFill>
                <a:latin typeface="Calibri" pitchFamily="34" charset="0"/>
              </a:rPr>
              <a:t>110 borrowing requests for loans came into SUNY Geneseo, of these…</a:t>
            </a:r>
          </a:p>
          <a:p>
            <a:pPr defTabSz="914121"/>
            <a:r>
              <a:rPr lang="en-US" sz="2200" dirty="0">
                <a:solidFill>
                  <a:prstClr val="black"/>
                </a:solidFill>
                <a:latin typeface="Calibri" pitchFamily="34" charset="0"/>
              </a:rPr>
              <a:t> 79.1% or 87 items could be purchase from Amazon; about 46% could be purchased for under the ARL unit cost for borrowing: $17.50</a:t>
            </a:r>
            <a:r>
              <a:rPr lang="en-US" sz="500" dirty="0">
                <a:solidFill>
                  <a:prstClr val="black"/>
                </a:solidFill>
                <a:latin typeface="Calibri" pitchFamily="34" charset="0"/>
              </a:rPr>
              <a:t>	</a:t>
            </a:r>
          </a:p>
          <a:p>
            <a:pPr defTabSz="914121"/>
            <a:endParaRPr lang="en-US" sz="2200" b="1" dirty="0">
              <a:solidFill>
                <a:prstClr val="black"/>
              </a:solidFill>
              <a:latin typeface="Calibri" pitchFamily="34" charset="0"/>
            </a:endParaRPr>
          </a:p>
          <a:p>
            <a:pPr defTabSz="914121"/>
            <a:r>
              <a:rPr lang="en-US" sz="2200" b="1" dirty="0">
                <a:solidFill>
                  <a:prstClr val="black"/>
                </a:solidFill>
                <a:latin typeface="Calibri" pitchFamily="34" charset="0"/>
              </a:rPr>
              <a:t>Over 1/3 could be purchased for less than $10 used</a:t>
            </a:r>
          </a:p>
          <a:p>
            <a:pPr defTabSz="914121"/>
            <a:r>
              <a:rPr lang="en-US" sz="2200" b="1" dirty="0">
                <a:solidFill>
                  <a:prstClr val="black"/>
                </a:solidFill>
                <a:latin typeface="Calibri" pitchFamily="34" charset="0"/>
              </a:rPr>
              <a:t>	(almost 1/5 for less than $5)</a:t>
            </a:r>
          </a:p>
          <a:p>
            <a:pPr defTabSz="914121"/>
            <a:endParaRPr lang="en-US" sz="2200" b="1" dirty="0">
              <a:solidFill>
                <a:prstClr val="black"/>
              </a:solidFill>
              <a:latin typeface="Calibri" pitchFamily="34" charset="0"/>
            </a:endParaRPr>
          </a:p>
          <a:p>
            <a:pPr defTabSz="914121"/>
            <a:r>
              <a:rPr lang="en-US" sz="2200" b="1" dirty="0">
                <a:solidFill>
                  <a:prstClr val="black"/>
                </a:solidFill>
                <a:latin typeface="Calibri" pitchFamily="34" charset="0"/>
              </a:rPr>
              <a:t>Over 1/5 could be purchased new for less than $10</a:t>
            </a:r>
            <a:r>
              <a:rPr lang="en-US" sz="2200" dirty="0">
                <a:solidFill>
                  <a:prstClr val="black"/>
                </a:solidFill>
                <a:latin typeface="Calibri" pitchFamily="34" charset="0"/>
              </a:rPr>
              <a:t>.</a:t>
            </a:r>
          </a:p>
          <a:p>
            <a:pPr defTabSz="914121"/>
            <a:endParaRPr lang="en-US" kern="1200" dirty="0">
              <a:solidFill>
                <a:prstClr val="black"/>
              </a:solidFill>
              <a:latin typeface="Calibri" pitchFamily="34" charset="0"/>
              <a:ea typeface="+mn-ea"/>
              <a:cs typeface="+mn-cs"/>
            </a:endParaRPr>
          </a:p>
        </p:txBody>
      </p:sp>
      <p:sp>
        <p:nvSpPr>
          <p:cNvPr id="4" name="TextBox 3"/>
          <p:cNvSpPr txBox="1"/>
          <p:nvPr/>
        </p:nvSpPr>
        <p:spPr>
          <a:xfrm>
            <a:off x="0" y="4038600"/>
            <a:ext cx="9144000" cy="1354217"/>
          </a:xfrm>
          <a:prstGeom prst="rect">
            <a:avLst/>
          </a:prstGeom>
          <a:ln/>
        </p:spPr>
        <p:style>
          <a:lnRef idx="2">
            <a:schemeClr val="accent2"/>
          </a:lnRef>
          <a:fillRef idx="1">
            <a:schemeClr val="lt1"/>
          </a:fillRef>
          <a:effectRef idx="0">
            <a:schemeClr val="accent2"/>
          </a:effectRef>
          <a:fontRef idx="minor">
            <a:schemeClr val="dk1"/>
          </a:fontRef>
        </p:style>
        <p:txBody>
          <a:bodyPr wrap="square" lIns="91412" tIns="45705" rIns="91412" bIns="45705" rtlCol="0">
            <a:spAutoFit/>
          </a:bodyPr>
          <a:lstStyle/>
          <a:p>
            <a:pPr algn="ctr" defTabSz="914121"/>
            <a:r>
              <a:rPr lang="en-US" sz="2800" dirty="0">
                <a:solidFill>
                  <a:prstClr val="black"/>
                </a:solidFill>
                <a:latin typeface="Calibri"/>
              </a:rPr>
              <a:t>Price of lending charges is often higher than the price to buy.</a:t>
            </a:r>
          </a:p>
          <a:p>
            <a:pPr marL="342796" indent="-342796" defTabSz="914121">
              <a:buFont typeface="Arial" pitchFamily="34" charset="0"/>
              <a:buChar char="•"/>
            </a:pPr>
            <a:r>
              <a:rPr lang="en-US" kern="1200" dirty="0">
                <a:solidFill>
                  <a:prstClr val="black"/>
                </a:solidFill>
                <a:latin typeface="Calibri"/>
                <a:ea typeface="+mn-ea"/>
                <a:cs typeface="+mn-cs"/>
              </a:rPr>
              <a:t>Massive weeding of libraries is exponentially increasing the availability and reducing prices of buying.</a:t>
            </a:r>
          </a:p>
          <a:p>
            <a:pPr marL="342796" indent="-342796" defTabSz="914121">
              <a:buFont typeface="Arial" pitchFamily="34" charset="0"/>
              <a:buChar char="•"/>
            </a:pPr>
            <a:r>
              <a:rPr lang="en-US" kern="1200" dirty="0">
                <a:solidFill>
                  <a:prstClr val="black"/>
                </a:solidFill>
                <a:latin typeface="Calibri"/>
                <a:ea typeface="+mn-ea"/>
                <a:cs typeface="+mn-cs"/>
              </a:rPr>
              <a:t>Libraries increasing their lending charges are more reliant on revenue that is going away.</a:t>
            </a:r>
          </a:p>
        </p:txBody>
      </p:sp>
      <p:sp>
        <p:nvSpPr>
          <p:cNvPr id="5" name="Rounded Rectangle 4"/>
          <p:cNvSpPr/>
          <p:nvPr/>
        </p:nvSpPr>
        <p:spPr>
          <a:xfrm>
            <a:off x="228600" y="5562603"/>
            <a:ext cx="8686800" cy="1219200"/>
          </a:xfrm>
          <a:prstGeom prst="roundRect">
            <a:avLst/>
          </a:prstGeom>
        </p:spPr>
        <p:style>
          <a:lnRef idx="2">
            <a:schemeClr val="accent6"/>
          </a:lnRef>
          <a:fillRef idx="1">
            <a:schemeClr val="lt1"/>
          </a:fillRef>
          <a:effectRef idx="0">
            <a:schemeClr val="accent6"/>
          </a:effectRef>
          <a:fontRef idx="minor">
            <a:schemeClr val="dk1"/>
          </a:fontRef>
        </p:style>
        <p:txBody>
          <a:bodyPr lIns="91412" tIns="45705" rIns="91412" bIns="45705" rtlCol="0" anchor="ctr"/>
          <a:lstStyle/>
          <a:p>
            <a:pPr algn="ctr" defTabSz="914121"/>
            <a:r>
              <a:rPr lang="en-US" sz="2400" b="1" dirty="0">
                <a:solidFill>
                  <a:prstClr val="black"/>
                </a:solidFill>
                <a:latin typeface="Calibri"/>
              </a:rPr>
              <a:t>“retrospective buying projects are feasible… and for monographs, purchase may be a reasonable substitute for interlibrary loan.”  </a:t>
            </a:r>
            <a:r>
              <a:rPr lang="en-US" kern="1200" dirty="0">
                <a:solidFill>
                  <a:prstClr val="black"/>
                </a:solidFill>
                <a:latin typeface="Calibri"/>
                <a:ea typeface="+mn-ea"/>
                <a:cs typeface="+mn-cs"/>
              </a:rPr>
              <a:t>Holley &amp; </a:t>
            </a:r>
            <a:r>
              <a:rPr lang="en-US" kern="1200" dirty="0" err="1">
                <a:solidFill>
                  <a:prstClr val="black"/>
                </a:solidFill>
                <a:latin typeface="Calibri"/>
                <a:ea typeface="+mn-ea"/>
                <a:cs typeface="+mn-cs"/>
              </a:rPr>
              <a:t>Ankem</a:t>
            </a:r>
            <a:r>
              <a:rPr lang="en-US" kern="1200" dirty="0">
                <a:solidFill>
                  <a:prstClr val="black"/>
                </a:solidFill>
                <a:latin typeface="Calibri"/>
                <a:ea typeface="+mn-ea"/>
                <a:cs typeface="+mn-cs"/>
              </a:rPr>
              <a:t>, 2005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a:bodyPr>
          <a:lstStyle/>
          <a:p>
            <a:r>
              <a:rPr lang="en-US" sz="2800" dirty="0" smtClean="0"/>
              <a:t>Strategies – Cost, Uniqueness, Use</a:t>
            </a:r>
            <a:endParaRPr lang="en-US" sz="2800" dirty="0"/>
          </a:p>
        </p:txBody>
      </p:sp>
      <p:pic>
        <p:nvPicPr>
          <p:cNvPr id="26627" name="Picture 3"/>
          <p:cNvPicPr>
            <a:picLocks noChangeAspect="1" noChangeArrowheads="1"/>
          </p:cNvPicPr>
          <p:nvPr/>
        </p:nvPicPr>
        <p:blipFill>
          <a:blip r:embed="rId3"/>
          <a:srcRect/>
          <a:stretch>
            <a:fillRect/>
          </a:stretch>
        </p:blipFill>
        <p:spPr bwMode="auto">
          <a:xfrm>
            <a:off x="0" y="609600"/>
            <a:ext cx="9067800" cy="60198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8849" name="Picture 1"/>
          <p:cNvPicPr>
            <a:picLocks noChangeAspect="1" noChangeArrowheads="1"/>
          </p:cNvPicPr>
          <p:nvPr/>
        </p:nvPicPr>
        <p:blipFill>
          <a:blip r:embed="rId4"/>
          <a:srcRect/>
          <a:stretch>
            <a:fillRect/>
          </a:stretch>
        </p:blipFill>
        <p:spPr bwMode="auto">
          <a:xfrm>
            <a:off x="609600" y="1600350"/>
            <a:ext cx="6858000" cy="3276453"/>
          </a:xfrm>
          <a:prstGeom prst="rect">
            <a:avLst/>
          </a:prstGeom>
          <a:noFill/>
          <a:ln w="9525">
            <a:noFill/>
            <a:miter lim="800000"/>
            <a:headEnd/>
            <a:tailEnd/>
          </a:ln>
          <a:effectLst/>
        </p:spPr>
      </p:pic>
      <p:sp>
        <p:nvSpPr>
          <p:cNvPr id="5" name="TextBox 4"/>
          <p:cNvSpPr txBox="1"/>
          <p:nvPr/>
        </p:nvSpPr>
        <p:spPr>
          <a:xfrm>
            <a:off x="76200" y="4858198"/>
            <a:ext cx="8915400" cy="1969740"/>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91412" tIns="45705" rIns="91412" bIns="45705" rtlCol="0">
            <a:spAutoFit/>
          </a:bodyPr>
          <a:lstStyle/>
          <a:p>
            <a:pPr defTabSz="914121"/>
            <a:r>
              <a:rPr lang="en-US" sz="2000" b="1" dirty="0">
                <a:solidFill>
                  <a:prstClr val="black"/>
                </a:solidFill>
                <a:latin typeface="Calibri"/>
              </a:rPr>
              <a:t>Why Purchase on Demand / Just in Time Acquisition…</a:t>
            </a:r>
            <a:endParaRPr lang="en-US" sz="2000" dirty="0">
              <a:solidFill>
                <a:prstClr val="black"/>
              </a:solidFill>
              <a:latin typeface="Calibri"/>
            </a:endParaRPr>
          </a:p>
          <a:p>
            <a:pPr defTabSz="914121"/>
            <a:r>
              <a:rPr lang="en-US" sz="2000" dirty="0">
                <a:solidFill>
                  <a:prstClr val="black"/>
                </a:solidFill>
                <a:latin typeface="Calibri"/>
              </a:rPr>
              <a:t>One study of Purchase on Demand books found that within 5 months</a:t>
            </a:r>
            <a:r>
              <a:rPr lang="en-US" kern="1200" dirty="0">
                <a:solidFill>
                  <a:prstClr val="black"/>
                </a:solidFill>
                <a:latin typeface="Calibri"/>
                <a:ea typeface="+mn-ea"/>
                <a:cs typeface="+mn-cs"/>
              </a:rPr>
              <a:t>:</a:t>
            </a:r>
          </a:p>
          <a:p>
            <a:pPr defTabSz="914121"/>
            <a:endParaRPr lang="en-US" sz="700" dirty="0">
              <a:solidFill>
                <a:prstClr val="black"/>
              </a:solidFill>
              <a:latin typeface="Calibri"/>
            </a:endParaRPr>
          </a:p>
          <a:p>
            <a:pPr marL="342796" indent="-342796" defTabSz="914121">
              <a:buFont typeface="Arial" pitchFamily="34" charset="0"/>
              <a:buChar char="•"/>
            </a:pPr>
            <a:r>
              <a:rPr lang="en-US" sz="2400" dirty="0">
                <a:solidFill>
                  <a:prstClr val="black"/>
                </a:solidFill>
                <a:latin typeface="Calibri"/>
              </a:rPr>
              <a:t>28.7% ILL Purchase on Demand books checked out </a:t>
            </a:r>
            <a:r>
              <a:rPr lang="en-US" sz="2400" b="1" dirty="0">
                <a:solidFill>
                  <a:prstClr val="black"/>
                </a:solidFill>
                <a:latin typeface="Calibri"/>
              </a:rPr>
              <a:t>again</a:t>
            </a:r>
            <a:r>
              <a:rPr lang="en-US" sz="2400" dirty="0">
                <a:solidFill>
                  <a:prstClr val="black"/>
                </a:solidFill>
                <a:latin typeface="Calibri"/>
              </a:rPr>
              <a:t>.</a:t>
            </a:r>
          </a:p>
          <a:p>
            <a:pPr marL="342796" indent="-342796" defTabSz="914121">
              <a:buFont typeface="Arial" pitchFamily="34" charset="0"/>
              <a:buChar char="•"/>
            </a:pPr>
            <a:r>
              <a:rPr lang="en-US" sz="2400" dirty="0">
                <a:solidFill>
                  <a:prstClr val="black"/>
                </a:solidFill>
                <a:latin typeface="Calibri"/>
              </a:rPr>
              <a:t>18% Regular Acquisition books were checked out once.</a:t>
            </a:r>
          </a:p>
          <a:p>
            <a:pPr marL="342796" indent="-342796" defTabSz="914121"/>
            <a:endParaRPr lang="en-US" sz="600" i="1" dirty="0">
              <a:solidFill>
                <a:prstClr val="black"/>
              </a:solidFill>
              <a:latin typeface="Calibri"/>
            </a:endParaRPr>
          </a:p>
          <a:p>
            <a:pPr marL="342796" indent="-342796" defTabSz="914121"/>
            <a:r>
              <a:rPr lang="en-US" i="1" kern="1200" dirty="0">
                <a:solidFill>
                  <a:prstClr val="black"/>
                </a:solidFill>
                <a:latin typeface="Calibri"/>
                <a:ea typeface="+mn-ea"/>
                <a:cs typeface="+mn-cs"/>
              </a:rPr>
              <a:t>Ward, 2002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849"/>
                                        </p:tgtEl>
                                        <p:attrNameLst>
                                          <p:attrName>style.visibility</p:attrName>
                                        </p:attrNameLst>
                                      </p:cBhvr>
                                      <p:to>
                                        <p:strVal val="visible"/>
                                      </p:to>
                                    </p:set>
                                    <p:animEffect transition="in" filter="dissolve">
                                      <p:cBhvr>
                                        <p:cTn id="7" dur="500"/>
                                        <p:tgtEl>
                                          <p:spTgt spid="788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fontScale="90000"/>
          </a:bodyPr>
          <a:lstStyle/>
          <a:p>
            <a:r>
              <a:rPr lang="en-US" sz="3600" dirty="0" smtClean="0"/>
              <a:t>SUNY Union Catalog </a:t>
            </a:r>
            <a:r>
              <a:rPr lang="en-US" sz="2700" dirty="0" smtClean="0"/>
              <a:t>– </a:t>
            </a:r>
            <a:r>
              <a:rPr lang="en-US" sz="2700" b="1" dirty="0" smtClean="0"/>
              <a:t>Rough</a:t>
            </a:r>
            <a:r>
              <a:rPr lang="en-US" sz="2700" dirty="0" smtClean="0"/>
              <a:t> Uniqueness Estimates…</a:t>
            </a:r>
            <a:endParaRPr lang="en-US" sz="2700" dirty="0"/>
          </a:p>
        </p:txBody>
      </p:sp>
      <p:pic>
        <p:nvPicPr>
          <p:cNvPr id="28674" name="Picture 2"/>
          <p:cNvPicPr>
            <a:picLocks noChangeAspect="1" noChangeArrowheads="1"/>
          </p:cNvPicPr>
          <p:nvPr/>
        </p:nvPicPr>
        <p:blipFill>
          <a:blip r:embed="rId3"/>
          <a:srcRect/>
          <a:stretch>
            <a:fillRect/>
          </a:stretch>
        </p:blipFill>
        <p:spPr bwMode="auto">
          <a:xfrm>
            <a:off x="0" y="762000"/>
            <a:ext cx="9144000" cy="4543778"/>
          </a:xfrm>
          <a:prstGeom prst="rect">
            <a:avLst/>
          </a:prstGeom>
          <a:noFill/>
          <a:ln w="9525">
            <a:noFill/>
            <a:miter lim="800000"/>
            <a:headEnd/>
            <a:tailEnd/>
          </a:ln>
          <a:effectLst/>
        </p:spPr>
      </p:pic>
      <p:sp>
        <p:nvSpPr>
          <p:cNvPr id="4" name="Cloud 3"/>
          <p:cNvSpPr/>
          <p:nvPr/>
        </p:nvSpPr>
        <p:spPr>
          <a:xfrm>
            <a:off x="2667000" y="1981203"/>
            <a:ext cx="5181600" cy="1143000"/>
          </a:xfrm>
          <a:prstGeom prst="cloud">
            <a:avLst/>
          </a:prstGeom>
        </p:spPr>
        <p:style>
          <a:lnRef idx="2">
            <a:schemeClr val="accent6"/>
          </a:lnRef>
          <a:fillRef idx="1">
            <a:schemeClr val="lt1"/>
          </a:fillRef>
          <a:effectRef idx="0">
            <a:schemeClr val="accent6"/>
          </a:effectRef>
          <a:fontRef idx="minor">
            <a:schemeClr val="dk1"/>
          </a:fontRef>
        </p:style>
        <p:txBody>
          <a:bodyPr lIns="91412" tIns="45705" rIns="91412" bIns="45705" rtlCol="0" anchor="ctr"/>
          <a:lstStyle/>
          <a:p>
            <a:pPr algn="ctr" defTabSz="914121"/>
            <a:r>
              <a:rPr lang="en-US" b="1" kern="1200" dirty="0">
                <a:solidFill>
                  <a:prstClr val="black"/>
                </a:solidFill>
                <a:latin typeface="Calibri"/>
                <a:ea typeface="+mn-ea"/>
                <a:cs typeface="+mn-cs"/>
              </a:rPr>
              <a:t>Cost of Duplication</a:t>
            </a:r>
          </a:p>
          <a:p>
            <a:pPr algn="ctr" defTabSz="914121"/>
            <a:r>
              <a:rPr lang="en-US" kern="1200" dirty="0">
                <a:solidFill>
                  <a:prstClr val="black"/>
                </a:solidFill>
                <a:latin typeface="Calibri"/>
                <a:ea typeface="+mn-ea"/>
                <a:cs typeface="+mn-cs"/>
              </a:rPr>
              <a:t>As of 12/18/08 over</a:t>
            </a:r>
            <a:r>
              <a:rPr lang="en-US" b="1" kern="1200" dirty="0">
                <a:solidFill>
                  <a:prstClr val="black"/>
                </a:solidFill>
                <a:latin typeface="Calibri"/>
                <a:ea typeface="+mn-ea"/>
                <a:cs typeface="+mn-cs"/>
              </a:rPr>
              <a:t> $722 Million</a:t>
            </a:r>
            <a:endParaRPr lang="en-US" kern="1200" dirty="0">
              <a:solidFill>
                <a:prstClr val="black"/>
              </a:solidFill>
              <a:latin typeface="Calibri"/>
              <a:ea typeface="+mn-ea"/>
              <a:cs typeface="+mn-cs"/>
            </a:endParaRPr>
          </a:p>
        </p:txBody>
      </p:sp>
      <p:pic>
        <p:nvPicPr>
          <p:cNvPr id="33795" name="Picture 3"/>
          <p:cNvPicPr>
            <a:picLocks noChangeAspect="1" noChangeArrowheads="1"/>
          </p:cNvPicPr>
          <p:nvPr/>
        </p:nvPicPr>
        <p:blipFill>
          <a:blip r:embed="rId4"/>
          <a:srcRect/>
          <a:stretch>
            <a:fillRect/>
          </a:stretch>
        </p:blipFill>
        <p:spPr bwMode="auto">
          <a:xfrm>
            <a:off x="5105400" y="4953000"/>
            <a:ext cx="3875484" cy="1600200"/>
          </a:xfrm>
          <a:prstGeom prst="rect">
            <a:avLst/>
          </a:prstGeom>
          <a:noFill/>
          <a:ln w="9525">
            <a:solidFill>
              <a:schemeClr val="bg1">
                <a:lumMod val="75000"/>
              </a:schemeClr>
            </a:solidFill>
            <a:miter lim="800000"/>
            <a:headEnd/>
            <a:tailEnd/>
          </a:ln>
          <a:effectLst/>
        </p:spPr>
      </p:pic>
      <p:sp>
        <p:nvSpPr>
          <p:cNvPr id="11" name="TextBox 10"/>
          <p:cNvSpPr txBox="1"/>
          <p:nvPr/>
        </p:nvSpPr>
        <p:spPr>
          <a:xfrm>
            <a:off x="76200" y="5410200"/>
            <a:ext cx="5181600" cy="969486"/>
          </a:xfrm>
          <a:prstGeom prst="rect">
            <a:avLst/>
          </a:prstGeom>
          <a:noFill/>
        </p:spPr>
        <p:txBody>
          <a:bodyPr wrap="square" lIns="91412" tIns="45705" rIns="91412" bIns="45705" rtlCol="0">
            <a:spAutoFit/>
          </a:bodyPr>
          <a:lstStyle/>
          <a:p>
            <a:pPr defTabSz="914121"/>
            <a:r>
              <a:rPr lang="en-US" sz="2800" dirty="0">
                <a:solidFill>
                  <a:prstClr val="black"/>
                </a:solidFill>
                <a:latin typeface="Calibri"/>
              </a:rPr>
              <a:t>How much duplication is critical?</a:t>
            </a:r>
          </a:p>
          <a:p>
            <a:pPr defTabSz="914121"/>
            <a:r>
              <a:rPr lang="en-US" sz="2800" dirty="0">
                <a:solidFill>
                  <a:prstClr val="black"/>
                </a:solidFill>
                <a:latin typeface="Calibri"/>
              </a:rPr>
              <a:t>Can we afford Just in Case? </a:t>
            </a:r>
          </a:p>
        </p:txBody>
      </p:sp>
      <p:sp>
        <p:nvSpPr>
          <p:cNvPr id="12" name="Right Arrow 11"/>
          <p:cNvSpPr/>
          <p:nvPr/>
        </p:nvSpPr>
        <p:spPr>
          <a:xfrm>
            <a:off x="6781800" y="2743200"/>
            <a:ext cx="2362200" cy="1828800"/>
          </a:xfrm>
          <a:prstGeom prst="rightArrow">
            <a:avLst/>
          </a:prstGeom>
          <a:ln w="47625">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lIns="91412" tIns="45705" rIns="91412" bIns="45705" rtlCol="0" anchor="ctr"/>
          <a:lstStyle/>
          <a:p>
            <a:pPr algn="ctr" defTabSz="914121"/>
            <a:r>
              <a:rPr lang="en-US" b="1" kern="1200" dirty="0">
                <a:solidFill>
                  <a:prstClr val="black"/>
                </a:solidFill>
                <a:latin typeface="Calibri"/>
                <a:ea typeface="+mn-ea"/>
                <a:cs typeface="+mn-cs"/>
              </a:rPr>
              <a:t>Interlibrary Loan Matures</a:t>
            </a:r>
            <a:r>
              <a:rPr lang="en-US" sz="1200" b="1" dirty="0">
                <a:solidFill>
                  <a:prstClr val="black"/>
                </a:solidFill>
                <a:latin typeface="Calibri"/>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additive="base">
                                        <p:cTn id="11" dur="500" fill="hold"/>
                                        <p:tgtEl>
                                          <p:spTgt spid="33795"/>
                                        </p:tgtEl>
                                        <p:attrNameLst>
                                          <p:attrName>ppt_x</p:attrName>
                                        </p:attrNameLst>
                                      </p:cBhvr>
                                      <p:tavLst>
                                        <p:tav tm="0">
                                          <p:val>
                                            <p:strVal val="#ppt_x"/>
                                          </p:val>
                                        </p:tav>
                                        <p:tav tm="100000">
                                          <p:val>
                                            <p:strVal val="#ppt_x"/>
                                          </p:val>
                                        </p:tav>
                                      </p:tavLst>
                                    </p:anim>
                                    <p:anim calcmode="lin" valueType="num">
                                      <p:cBhvr additive="base">
                                        <p:cTn id="12" dur="500" fill="hold"/>
                                        <p:tgtEl>
                                          <p:spTgt spid="33795"/>
                                        </p:tgtEl>
                                        <p:attrNameLst>
                                          <p:attrName>ppt_y</p:attrName>
                                        </p:attrNameLst>
                                      </p:cBhvr>
                                      <p:tavLst>
                                        <p:tav tm="0">
                                          <p:val>
                                            <p:strVal val="1+#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0"/>
            <a:ext cx="7772400" cy="808038"/>
          </a:xfrm>
        </p:spPr>
        <p:txBody>
          <a:bodyPr/>
          <a:lstStyle/>
          <a:p>
            <a:pPr eaLnBrk="1" hangingPunct="1"/>
            <a:r>
              <a:rPr lang="en-US" smtClean="0"/>
              <a:t>User Interface for GIST at Geneseo</a:t>
            </a:r>
          </a:p>
        </p:txBody>
      </p:sp>
      <p:pic>
        <p:nvPicPr>
          <p:cNvPr id="12291" name="Picture 3"/>
          <p:cNvPicPr>
            <a:picLocks noChangeAspect="1" noChangeArrowheads="1"/>
          </p:cNvPicPr>
          <p:nvPr/>
        </p:nvPicPr>
        <p:blipFill>
          <a:blip r:embed="rId3"/>
          <a:srcRect/>
          <a:stretch>
            <a:fillRect/>
          </a:stretch>
        </p:blipFill>
        <p:spPr bwMode="auto">
          <a:xfrm>
            <a:off x="914400" y="969963"/>
            <a:ext cx="5432425" cy="5659437"/>
          </a:xfrm>
          <a:prstGeom prst="rect">
            <a:avLst/>
          </a:prstGeom>
          <a:noFill/>
          <a:ln w="9525">
            <a:noFill/>
            <a:miter lim="800000"/>
            <a:headEnd/>
            <a:tailEnd/>
          </a:ln>
        </p:spPr>
      </p:pic>
      <p:sp>
        <p:nvSpPr>
          <p:cNvPr id="12292" name="TextBox 4"/>
          <p:cNvSpPr txBox="1">
            <a:spLocks noChangeArrowheads="1"/>
          </p:cNvSpPr>
          <p:nvPr/>
        </p:nvSpPr>
        <p:spPr bwMode="auto">
          <a:xfrm>
            <a:off x="6400800" y="1447800"/>
            <a:ext cx="2743200" cy="2308225"/>
          </a:xfrm>
          <a:prstGeom prst="rect">
            <a:avLst/>
          </a:prstGeom>
          <a:noFill/>
          <a:ln w="9525">
            <a:noFill/>
            <a:miter lim="800000"/>
            <a:headEnd/>
            <a:tailEnd/>
          </a:ln>
        </p:spPr>
        <p:txBody>
          <a:bodyPr>
            <a:spAutoFit/>
          </a:bodyPr>
          <a:lstStyle/>
          <a:p>
            <a:pPr>
              <a:buFont typeface="Wingdings" pitchFamily="2" charset="2"/>
              <a:buChar char="Ø"/>
            </a:pPr>
            <a:r>
              <a:rPr lang="en-US">
                <a:latin typeface="Perpetua" pitchFamily="18" charset="0"/>
              </a:rPr>
              <a:t>Very customizable</a:t>
            </a:r>
          </a:p>
          <a:p>
            <a:pPr>
              <a:buFont typeface="Wingdings" pitchFamily="2" charset="2"/>
              <a:buChar char="Ø"/>
            </a:pPr>
            <a:r>
              <a:rPr lang="en-US">
                <a:latin typeface="Perpetua" pitchFamily="18" charset="0"/>
              </a:rPr>
              <a:t>Status specific</a:t>
            </a:r>
          </a:p>
          <a:p>
            <a:pPr>
              <a:buFont typeface="Wingdings" pitchFamily="2" charset="2"/>
              <a:buChar char="Ø"/>
            </a:pPr>
            <a:r>
              <a:rPr lang="en-US">
                <a:latin typeface="Perpetua" pitchFamily="18" charset="0"/>
              </a:rPr>
              <a:t>Context sensitive</a:t>
            </a:r>
          </a:p>
          <a:p>
            <a:pPr lvl="1">
              <a:buFont typeface="Wingdings" pitchFamily="2" charset="2"/>
              <a:buChar char="Ø"/>
            </a:pPr>
            <a:r>
              <a:rPr lang="en-US">
                <a:latin typeface="Perpetua" pitchFamily="18" charset="0"/>
              </a:rPr>
              <a:t>Stand alone</a:t>
            </a:r>
          </a:p>
          <a:p>
            <a:pPr lvl="1">
              <a:buFont typeface="Wingdings" pitchFamily="2" charset="2"/>
              <a:buChar char="Ø"/>
            </a:pPr>
            <a:r>
              <a:rPr lang="en-US">
                <a:latin typeface="Perpetua" pitchFamily="18" charset="0"/>
              </a:rPr>
              <a:t>Default Loan  Form</a:t>
            </a:r>
          </a:p>
          <a:p>
            <a:pPr lvl="1">
              <a:buFont typeface="Wingdings" pitchFamily="2" charset="2"/>
              <a:buChar char="Ø"/>
            </a:pPr>
            <a:r>
              <a:rPr lang="en-US">
                <a:latin typeface="Perpetua" pitchFamily="18" charset="0"/>
              </a:rPr>
              <a:t>OpenURL</a:t>
            </a:r>
          </a:p>
          <a:p>
            <a:pPr lvl="1">
              <a:buFont typeface="Wingdings" pitchFamily="2" charset="2"/>
              <a:buChar char="Ø"/>
            </a:pPr>
            <a:r>
              <a:rPr lang="en-US">
                <a:latin typeface="Perpetua" pitchFamily="18" charset="0"/>
              </a:rPr>
              <a:t>Book Chapter Form</a:t>
            </a:r>
          </a:p>
          <a:p>
            <a:pPr>
              <a:buFont typeface="Wingdings" pitchFamily="2" charset="2"/>
              <a:buChar char="Ø"/>
            </a:pPr>
            <a:r>
              <a:rPr lang="en-US">
                <a:latin typeface="Perpetua" pitchFamily="18" charset="0"/>
              </a:rPr>
              <a:t>Elements a la carte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3228</TotalTime>
  <Words>5333</Words>
  <Application>Microsoft Office PowerPoint</Application>
  <PresentationFormat>On-screen Show (4:3)</PresentationFormat>
  <Paragraphs>550</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Equity</vt:lpstr>
      <vt:lpstr>Getting It System Toolkit</vt:lpstr>
      <vt:lpstr>What is GIST?</vt:lpstr>
      <vt:lpstr>Why we need GIST</vt:lpstr>
      <vt:lpstr>Service Request – what context?</vt:lpstr>
      <vt:lpstr>We need a strategy that leverages strengths</vt:lpstr>
      <vt:lpstr>It’s the Economy… April 6, 2008 a day in the life of ILL…</vt:lpstr>
      <vt:lpstr>Strategies – Cost, Uniqueness, Use</vt:lpstr>
      <vt:lpstr>SUNY Union Catalog – Rough Uniqueness Estimates…</vt:lpstr>
      <vt:lpstr>User Interface for GIST at Geneseo</vt:lpstr>
      <vt:lpstr>Customizable GIST Request Form</vt:lpstr>
      <vt:lpstr>Slide 11</vt:lpstr>
      <vt:lpstr>Slide 12</vt:lpstr>
      <vt:lpstr>Slide 13</vt:lpstr>
      <vt:lpstr>Adapt GIST to your setting</vt:lpstr>
      <vt:lpstr>Slide 15</vt:lpstr>
      <vt:lpstr>Slide 16</vt:lpstr>
      <vt:lpstr>Slide 17</vt:lpstr>
      <vt:lpstr>Slide 18</vt:lpstr>
      <vt:lpstr>Slide 19</vt:lpstr>
      <vt:lpstr>Slide 20</vt:lpstr>
      <vt:lpstr>Slide 21</vt:lpstr>
      <vt:lpstr>Slide 22</vt:lpstr>
      <vt:lpstr>Slide 23</vt:lpstr>
      <vt:lpstr>Slide 24</vt:lpstr>
      <vt:lpstr>ILL &amp; ACQ Workflow</vt:lpstr>
      <vt:lpstr>ILL &amp; GIST Workflow Purchasing</vt:lpstr>
      <vt:lpstr>ILL &amp; GIST Workflow Cancelling Purchasing Options</vt:lpstr>
      <vt:lpstr>GIST Stats from Geneseo</vt:lpstr>
      <vt:lpstr>GIST Stats from Geneseo</vt:lpstr>
      <vt:lpstr>GIST Release Information</vt:lpstr>
      <vt:lpstr>The Ideal Future of GIST </vt:lpstr>
      <vt:lpstr>GIFT &amp; Weed Manager Component in Alpha</vt:lpstr>
      <vt:lpstr>GIST GM Workflow Map</vt:lpstr>
      <vt:lpstr>Getting It System Toolkit (GIST)</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It System Toolkit</dc:title>
  <dc:creator>Mark Sullivan</dc:creator>
  <cp:lastModifiedBy>Cyril Oberlander</cp:lastModifiedBy>
  <cp:revision>167</cp:revision>
  <dcterms:created xsi:type="dcterms:W3CDTF">2009-07-29T18:01:56Z</dcterms:created>
  <dcterms:modified xsi:type="dcterms:W3CDTF">2009-11-11T17:34:23Z</dcterms:modified>
</cp:coreProperties>
</file>