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4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You can re-request the item.</a:t>
            </a:r>
            <a:endParaRPr/>
          </a:p>
          <a:p>
            <a:pPr marL="0" lvl="0" indent="0">
              <a:spcBef>
                <a:spcPts val="0"/>
              </a:spcBef>
              <a:spcAft>
                <a:spcPts val="0"/>
              </a:spcAft>
              <a:buNone/>
            </a:pPr>
            <a:endParaRPr/>
          </a:p>
          <a:p>
            <a:pPr marL="457200" lvl="0" indent="-298450" rtl="0">
              <a:spcBef>
                <a:spcPts val="0"/>
              </a:spcBef>
              <a:spcAft>
                <a:spcPts val="0"/>
              </a:spcAft>
              <a:buSzPts val="1100"/>
              <a:buAutoNum type="arabicParenR"/>
            </a:pPr>
            <a:r>
              <a:rPr lang="en"/>
              <a:t>Open it in the Awaiting Unfilled Processing Queue</a:t>
            </a:r>
            <a:endParaRPr/>
          </a:p>
          <a:p>
            <a:pPr marL="457200" lvl="0" indent="-298450" rtl="0">
              <a:spcBef>
                <a:spcPts val="0"/>
              </a:spcBef>
              <a:spcAft>
                <a:spcPts val="0"/>
              </a:spcAft>
              <a:buSzPts val="1100"/>
              <a:buAutoNum type="arabicParenR"/>
            </a:pPr>
            <a:r>
              <a:rPr lang="en"/>
              <a:t>After making any corrections in your citation, searching out the correct format, or just trying to get that new book from someone else, search your record up in OCLC</a:t>
            </a:r>
            <a:endParaRPr/>
          </a:p>
          <a:p>
            <a:pPr marL="457200" lvl="0" indent="-298450" rtl="0">
              <a:spcBef>
                <a:spcPts val="0"/>
              </a:spcBef>
              <a:spcAft>
                <a:spcPts val="0"/>
              </a:spcAft>
              <a:buSzPts val="1100"/>
              <a:buAutoNum type="arabicParenR"/>
            </a:pPr>
            <a:r>
              <a:rPr lang="en"/>
              <a:t>Locate Holdings</a:t>
            </a:r>
            <a:endParaRPr/>
          </a:p>
          <a:p>
            <a:pPr marL="457200" lvl="0" indent="-298450" rtl="0">
              <a:spcBef>
                <a:spcPts val="0"/>
              </a:spcBef>
              <a:spcAft>
                <a:spcPts val="0"/>
              </a:spcAft>
              <a:buSzPts val="1100"/>
              <a:buAutoNum type="arabicParenR"/>
            </a:pPr>
            <a:r>
              <a:rPr lang="en"/>
              <a:t>Create your Work Form</a:t>
            </a:r>
            <a:endParaRPr/>
          </a:p>
          <a:p>
            <a:pPr marL="457200" lvl="0" indent="-298450" rtl="0">
              <a:spcBef>
                <a:spcPts val="0"/>
              </a:spcBef>
              <a:spcAft>
                <a:spcPts val="0"/>
              </a:spcAft>
              <a:buSzPts val="1100"/>
              <a:buAutoNum type="arabicParenR"/>
            </a:pPr>
            <a:r>
              <a:rPr lang="en"/>
              <a:t>Send your Request</a:t>
            </a:r>
            <a:endParaRPr/>
          </a:p>
          <a:p>
            <a:pPr marL="457200" lvl="0" indent="-298450" rtl="0">
              <a:spcBef>
                <a:spcPts val="0"/>
              </a:spcBef>
              <a:spcAft>
                <a:spcPts val="0"/>
              </a:spcAft>
              <a:buSzPts val="1100"/>
              <a:buAutoNum type="arabicParenR"/>
            </a:pPr>
            <a:r>
              <a:rPr lang="en"/>
              <a:t>And then Click Request Sent</a:t>
            </a:r>
            <a:endParaRPr/>
          </a:p>
          <a:p>
            <a:pPr marL="0" lvl="0" indent="0" rtl="0">
              <a:spcBef>
                <a:spcPts val="0"/>
              </a:spcBef>
              <a:spcAft>
                <a:spcPts val="0"/>
              </a:spcAft>
              <a:buNone/>
            </a:pPr>
            <a:endParaRPr/>
          </a:p>
          <a:p>
            <a:pPr marL="0" lvl="0" indent="0" rtl="0">
              <a:spcBef>
                <a:spcPts val="0"/>
              </a:spcBef>
              <a:spcAft>
                <a:spcPts val="0"/>
              </a:spcAft>
              <a:buNone/>
            </a:pPr>
            <a:r>
              <a:rPr lang="en"/>
              <a:t>This should cancel out the old OCLC request in WorldShare and produce a new one.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At Nazareth College, if it’s a harder to get item, and it’s gone through 5 libraries with a “NO” response, we’ll send them an FYI email that we’re resubmitting to five new libraries and if they don’t need it, to please let us know. </a:t>
            </a:r>
            <a:endParaRPr/>
          </a:p>
          <a:p>
            <a:pPr marL="0" lvl="0" indent="0">
              <a:spcBef>
                <a:spcPts val="0"/>
              </a:spcBef>
              <a:spcAft>
                <a:spcPts val="0"/>
              </a:spcAft>
              <a:buNone/>
            </a:pPr>
            <a:endParaRPr/>
          </a:p>
          <a:p>
            <a:pPr marL="0" lvl="0" indent="0">
              <a:spcBef>
                <a:spcPts val="0"/>
              </a:spcBef>
              <a:spcAft>
                <a:spcPts val="0"/>
              </a:spcAft>
              <a:buNone/>
            </a:pPr>
            <a:r>
              <a:rPr lang="en"/>
              <a:t>If it’s gone through 10 libraries, we’ll send them the “WOW!” Email, of Wow! Your request has gone through more than 10 libraries and none have responded ‘yes’ and supplied it to us. The item is either really popular or something non circulating at many institutions. </a:t>
            </a:r>
            <a:endParaRPr/>
          </a:p>
          <a:p>
            <a:pPr marL="0" lvl="0" indent="0">
              <a:spcBef>
                <a:spcPts val="0"/>
              </a:spcBef>
              <a:spcAft>
                <a:spcPts val="0"/>
              </a:spcAft>
              <a:buNone/>
            </a:pPr>
            <a:endParaRPr/>
          </a:p>
          <a:p>
            <a:pPr marL="0" lvl="0" indent="0" rtl="0">
              <a:spcBef>
                <a:spcPts val="0"/>
              </a:spcBef>
              <a:spcAft>
                <a:spcPts val="0"/>
              </a:spcAft>
              <a:buNone/>
            </a:pPr>
            <a:r>
              <a:rPr lang="en"/>
              <a:t>Again, we tell them we’re retrying and again, ask them if they no longer need it, to please let us know.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Another option, if you can’t get a library to supply is the Cancel and Purchase scenario. </a:t>
            </a:r>
            <a:endParaRPr/>
          </a:p>
          <a:p>
            <a:pPr marL="0" lvl="0" indent="0">
              <a:spcBef>
                <a:spcPts val="0"/>
              </a:spcBef>
              <a:spcAft>
                <a:spcPts val="0"/>
              </a:spcAft>
              <a:buNone/>
            </a:pPr>
            <a:endParaRPr/>
          </a:p>
          <a:p>
            <a:pPr marL="0" lvl="0" indent="0">
              <a:spcBef>
                <a:spcPts val="0"/>
              </a:spcBef>
              <a:spcAft>
                <a:spcPts val="0"/>
              </a:spcAft>
              <a:buNone/>
            </a:pPr>
            <a:r>
              <a:rPr lang="en"/>
              <a:t>You will want to:</a:t>
            </a:r>
            <a:endParaRPr/>
          </a:p>
          <a:p>
            <a:pPr marL="0" lvl="0" indent="0">
              <a:spcBef>
                <a:spcPts val="0"/>
              </a:spcBef>
              <a:spcAft>
                <a:spcPts val="0"/>
              </a:spcAft>
              <a:buNone/>
            </a:pPr>
            <a:endParaRPr/>
          </a:p>
          <a:p>
            <a:pPr marL="457200" lvl="0" indent="-298450" rtl="0">
              <a:spcBef>
                <a:spcPts val="0"/>
              </a:spcBef>
              <a:spcAft>
                <a:spcPts val="0"/>
              </a:spcAft>
              <a:buSzPts val="1100"/>
              <a:buAutoNum type="arabicParenR"/>
            </a:pPr>
            <a:r>
              <a:rPr lang="en"/>
              <a:t>Open the request from the Awaiting Unfilled Processing queue</a:t>
            </a:r>
            <a:endParaRPr/>
          </a:p>
          <a:p>
            <a:pPr marL="457200" lvl="0" indent="-298450" rtl="0">
              <a:spcBef>
                <a:spcPts val="0"/>
              </a:spcBef>
              <a:spcAft>
                <a:spcPts val="0"/>
              </a:spcAft>
              <a:buSzPts val="1100"/>
              <a:buAutoNum type="arabicParenR"/>
            </a:pPr>
            <a:r>
              <a:rPr lang="en"/>
              <a:t>Click on the OCLC Request tab and Click SHOW</a:t>
            </a:r>
            <a:endParaRPr/>
          </a:p>
          <a:p>
            <a:pPr marL="457200" lvl="0" indent="-298450" rtl="0">
              <a:spcBef>
                <a:spcPts val="0"/>
              </a:spcBef>
              <a:spcAft>
                <a:spcPts val="0"/>
              </a:spcAft>
              <a:buSzPts val="1100"/>
              <a:buAutoNum type="arabicParenR"/>
            </a:pPr>
            <a:r>
              <a:rPr lang="en"/>
              <a:t>Click Delete to get this request out of WorldShare - since you aren’t getting it from another library</a:t>
            </a:r>
            <a:endParaRPr/>
          </a:p>
          <a:p>
            <a:pPr marL="457200" lvl="0" indent="-298450" rtl="0">
              <a:spcBef>
                <a:spcPts val="0"/>
              </a:spcBef>
              <a:spcAft>
                <a:spcPts val="0"/>
              </a:spcAft>
              <a:buSzPts val="1100"/>
              <a:buAutoNum type="arabicParenR"/>
            </a:pPr>
            <a:r>
              <a:rPr lang="en"/>
              <a:t>Now, you can follow your library’s Acquisitions or Purchasing process - whether getting it from Get It Now, Reprints, or purchasing directly from a vendor. Some libraries route these over to Document Delivery for their Acquisitions staff to handle, and some do not. </a:t>
            </a:r>
            <a:endParaRPr/>
          </a:p>
          <a:p>
            <a:pPr marL="457200" lvl="0" indent="-298450" rtl="0">
              <a:spcBef>
                <a:spcPts val="0"/>
              </a:spcBef>
              <a:spcAft>
                <a:spcPts val="0"/>
              </a:spcAft>
              <a:buSzPts val="1100"/>
              <a:buAutoNum type="arabicParenR"/>
            </a:pPr>
            <a:r>
              <a:rPr lang="en"/>
              <a:t>The Key is to GET IT OUT OF OCLC!</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Another option, if you can’t get a library to supply but you find out it’s in your own collection or in an Open Source collection. </a:t>
            </a:r>
            <a:endParaRPr/>
          </a:p>
          <a:p>
            <a:pPr marL="0" lvl="0" indent="0" rtl="0">
              <a:spcBef>
                <a:spcPts val="0"/>
              </a:spcBef>
              <a:spcAft>
                <a:spcPts val="0"/>
              </a:spcAft>
              <a:buNone/>
            </a:pPr>
            <a:endParaRPr/>
          </a:p>
          <a:p>
            <a:pPr marL="0" lvl="0" indent="0" rtl="0">
              <a:spcBef>
                <a:spcPts val="0"/>
              </a:spcBef>
              <a:spcAft>
                <a:spcPts val="0"/>
              </a:spcAft>
              <a:buNone/>
            </a:pPr>
            <a:r>
              <a:rPr lang="en"/>
              <a:t>You will want to:</a:t>
            </a:r>
            <a:endParaRPr/>
          </a:p>
          <a:p>
            <a:pPr marL="0" lvl="0" indent="0" rtl="0">
              <a:spcBef>
                <a:spcPts val="0"/>
              </a:spcBef>
              <a:spcAft>
                <a:spcPts val="0"/>
              </a:spcAft>
              <a:buNone/>
            </a:pPr>
            <a:endParaRPr/>
          </a:p>
          <a:p>
            <a:pPr marL="457200" lvl="0" indent="-298450" rtl="0">
              <a:spcBef>
                <a:spcPts val="0"/>
              </a:spcBef>
              <a:spcAft>
                <a:spcPts val="0"/>
              </a:spcAft>
              <a:buSzPts val="1100"/>
              <a:buAutoNum type="arabicParenR"/>
            </a:pPr>
            <a:r>
              <a:rPr lang="en"/>
              <a:t>Open the request from the Awaiting Unfilled Processing queue</a:t>
            </a:r>
            <a:endParaRPr/>
          </a:p>
          <a:p>
            <a:pPr marL="457200" lvl="0" indent="-298450" rtl="0">
              <a:spcBef>
                <a:spcPts val="0"/>
              </a:spcBef>
              <a:spcAft>
                <a:spcPts val="0"/>
              </a:spcAft>
              <a:buSzPts val="1100"/>
              <a:buAutoNum type="arabicParenR"/>
            </a:pPr>
            <a:r>
              <a:rPr lang="en"/>
              <a:t>Click on the OCLC Request tab and Click SHOW</a:t>
            </a:r>
            <a:endParaRPr/>
          </a:p>
          <a:p>
            <a:pPr marL="457200" lvl="0" indent="-298450" rtl="0">
              <a:spcBef>
                <a:spcPts val="0"/>
              </a:spcBef>
              <a:spcAft>
                <a:spcPts val="0"/>
              </a:spcAft>
              <a:buSzPts val="1100"/>
              <a:buAutoNum type="arabicParenR"/>
            </a:pPr>
            <a:r>
              <a:rPr lang="en"/>
              <a:t>Click Delete to get this request out of WorldShare - since you filling it yourself.</a:t>
            </a:r>
            <a:endParaRPr/>
          </a:p>
          <a:p>
            <a:pPr marL="457200" lvl="0" indent="-298450" rtl="0">
              <a:spcBef>
                <a:spcPts val="0"/>
              </a:spcBef>
              <a:spcAft>
                <a:spcPts val="0"/>
              </a:spcAft>
              <a:buSzPts val="1100"/>
              <a:buAutoNum type="arabicParenR"/>
            </a:pPr>
            <a:r>
              <a:rPr lang="en"/>
              <a:t>Now, you can follow your library’s Document Delivery process </a:t>
            </a:r>
            <a:endParaRPr/>
          </a:p>
          <a:p>
            <a:pPr marL="457200" lvl="0" indent="-298450" rtl="0">
              <a:spcBef>
                <a:spcPts val="0"/>
              </a:spcBef>
              <a:spcAft>
                <a:spcPts val="0"/>
              </a:spcAft>
              <a:buSzPts val="1100"/>
              <a:buAutoNum type="arabicParenR"/>
            </a:pPr>
            <a:r>
              <a:rPr lang="en"/>
              <a:t>The Key is to GET IT OUT OF OCLC!</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 what happens if you DON’T get it out of OCLC?</a:t>
            </a:r>
            <a:endParaRPr/>
          </a:p>
          <a:p>
            <a:pPr marL="0" lvl="0" indent="0">
              <a:spcBef>
                <a:spcPts val="0"/>
              </a:spcBef>
              <a:spcAft>
                <a:spcPts val="0"/>
              </a:spcAft>
              <a:buNone/>
            </a:pPr>
            <a:endParaRPr/>
          </a:p>
          <a:p>
            <a:pPr marL="0" lvl="0" indent="0">
              <a:spcBef>
                <a:spcPts val="0"/>
              </a:spcBef>
              <a:spcAft>
                <a:spcPts val="0"/>
              </a:spcAft>
              <a:buNone/>
            </a:pPr>
            <a:r>
              <a:rPr lang="en"/>
              <a:t>You get the UNFILLED Ghost Request haunting you!</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These happen frequently on:</a:t>
            </a:r>
            <a:endParaRPr/>
          </a:p>
          <a:p>
            <a:pPr marL="457200" lvl="0" indent="-298450" rtl="0">
              <a:spcBef>
                <a:spcPts val="0"/>
              </a:spcBef>
              <a:spcAft>
                <a:spcPts val="0"/>
              </a:spcAft>
              <a:buSzPts val="1100"/>
              <a:buAutoNum type="arabicPeriod"/>
            </a:pPr>
            <a:r>
              <a:rPr lang="en"/>
              <a:t>A Purchase/Cancel Scenario</a:t>
            </a:r>
            <a:endParaRPr/>
          </a:p>
          <a:p>
            <a:pPr marL="457200" lvl="0" indent="-298450" rtl="0">
              <a:spcBef>
                <a:spcPts val="0"/>
              </a:spcBef>
              <a:spcAft>
                <a:spcPts val="0"/>
              </a:spcAft>
              <a:buSzPts val="1100"/>
              <a:buAutoNum type="arabicPeriod"/>
            </a:pPr>
            <a:r>
              <a:rPr lang="en"/>
              <a:t>Or the filled through Document Delivery Scenario - You get so excited that you found it in your collection, or through Open Source, that you forget to get rid of it out of OCLC and you fill it - putting it into Delivered to Web.</a:t>
            </a:r>
            <a:endParaRPr/>
          </a:p>
          <a:p>
            <a:pPr marL="457200" lvl="0" indent="-298450" rtl="0">
              <a:spcBef>
                <a:spcPts val="0"/>
              </a:spcBef>
              <a:spcAft>
                <a:spcPts val="0"/>
              </a:spcAft>
              <a:buSzPts val="1100"/>
              <a:buAutoNum type="arabicPeriod"/>
            </a:pPr>
            <a:r>
              <a:rPr lang="en"/>
              <a:t>Or it could be a Resubmit Glitch! You did what you were supposed to do to resubmit a new request and OCLC had a glitch and your old request and your new request are now residing in OCLC at the same time, sending conflicting messages. </a:t>
            </a: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There are two ways to exhume the ghosts!</a:t>
            </a:r>
            <a:endParaRPr/>
          </a:p>
          <a:p>
            <a:pPr marL="0" lvl="0" indent="0">
              <a:spcBef>
                <a:spcPts val="0"/>
              </a:spcBef>
              <a:spcAft>
                <a:spcPts val="0"/>
              </a:spcAft>
              <a:buNone/>
            </a:pPr>
            <a:endParaRPr/>
          </a:p>
          <a:p>
            <a:pPr marL="0" lvl="0" indent="0">
              <a:spcBef>
                <a:spcPts val="0"/>
              </a:spcBef>
              <a:spcAft>
                <a:spcPts val="0"/>
              </a:spcAft>
              <a:buNone/>
            </a:pPr>
            <a:r>
              <a:rPr lang="en"/>
              <a:t>The first is using Worldshare. </a:t>
            </a:r>
            <a:endParaRPr/>
          </a:p>
          <a:p>
            <a:pPr marL="457200" lvl="0" indent="-298450" rtl="0">
              <a:spcBef>
                <a:spcPts val="0"/>
              </a:spcBef>
              <a:spcAft>
                <a:spcPts val="0"/>
              </a:spcAft>
              <a:buSzPts val="1100"/>
              <a:buAutoNum type="arabicParenR"/>
            </a:pPr>
            <a:r>
              <a:rPr lang="en"/>
              <a:t>Log in</a:t>
            </a:r>
            <a:endParaRPr/>
          </a:p>
          <a:p>
            <a:pPr marL="457200" lvl="0" indent="-298450" rtl="0">
              <a:spcBef>
                <a:spcPts val="0"/>
              </a:spcBef>
              <a:spcAft>
                <a:spcPts val="0"/>
              </a:spcAft>
              <a:buSzPts val="1100"/>
              <a:buAutoNum type="arabicParenR"/>
            </a:pPr>
            <a:r>
              <a:rPr lang="en"/>
              <a:t>On the left menu bar, under Borrowing Requests, locate Unfilled</a:t>
            </a:r>
            <a:endParaRPr/>
          </a:p>
          <a:p>
            <a:pPr marL="457200" lvl="0" indent="-298450" rtl="0">
              <a:spcBef>
                <a:spcPts val="0"/>
              </a:spcBef>
              <a:spcAft>
                <a:spcPts val="0"/>
              </a:spcAft>
              <a:buSzPts val="1100"/>
              <a:buAutoNum type="arabicParenR"/>
            </a:pPr>
            <a:r>
              <a:rPr lang="en"/>
              <a:t>Locate the ILL number that matches the old (and unfilled) ILL number</a:t>
            </a:r>
            <a:endParaRPr/>
          </a:p>
          <a:p>
            <a:pPr marL="457200" lvl="0" indent="-298450" rtl="0">
              <a:spcBef>
                <a:spcPts val="0"/>
              </a:spcBef>
              <a:spcAft>
                <a:spcPts val="0"/>
              </a:spcAft>
              <a:buSzPts val="1100"/>
              <a:buAutoNum type="arabicParenR"/>
            </a:pPr>
            <a:r>
              <a:rPr lang="en"/>
              <a:t>Open the request up and BE SURE THE TN NUMBER and ILL NUMBER MATCH the ghost request and not your live request. </a:t>
            </a:r>
            <a:endParaRPr/>
          </a:p>
          <a:p>
            <a:pPr marL="457200" lvl="0" indent="-298450" rtl="0">
              <a:spcBef>
                <a:spcPts val="0"/>
              </a:spcBef>
              <a:spcAft>
                <a:spcPts val="0"/>
              </a:spcAft>
              <a:buSzPts val="1100"/>
              <a:buAutoNum type="arabicParenR"/>
            </a:pPr>
            <a:r>
              <a:rPr lang="en"/>
              <a:t>Click the Cancel Request button and it should be gone.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second way is to go in through ILLiad - though sometimes it’s not as intuitive as to which request is the ghost and which is not. </a:t>
            </a:r>
            <a:endParaRPr/>
          </a:p>
          <a:p>
            <a:pPr marL="0" lvl="0" indent="0">
              <a:spcBef>
                <a:spcPts val="0"/>
              </a:spcBef>
              <a:spcAft>
                <a:spcPts val="0"/>
              </a:spcAft>
              <a:buNone/>
            </a:pPr>
            <a:endParaRPr/>
          </a:p>
          <a:p>
            <a:pPr marL="0" lvl="0" indent="0">
              <a:spcBef>
                <a:spcPts val="0"/>
              </a:spcBef>
              <a:spcAft>
                <a:spcPts val="0"/>
              </a:spcAft>
              <a:buNone/>
            </a:pPr>
            <a:r>
              <a:rPr lang="en"/>
              <a:t>In ILLiad:</a:t>
            </a:r>
            <a:endParaRPr/>
          </a:p>
          <a:p>
            <a:pPr marL="0" lvl="0" indent="0">
              <a:spcBef>
                <a:spcPts val="0"/>
              </a:spcBef>
              <a:spcAft>
                <a:spcPts val="0"/>
              </a:spcAft>
              <a:buNone/>
            </a:pPr>
            <a:endParaRPr/>
          </a:p>
          <a:p>
            <a:pPr marL="457200" lvl="0" indent="-298450" rtl="0">
              <a:spcBef>
                <a:spcPts val="0"/>
              </a:spcBef>
              <a:spcAft>
                <a:spcPts val="0"/>
              </a:spcAft>
              <a:buSzPts val="1100"/>
              <a:buAutoNum type="arabicParenR"/>
            </a:pPr>
            <a:r>
              <a:rPr lang="en"/>
              <a:t>Open the System Tab</a:t>
            </a:r>
            <a:endParaRPr/>
          </a:p>
          <a:p>
            <a:pPr marL="457200" lvl="0" indent="-298450" rtl="0">
              <a:spcBef>
                <a:spcPts val="0"/>
              </a:spcBef>
              <a:spcAft>
                <a:spcPts val="0"/>
              </a:spcAft>
              <a:buSzPts val="1100"/>
              <a:buAutoNum type="arabicParenR"/>
            </a:pPr>
            <a:r>
              <a:rPr lang="en"/>
              <a:t>Click Search/Review Statuses</a:t>
            </a:r>
            <a:endParaRPr/>
          </a:p>
          <a:p>
            <a:pPr marL="457200" lvl="0" indent="-298450" rtl="0">
              <a:spcBef>
                <a:spcPts val="0"/>
              </a:spcBef>
              <a:spcAft>
                <a:spcPts val="0"/>
              </a:spcAft>
              <a:buSzPts val="1100"/>
              <a:buAutoNum type="arabicParenR"/>
            </a:pPr>
            <a:r>
              <a:rPr lang="en"/>
              <a:t>Locate the Unfilled category</a:t>
            </a:r>
            <a:endParaRPr/>
          </a:p>
          <a:p>
            <a:pPr marL="457200" lvl="0" indent="-298450" rtl="0">
              <a:spcBef>
                <a:spcPts val="0"/>
              </a:spcBef>
              <a:spcAft>
                <a:spcPts val="0"/>
              </a:spcAft>
              <a:buSzPts val="1100"/>
              <a:buAutoNum type="arabicParenR"/>
            </a:pPr>
            <a:r>
              <a:rPr lang="en"/>
              <a:t>Locate the ILL Number of the ghost culprit</a:t>
            </a:r>
            <a:endParaRPr/>
          </a:p>
          <a:p>
            <a:pPr marL="457200" lvl="0" indent="-298450" rtl="0">
              <a:spcBef>
                <a:spcPts val="0"/>
              </a:spcBef>
              <a:spcAft>
                <a:spcPts val="0"/>
              </a:spcAft>
              <a:buSzPts val="1100"/>
              <a:buAutoNum type="arabicParenR"/>
            </a:pPr>
            <a:r>
              <a:rPr lang="en"/>
              <a:t>Double check the TN to be sure it’s the ghost TN number and then click Delete.</a:t>
            </a:r>
            <a:endParaRPr/>
          </a:p>
          <a:p>
            <a:pPr marL="0" lvl="0" indent="0" rtl="0">
              <a:spcBef>
                <a:spcPts val="0"/>
              </a:spcBef>
              <a:spcAft>
                <a:spcPts val="0"/>
              </a:spcAft>
              <a:buNone/>
            </a:pPr>
            <a:endParaRPr/>
          </a:p>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And finally, there is the option of Cancelling it completely back to the Customer. </a:t>
            </a:r>
            <a:endParaRPr/>
          </a:p>
          <a:p>
            <a:pPr marL="0" lvl="0" indent="0">
              <a:spcBef>
                <a:spcPts val="0"/>
              </a:spcBef>
              <a:spcAft>
                <a:spcPts val="0"/>
              </a:spcAft>
              <a:buNone/>
            </a:pPr>
            <a:endParaRPr/>
          </a:p>
          <a:p>
            <a:pPr marL="0" lvl="0" indent="0">
              <a:spcBef>
                <a:spcPts val="0"/>
              </a:spcBef>
              <a:spcAft>
                <a:spcPts val="0"/>
              </a:spcAft>
              <a:buNone/>
            </a:pPr>
            <a:r>
              <a:rPr lang="en">
                <a:solidFill>
                  <a:schemeClr val="dk1"/>
                </a:solidFill>
              </a:rPr>
              <a:t>When you pull down the Cancel Request, select the reason for cancelling and either send the email, or not…</a:t>
            </a: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ILLiad will cancel this out of OCLC. </a:t>
            </a:r>
            <a:endParaRPr>
              <a:solidFill>
                <a:schemeClr val="dk1"/>
              </a:solidFill>
            </a:endParaRPr>
          </a:p>
          <a:p>
            <a:pPr marL="0" lvl="0" indent="0">
              <a:spcBef>
                <a:spcPts val="0"/>
              </a:spcBef>
              <a:spcAft>
                <a:spcPts val="0"/>
              </a:spcAft>
              <a:buClr>
                <a:schemeClr val="dk1"/>
              </a:buClr>
              <a:buSzPts val="1100"/>
              <a:buFont typeface="Arial"/>
              <a:buNone/>
            </a:pPr>
            <a:endParaRPr>
              <a:solidFill>
                <a:schemeClr val="dk1"/>
              </a:solidFill>
            </a:endParaRPr>
          </a:p>
          <a:p>
            <a:pPr marL="0" lvl="0" indent="0" rtl="0">
              <a:spcBef>
                <a:spcPts val="0"/>
              </a:spcBef>
              <a:spcAft>
                <a:spcPts val="0"/>
              </a:spcAft>
              <a:buNone/>
            </a:pPr>
            <a:r>
              <a:rPr lang="en">
                <a:solidFill>
                  <a:schemeClr val="dk1"/>
                </a:solidFill>
              </a:rPr>
              <a:t>Now….</a:t>
            </a:r>
            <a:endParaRPr>
              <a:solidFill>
                <a:schemeClr val="dk1"/>
              </a:solidFill>
            </a:endParaRPr>
          </a:p>
          <a:p>
            <a:pPr marL="0" lvl="0" indent="0">
              <a:spcBef>
                <a:spcPts val="0"/>
              </a:spcBef>
              <a:spcAft>
                <a:spcPts val="0"/>
              </a:spcAft>
              <a:buNone/>
            </a:pPr>
            <a:endParaRPr/>
          </a:p>
          <a:p>
            <a:pPr marL="0" lvl="0" indent="0">
              <a:spcBef>
                <a:spcPts val="0"/>
              </a:spcBef>
              <a:spcAft>
                <a:spcPts val="0"/>
              </a:spcAft>
              <a:buNone/>
            </a:pPr>
            <a:endParaRPr/>
          </a:p>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How does your library handle cancelling back to customers when the item is not found anywhere? </a:t>
            </a:r>
            <a:endParaRPr/>
          </a:p>
          <a:p>
            <a:pPr marL="0" lvl="0" indent="0">
              <a:spcBef>
                <a:spcPts val="0"/>
              </a:spcBef>
              <a:spcAft>
                <a:spcPts val="0"/>
              </a:spcAft>
              <a:buNone/>
            </a:pPr>
            <a:r>
              <a:rPr lang="en"/>
              <a:t>Where do you go from here with your customers?</a:t>
            </a:r>
            <a:endParaRPr/>
          </a:p>
          <a:p>
            <a:pPr marL="0" lvl="0" indent="0">
              <a:spcBef>
                <a:spcPts val="0"/>
              </a:spcBef>
              <a:spcAft>
                <a:spcPts val="0"/>
              </a:spcAft>
              <a:buNone/>
            </a:pPr>
            <a:endParaRPr/>
          </a:p>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Locate them in the Awaiting Unfilled Processing Queue on the Borrowing Side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 if you open the request up and click on the History Tab you will find at the bottom, a Previous Request box. </a:t>
            </a:r>
            <a:endParaRPr/>
          </a:p>
          <a:p>
            <a:pPr marL="0" lvl="0" indent="0">
              <a:spcBef>
                <a:spcPts val="0"/>
              </a:spcBef>
              <a:spcAft>
                <a:spcPts val="0"/>
              </a:spcAft>
              <a:buNone/>
            </a:pPr>
            <a:r>
              <a:rPr lang="en"/>
              <a:t>This will reveal:</a:t>
            </a:r>
            <a:endParaRPr/>
          </a:p>
          <a:p>
            <a:pPr marL="457200" lvl="0" indent="-298450" rtl="0">
              <a:spcBef>
                <a:spcPts val="0"/>
              </a:spcBef>
              <a:spcAft>
                <a:spcPts val="0"/>
              </a:spcAft>
              <a:buSzPts val="1100"/>
              <a:buAutoNum type="arabicParenR"/>
            </a:pPr>
            <a:r>
              <a:rPr lang="en"/>
              <a:t>The ILL # - and in this case it was 185913716.  But you could have multiples listed if you’ve put this request in more than once. </a:t>
            </a:r>
            <a:endParaRPr/>
          </a:p>
          <a:p>
            <a:pPr marL="457200" lvl="0" indent="-298450" rtl="0">
              <a:spcBef>
                <a:spcPts val="0"/>
              </a:spcBef>
              <a:spcAft>
                <a:spcPts val="0"/>
              </a:spcAft>
              <a:buSzPts val="1100"/>
              <a:buAutoNum type="arabicParenR"/>
            </a:pPr>
            <a:r>
              <a:rPr lang="en"/>
              <a:t>And it also reveals which library answered which way to your request - or - WHY they cancelled. You can see YQR, ZQP and a few others have a deflection of Format Type. VHB has a branch policy problem, and ZTM has a material age deflection set up.   </a:t>
            </a:r>
            <a:endParaRPr/>
          </a:p>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 why do they end up in Unfilled?  Here are a few reasons, and we’ll go over these in more detail and how you might go about resolving them. </a:t>
            </a:r>
            <a:endParaRPr/>
          </a:p>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First up is problems with the Information in the Request. These could be:</a:t>
            </a:r>
            <a:endParaRPr/>
          </a:p>
          <a:p>
            <a:pPr marL="457200" lvl="0" indent="-298450" rtl="0">
              <a:spcBef>
                <a:spcPts val="0"/>
              </a:spcBef>
              <a:spcAft>
                <a:spcPts val="0"/>
              </a:spcAft>
              <a:buSzPts val="1100"/>
              <a:buAutoNum type="arabicParenR"/>
            </a:pPr>
            <a:r>
              <a:rPr lang="en"/>
              <a:t>The wrong format is selected for the item. Most popular would be your BOOK request went out under the INTERNET RESOURCE record.  Lending E-Books is rare. Not many can due to licensing and lack of technology. </a:t>
            </a:r>
            <a:endParaRPr/>
          </a:p>
          <a:p>
            <a:pPr marL="457200" lvl="0" indent="-298450" rtl="0">
              <a:spcBef>
                <a:spcPts val="0"/>
              </a:spcBef>
              <a:spcAft>
                <a:spcPts val="0"/>
              </a:spcAft>
              <a:buSzPts val="1100"/>
              <a:buAutoNum type="arabicParenR"/>
            </a:pPr>
            <a:r>
              <a:rPr lang="en"/>
              <a:t>Another is the Wrong OCLC record altogether. You have a Serial that change title 6 times in the last ten years and you’ve chosen the wrong one. OR - you have similar titles, but the wrong title. OR - Your patron sent the request on the OCLC number that had the least holdings in the world, and yet it’s a popular item held by thousands and someone didn’t catch it. </a:t>
            </a:r>
            <a:endParaRPr/>
          </a:p>
          <a:p>
            <a:pPr marL="457200" lvl="0" indent="-298450" rtl="0">
              <a:spcBef>
                <a:spcPts val="0"/>
              </a:spcBef>
              <a:spcAft>
                <a:spcPts val="0"/>
              </a:spcAft>
              <a:buSzPts val="1100"/>
              <a:buAutoNum type="arabicParenR"/>
            </a:pPr>
            <a:r>
              <a:rPr lang="en"/>
              <a:t>And the last is the Citation information just isn’t correct. Automation is awesome, until this happens and the Lending libraries on the other end wound up with a bad citation, and no one Conditionaled you back to let you know. </a:t>
            </a:r>
            <a:endParaRPr/>
          </a:p>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For Articles or Book Chapters it could come back Unfilled because:</a:t>
            </a:r>
            <a:endParaRPr/>
          </a:p>
          <a:p>
            <a:pPr marL="457200" lvl="0" indent="-298450" rtl="0">
              <a:spcBef>
                <a:spcPts val="0"/>
              </a:spcBef>
              <a:spcAft>
                <a:spcPts val="0"/>
              </a:spcAft>
              <a:buSzPts val="1100"/>
              <a:buAutoNum type="arabicParenR"/>
            </a:pPr>
            <a:r>
              <a:rPr lang="en"/>
              <a:t>The Library you asked had an E-Journal holding that had an Embargo period</a:t>
            </a:r>
            <a:endParaRPr/>
          </a:p>
          <a:p>
            <a:pPr marL="457200" lvl="0" indent="-298450" rtl="0">
              <a:spcBef>
                <a:spcPts val="0"/>
              </a:spcBef>
              <a:spcAft>
                <a:spcPts val="0"/>
              </a:spcAft>
              <a:buSzPts val="1100"/>
              <a:buAutoNum type="arabicParenR"/>
            </a:pPr>
            <a:r>
              <a:rPr lang="en"/>
              <a:t>Along the same lines… it’s a pre-pub</a:t>
            </a:r>
            <a:endParaRPr/>
          </a:p>
          <a:p>
            <a:pPr marL="457200" lvl="0" indent="-298450" rtl="0">
              <a:spcBef>
                <a:spcPts val="0"/>
              </a:spcBef>
              <a:spcAft>
                <a:spcPts val="0"/>
              </a:spcAft>
              <a:buSzPts val="1100"/>
              <a:buAutoNum type="arabicParenR"/>
            </a:pPr>
            <a:r>
              <a:rPr lang="en"/>
              <a:t>Or no one owns the volume and year you need. Think of the really old titles, or those newsletter-y type publications from the mid-80s an 90s. </a:t>
            </a:r>
            <a:endParaRPr/>
          </a:p>
          <a:p>
            <a:pPr marL="457200" lvl="0" indent="-298450" rtl="0">
              <a:spcBef>
                <a:spcPts val="0"/>
              </a:spcBef>
              <a:spcAft>
                <a:spcPts val="0"/>
              </a:spcAft>
              <a:buSzPts val="1100"/>
              <a:buAutoNum type="arabicParenR"/>
            </a:pPr>
            <a:r>
              <a:rPr lang="en"/>
              <a:t>Unable to copy - tight binding</a:t>
            </a:r>
            <a:endParaRPr/>
          </a:p>
          <a:p>
            <a:pPr marL="0" lvl="0" indent="0" rtl="0">
              <a:spcBef>
                <a:spcPts val="0"/>
              </a:spcBef>
              <a:spcAft>
                <a:spcPts val="0"/>
              </a:spcAft>
              <a:buNone/>
            </a:pPr>
            <a:endParaRPr/>
          </a:p>
          <a:p>
            <a:pPr marL="0" lvl="0" indent="0" rtl="0">
              <a:spcBef>
                <a:spcPts val="0"/>
              </a:spcBef>
              <a:spcAft>
                <a:spcPts val="0"/>
              </a:spcAft>
              <a:buNone/>
            </a:pPr>
            <a:r>
              <a:rPr lang="en">
                <a:solidFill>
                  <a:schemeClr val="dk1"/>
                </a:solidFill>
              </a:rPr>
              <a:t>So, in these cases, you could:</a:t>
            </a:r>
            <a:endParaRPr>
              <a:solidFill>
                <a:schemeClr val="dk1"/>
              </a:solidFill>
            </a:endParaRPr>
          </a:p>
          <a:p>
            <a:pPr marL="457200" lvl="0" indent="-298450" rtl="0">
              <a:spcBef>
                <a:spcPts val="0"/>
              </a:spcBef>
              <a:spcAft>
                <a:spcPts val="0"/>
              </a:spcAft>
              <a:buClr>
                <a:schemeClr val="dk1"/>
              </a:buClr>
              <a:buSzPts val="1100"/>
              <a:buAutoNum type="arabicParenR"/>
            </a:pPr>
            <a:r>
              <a:rPr lang="en">
                <a:solidFill>
                  <a:schemeClr val="dk1"/>
                </a:solidFill>
              </a:rPr>
              <a:t>Resubmit it again, maybe under a different record - Serial vs. Electronic</a:t>
            </a:r>
            <a:endParaRPr>
              <a:solidFill>
                <a:schemeClr val="dk1"/>
              </a:solidFill>
            </a:endParaRPr>
          </a:p>
          <a:p>
            <a:pPr marL="457200" lvl="0" indent="-298450" rtl="0">
              <a:spcBef>
                <a:spcPts val="0"/>
              </a:spcBef>
              <a:spcAft>
                <a:spcPts val="0"/>
              </a:spcAft>
              <a:buClr>
                <a:schemeClr val="dk1"/>
              </a:buClr>
              <a:buSzPts val="1100"/>
              <a:buAutoNum type="arabicParenR"/>
            </a:pPr>
            <a:r>
              <a:rPr lang="en">
                <a:solidFill>
                  <a:schemeClr val="dk1"/>
                </a:solidFill>
              </a:rPr>
              <a:t>You could Cancel in OCLC and make your patron wait to re-request again (if it’s a pre-pub) </a:t>
            </a:r>
            <a:endParaRPr>
              <a:solidFill>
                <a:schemeClr val="dk1"/>
              </a:solidFill>
            </a:endParaRPr>
          </a:p>
          <a:p>
            <a:pPr marL="457200" lvl="0" indent="-298450" rtl="0">
              <a:spcBef>
                <a:spcPts val="0"/>
              </a:spcBef>
              <a:spcAft>
                <a:spcPts val="0"/>
              </a:spcAft>
              <a:buClr>
                <a:schemeClr val="dk1"/>
              </a:buClr>
              <a:buSzPts val="1100"/>
              <a:buAutoNum type="arabicParenR"/>
            </a:pPr>
            <a:r>
              <a:rPr lang="en">
                <a:solidFill>
                  <a:schemeClr val="dk1"/>
                </a:solidFill>
              </a:rPr>
              <a:t>OR you could purchase it</a:t>
            </a:r>
            <a:endParaRPr>
              <a:solidFill>
                <a:schemeClr val="dk1"/>
              </a:solidFill>
            </a:endParaRPr>
          </a:p>
          <a:p>
            <a:pPr marL="457200" lvl="0" indent="-298450" rtl="0">
              <a:spcBef>
                <a:spcPts val="0"/>
              </a:spcBef>
              <a:spcAft>
                <a:spcPts val="0"/>
              </a:spcAft>
              <a:buClr>
                <a:schemeClr val="dk1"/>
              </a:buClr>
              <a:buSzPts val="1100"/>
              <a:buAutoNum type="arabicParenR"/>
            </a:pPr>
            <a:r>
              <a:rPr lang="en">
                <a:solidFill>
                  <a:schemeClr val="dk1"/>
                </a:solidFill>
              </a:rPr>
              <a:t>Or do further research into who might own it, if no library does - the organization, the publisher??</a:t>
            </a:r>
            <a:endParaRPr>
              <a:solidFill>
                <a:schemeClr val="dk1"/>
              </a:solidFill>
            </a:endParaRPr>
          </a:p>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On the flip side - Loans will come back if no one will or can loan them. </a:t>
            </a:r>
            <a:endParaRPr/>
          </a:p>
          <a:p>
            <a:pPr marL="0" lvl="0" indent="0">
              <a:spcBef>
                <a:spcPts val="0"/>
              </a:spcBef>
              <a:spcAft>
                <a:spcPts val="0"/>
              </a:spcAft>
              <a:buNone/>
            </a:pPr>
            <a:endParaRPr/>
          </a:p>
          <a:p>
            <a:pPr marL="0" lvl="0" indent="0">
              <a:spcBef>
                <a:spcPts val="0"/>
              </a:spcBef>
              <a:spcAft>
                <a:spcPts val="0"/>
              </a:spcAft>
              <a:buNone/>
            </a:pPr>
            <a:r>
              <a:rPr lang="en"/>
              <a:t>Common reasons:</a:t>
            </a:r>
            <a:endParaRPr/>
          </a:p>
          <a:p>
            <a:pPr marL="457200" lvl="0" indent="-298450" rtl="0">
              <a:spcBef>
                <a:spcPts val="0"/>
              </a:spcBef>
              <a:spcAft>
                <a:spcPts val="0"/>
              </a:spcAft>
              <a:buSzPts val="1100"/>
              <a:buAutoNum type="arabicParenR"/>
            </a:pPr>
            <a:r>
              <a:rPr lang="en"/>
              <a:t>Non-circulating</a:t>
            </a:r>
            <a:endParaRPr/>
          </a:p>
          <a:p>
            <a:pPr marL="914400" lvl="1" indent="-298450" rtl="0">
              <a:spcBef>
                <a:spcPts val="0"/>
              </a:spcBef>
              <a:spcAft>
                <a:spcPts val="0"/>
              </a:spcAft>
              <a:buSzPts val="1100"/>
              <a:buAutoNum type="alphaLcParenR"/>
            </a:pPr>
            <a:r>
              <a:rPr lang="en"/>
              <a:t>Due to year of publication; format (think E-Book); rarity; licensing; policy issues (like AV materials or Course Reserves)</a:t>
            </a:r>
            <a:endParaRPr/>
          </a:p>
          <a:p>
            <a:pPr marL="457200" lvl="0" indent="-298450" rtl="0">
              <a:spcBef>
                <a:spcPts val="0"/>
              </a:spcBef>
              <a:spcAft>
                <a:spcPts val="0"/>
              </a:spcAft>
              <a:buSzPts val="1100"/>
              <a:buAutoNum type="arabicParenR"/>
            </a:pPr>
            <a:r>
              <a:rPr lang="en"/>
              <a:t>Already checked out</a:t>
            </a:r>
            <a:endParaRPr/>
          </a:p>
          <a:p>
            <a:pPr marL="457200" lvl="0" indent="-298450" rtl="0">
              <a:spcBef>
                <a:spcPts val="0"/>
              </a:spcBef>
              <a:spcAft>
                <a:spcPts val="0"/>
              </a:spcAft>
              <a:buSzPts val="1100"/>
              <a:buAutoNum type="arabicParenR"/>
            </a:pPr>
            <a:r>
              <a:rPr lang="en"/>
              <a:t>Not on Shelf</a:t>
            </a:r>
            <a:endParaRPr/>
          </a:p>
          <a:p>
            <a:pPr marL="0" lvl="0" indent="0" rtl="0">
              <a:spcBef>
                <a:spcPts val="0"/>
              </a:spcBef>
              <a:spcAft>
                <a:spcPts val="0"/>
              </a:spcAft>
              <a:buNone/>
            </a:pPr>
            <a:endParaRPr/>
          </a:p>
          <a:p>
            <a:pPr marL="0" lvl="0" indent="0" rtl="0">
              <a:spcBef>
                <a:spcPts val="0"/>
              </a:spcBef>
              <a:spcAft>
                <a:spcPts val="0"/>
              </a:spcAft>
              <a:buNone/>
            </a:pPr>
            <a:r>
              <a:rPr lang="en"/>
              <a:t>So, in these cases, you could:</a:t>
            </a:r>
            <a:endParaRPr/>
          </a:p>
          <a:p>
            <a:pPr marL="457200" lvl="0" indent="-298450" rtl="0">
              <a:spcBef>
                <a:spcPts val="0"/>
              </a:spcBef>
              <a:spcAft>
                <a:spcPts val="0"/>
              </a:spcAft>
              <a:buSzPts val="1100"/>
              <a:buAutoNum type="arabicParenR"/>
            </a:pPr>
            <a:r>
              <a:rPr lang="en"/>
              <a:t>Resubmit it again and hope someone supplies it eventually</a:t>
            </a:r>
            <a:endParaRPr/>
          </a:p>
          <a:p>
            <a:pPr marL="457200" lvl="0" indent="-298450" rtl="0">
              <a:spcBef>
                <a:spcPts val="0"/>
              </a:spcBef>
              <a:spcAft>
                <a:spcPts val="0"/>
              </a:spcAft>
              <a:buSzPts val="1100"/>
              <a:buAutoNum type="arabicParenR"/>
            </a:pPr>
            <a:r>
              <a:rPr lang="en"/>
              <a:t>You could Cancel in OCLC and make your patron wait to re-request again - as in the case of a new publication</a:t>
            </a:r>
            <a:endParaRPr/>
          </a:p>
          <a:p>
            <a:pPr marL="457200" lvl="0" indent="-298450" rtl="0">
              <a:spcBef>
                <a:spcPts val="0"/>
              </a:spcBef>
              <a:spcAft>
                <a:spcPts val="0"/>
              </a:spcAft>
              <a:buSzPts val="1100"/>
              <a:buAutoNum type="arabicParenR"/>
            </a:pPr>
            <a:r>
              <a:rPr lang="en"/>
              <a:t>OR purchase it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 your requests are Unfilled, and you know why. </a:t>
            </a:r>
            <a:endParaRPr/>
          </a:p>
          <a:p>
            <a:pPr marL="0" lvl="0" indent="0">
              <a:spcBef>
                <a:spcPts val="0"/>
              </a:spcBef>
              <a:spcAft>
                <a:spcPts val="0"/>
              </a:spcAft>
              <a:buNone/>
            </a:pPr>
            <a:endParaRPr/>
          </a:p>
          <a:p>
            <a:pPr marL="0" lvl="0" indent="0">
              <a:spcBef>
                <a:spcPts val="0"/>
              </a:spcBef>
              <a:spcAft>
                <a:spcPts val="0"/>
              </a:spcAft>
              <a:buNone/>
            </a:pPr>
            <a:r>
              <a:rPr lang="en"/>
              <a:t>Now, what’s your next step in ILLiad?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8.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925826" y="526100"/>
            <a:ext cx="79065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The Unfilled Processing </a:t>
            </a:r>
            <a:endParaRPr sz="3600"/>
          </a:p>
          <a:p>
            <a:pPr marL="0" lvl="0" indent="0" algn="l">
              <a:spcBef>
                <a:spcPts val="0"/>
              </a:spcBef>
              <a:spcAft>
                <a:spcPts val="0"/>
              </a:spcAft>
              <a:buNone/>
            </a:pPr>
            <a:r>
              <a:rPr lang="en" sz="3600"/>
              <a:t>Queue: Who needs it?</a:t>
            </a:r>
            <a:endParaRPr sz="3600"/>
          </a:p>
        </p:txBody>
      </p:sp>
      <p:sp>
        <p:nvSpPr>
          <p:cNvPr id="55" name="Shape 55"/>
          <p:cNvSpPr txBox="1">
            <a:spLocks noGrp="1"/>
          </p:cNvSpPr>
          <p:nvPr>
            <p:ph type="subTitle" idx="1"/>
          </p:nvPr>
        </p:nvSpPr>
        <p:spPr>
          <a:xfrm>
            <a:off x="311700" y="2894050"/>
            <a:ext cx="8520600" cy="103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t>The why and the wherefore of an essential but problematic queue.</a:t>
            </a:r>
            <a:endParaRPr sz="1800"/>
          </a:p>
        </p:txBody>
      </p:sp>
      <p:pic>
        <p:nvPicPr>
          <p:cNvPr id="56" name="Shape 56"/>
          <p:cNvPicPr preferRelativeResize="0"/>
          <p:nvPr/>
        </p:nvPicPr>
        <p:blipFill>
          <a:blip r:embed="rId3">
            <a:alphaModFix/>
          </a:blip>
          <a:stretch>
            <a:fillRect/>
          </a:stretch>
        </p:blipFill>
        <p:spPr>
          <a:xfrm>
            <a:off x="6229263" y="371300"/>
            <a:ext cx="2352675" cy="2362200"/>
          </a:xfrm>
          <a:prstGeom prst="rect">
            <a:avLst/>
          </a:prstGeom>
          <a:noFill/>
          <a:ln>
            <a:noFill/>
          </a:ln>
        </p:spPr>
      </p:pic>
      <p:sp>
        <p:nvSpPr>
          <p:cNvPr id="57" name="Shape 57"/>
          <p:cNvSpPr txBox="1"/>
          <p:nvPr/>
        </p:nvSpPr>
        <p:spPr>
          <a:xfrm>
            <a:off x="925825" y="4248300"/>
            <a:ext cx="6455700" cy="330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200"/>
              <a:t>Marta Ambroziak - Metro | Christopher White - Eastern | Christine Sisak - Western</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Unfilled - Re-Requesting </a:t>
            </a:r>
            <a:endParaRPr sz="1800"/>
          </a:p>
        </p:txBody>
      </p:sp>
      <p:sp>
        <p:nvSpPr>
          <p:cNvPr id="136" name="Shape 136"/>
          <p:cNvSpPr txBox="1">
            <a:spLocks noGrp="1"/>
          </p:cNvSpPr>
          <p:nvPr>
            <p:ph type="body" idx="1"/>
          </p:nvPr>
        </p:nvSpPr>
        <p:spPr>
          <a:xfrm>
            <a:off x="311700" y="1162000"/>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solidFill>
                  <a:schemeClr val="dk1"/>
                </a:solidFill>
              </a:rPr>
              <a:t>How to Re-Request </a:t>
            </a:r>
            <a:endParaRPr/>
          </a:p>
          <a:p>
            <a:pPr marL="0" lvl="0" indent="0" rtl="0">
              <a:spcBef>
                <a:spcPts val="0"/>
              </a:spcBef>
              <a:spcAft>
                <a:spcPts val="1600"/>
              </a:spcAft>
              <a:buNone/>
            </a:pPr>
            <a:endParaRPr/>
          </a:p>
        </p:txBody>
      </p:sp>
      <p:pic>
        <p:nvPicPr>
          <p:cNvPr id="137" name="Shape 137"/>
          <p:cNvPicPr preferRelativeResize="0"/>
          <p:nvPr/>
        </p:nvPicPr>
        <p:blipFill>
          <a:blip r:embed="rId3">
            <a:alphaModFix/>
          </a:blip>
          <a:stretch>
            <a:fillRect/>
          </a:stretch>
        </p:blipFill>
        <p:spPr>
          <a:xfrm>
            <a:off x="7085325" y="288975"/>
            <a:ext cx="1823875" cy="1576700"/>
          </a:xfrm>
          <a:prstGeom prst="rect">
            <a:avLst/>
          </a:prstGeom>
          <a:noFill/>
          <a:ln>
            <a:noFill/>
          </a:ln>
        </p:spPr>
      </p:pic>
      <p:pic>
        <p:nvPicPr>
          <p:cNvPr id="138" name="Shape 138"/>
          <p:cNvPicPr preferRelativeResize="0"/>
          <p:nvPr/>
        </p:nvPicPr>
        <p:blipFill>
          <a:blip r:embed="rId4">
            <a:alphaModFix/>
          </a:blip>
          <a:stretch>
            <a:fillRect/>
          </a:stretch>
        </p:blipFill>
        <p:spPr>
          <a:xfrm>
            <a:off x="393950" y="1596822"/>
            <a:ext cx="3027350" cy="1347775"/>
          </a:xfrm>
          <a:prstGeom prst="rect">
            <a:avLst/>
          </a:prstGeom>
          <a:noFill/>
          <a:ln>
            <a:noFill/>
          </a:ln>
        </p:spPr>
      </p:pic>
      <p:pic>
        <p:nvPicPr>
          <p:cNvPr id="139" name="Shape 139"/>
          <p:cNvPicPr preferRelativeResize="0"/>
          <p:nvPr/>
        </p:nvPicPr>
        <p:blipFill>
          <a:blip r:embed="rId5">
            <a:alphaModFix/>
          </a:blip>
          <a:stretch>
            <a:fillRect/>
          </a:stretch>
        </p:blipFill>
        <p:spPr>
          <a:xfrm>
            <a:off x="3807889" y="1643137"/>
            <a:ext cx="3041536" cy="1255150"/>
          </a:xfrm>
          <a:prstGeom prst="rect">
            <a:avLst/>
          </a:prstGeom>
          <a:noFill/>
          <a:ln>
            <a:noFill/>
          </a:ln>
        </p:spPr>
      </p:pic>
      <p:pic>
        <p:nvPicPr>
          <p:cNvPr id="140" name="Shape 140"/>
          <p:cNvPicPr preferRelativeResize="0"/>
          <p:nvPr/>
        </p:nvPicPr>
        <p:blipFill>
          <a:blip r:embed="rId6">
            <a:alphaModFix/>
          </a:blip>
          <a:stretch>
            <a:fillRect/>
          </a:stretch>
        </p:blipFill>
        <p:spPr>
          <a:xfrm>
            <a:off x="493213" y="3220263"/>
            <a:ext cx="676275" cy="1000125"/>
          </a:xfrm>
          <a:prstGeom prst="rect">
            <a:avLst/>
          </a:prstGeom>
          <a:noFill/>
          <a:ln>
            <a:noFill/>
          </a:ln>
        </p:spPr>
      </p:pic>
      <p:pic>
        <p:nvPicPr>
          <p:cNvPr id="141" name="Shape 141"/>
          <p:cNvPicPr preferRelativeResize="0"/>
          <p:nvPr/>
        </p:nvPicPr>
        <p:blipFill>
          <a:blip r:embed="rId7">
            <a:alphaModFix/>
          </a:blip>
          <a:stretch>
            <a:fillRect/>
          </a:stretch>
        </p:blipFill>
        <p:spPr>
          <a:xfrm>
            <a:off x="1433222" y="3454147"/>
            <a:ext cx="4547775" cy="1124250"/>
          </a:xfrm>
          <a:prstGeom prst="rect">
            <a:avLst/>
          </a:prstGeom>
          <a:noFill/>
          <a:ln>
            <a:noFill/>
          </a:ln>
        </p:spPr>
      </p:pic>
      <p:pic>
        <p:nvPicPr>
          <p:cNvPr id="142" name="Shape 142"/>
          <p:cNvPicPr preferRelativeResize="0"/>
          <p:nvPr/>
        </p:nvPicPr>
        <p:blipFill>
          <a:blip r:embed="rId8">
            <a:alphaModFix/>
          </a:blip>
          <a:stretch>
            <a:fillRect/>
          </a:stretch>
        </p:blipFill>
        <p:spPr>
          <a:xfrm>
            <a:off x="6151550" y="3220275"/>
            <a:ext cx="857250" cy="876300"/>
          </a:xfrm>
          <a:prstGeom prst="rect">
            <a:avLst/>
          </a:prstGeom>
          <a:noFill/>
          <a:ln>
            <a:noFill/>
          </a:ln>
        </p:spPr>
      </p:pic>
      <p:pic>
        <p:nvPicPr>
          <p:cNvPr id="143" name="Shape 143"/>
          <p:cNvPicPr preferRelativeResize="0"/>
          <p:nvPr/>
        </p:nvPicPr>
        <p:blipFill>
          <a:blip r:embed="rId9">
            <a:alphaModFix/>
          </a:blip>
          <a:stretch>
            <a:fillRect/>
          </a:stretch>
        </p:blipFill>
        <p:spPr>
          <a:xfrm>
            <a:off x="7179356" y="3244075"/>
            <a:ext cx="822340" cy="1255150"/>
          </a:xfrm>
          <a:prstGeom prst="rect">
            <a:avLst/>
          </a:prstGeom>
          <a:noFill/>
          <a:ln>
            <a:noFill/>
          </a:ln>
        </p:spPr>
      </p:pic>
      <p:cxnSp>
        <p:nvCxnSpPr>
          <p:cNvPr id="144" name="Shape 144"/>
          <p:cNvCxnSpPr/>
          <p:nvPr/>
        </p:nvCxnSpPr>
        <p:spPr>
          <a:xfrm>
            <a:off x="2982075" y="1895575"/>
            <a:ext cx="901500" cy="23100"/>
          </a:xfrm>
          <a:prstGeom prst="straightConnector1">
            <a:avLst/>
          </a:prstGeom>
          <a:noFill/>
          <a:ln w="28575" cap="flat" cmpd="sng">
            <a:solidFill>
              <a:schemeClr val="dk2"/>
            </a:solidFill>
            <a:prstDash val="solid"/>
            <a:round/>
            <a:headEnd type="none" w="med" len="med"/>
            <a:tailEnd type="triangle" w="med" len="med"/>
          </a:ln>
        </p:spPr>
      </p:cxnSp>
      <p:cxnSp>
        <p:nvCxnSpPr>
          <p:cNvPr id="145" name="Shape 145"/>
          <p:cNvCxnSpPr/>
          <p:nvPr/>
        </p:nvCxnSpPr>
        <p:spPr>
          <a:xfrm flipH="1">
            <a:off x="1167425" y="2889600"/>
            <a:ext cx="2693100" cy="358200"/>
          </a:xfrm>
          <a:prstGeom prst="straightConnector1">
            <a:avLst/>
          </a:prstGeom>
          <a:noFill/>
          <a:ln w="28575" cap="flat" cmpd="sng">
            <a:solidFill>
              <a:schemeClr val="dk2"/>
            </a:solidFill>
            <a:prstDash val="solid"/>
            <a:round/>
            <a:headEnd type="none" w="med" len="med"/>
            <a:tailEnd type="triangle" w="med" len="med"/>
          </a:ln>
        </p:spPr>
      </p:cxnSp>
      <p:cxnSp>
        <p:nvCxnSpPr>
          <p:cNvPr id="146" name="Shape 146"/>
          <p:cNvCxnSpPr>
            <a:stCxn id="140" idx="3"/>
          </p:cNvCxnSpPr>
          <p:nvPr/>
        </p:nvCxnSpPr>
        <p:spPr>
          <a:xfrm>
            <a:off x="1169488" y="3720325"/>
            <a:ext cx="1916700" cy="591000"/>
          </a:xfrm>
          <a:prstGeom prst="straightConnector1">
            <a:avLst/>
          </a:prstGeom>
          <a:noFill/>
          <a:ln w="28575" cap="flat" cmpd="sng">
            <a:solidFill>
              <a:schemeClr val="dk2"/>
            </a:solidFill>
            <a:prstDash val="solid"/>
            <a:round/>
            <a:headEnd type="none" w="med" len="med"/>
            <a:tailEnd type="triangle" w="med" len="med"/>
          </a:ln>
        </p:spPr>
      </p:cxnSp>
      <p:cxnSp>
        <p:nvCxnSpPr>
          <p:cNvPr id="147" name="Shape 147"/>
          <p:cNvCxnSpPr/>
          <p:nvPr/>
        </p:nvCxnSpPr>
        <p:spPr>
          <a:xfrm rot="10800000" flipH="1">
            <a:off x="4438425" y="3918350"/>
            <a:ext cx="1745400" cy="485400"/>
          </a:xfrm>
          <a:prstGeom prst="straightConnector1">
            <a:avLst/>
          </a:prstGeom>
          <a:noFill/>
          <a:ln w="28575" cap="flat" cmpd="sng">
            <a:solidFill>
              <a:schemeClr val="dk2"/>
            </a:solidFill>
            <a:prstDash val="solid"/>
            <a:round/>
            <a:headEnd type="none" w="med" len="med"/>
            <a:tailEnd type="triangle" w="med" len="med"/>
          </a:ln>
        </p:spPr>
      </p:cxnSp>
      <p:cxnSp>
        <p:nvCxnSpPr>
          <p:cNvPr id="148" name="Shape 148"/>
          <p:cNvCxnSpPr>
            <a:endCxn id="143" idx="1"/>
          </p:cNvCxnSpPr>
          <p:nvPr/>
        </p:nvCxnSpPr>
        <p:spPr>
          <a:xfrm rot="10800000" flipH="1">
            <a:off x="6784856" y="3871650"/>
            <a:ext cx="394500" cy="465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2195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Unfilled  </a:t>
            </a:r>
            <a:r>
              <a:rPr lang="en" sz="1800"/>
              <a:t>Courtesy Email to go with the Re-Request</a:t>
            </a:r>
            <a:endParaRPr sz="1800"/>
          </a:p>
        </p:txBody>
      </p:sp>
      <p:pic>
        <p:nvPicPr>
          <p:cNvPr id="154" name="Shape 154"/>
          <p:cNvPicPr preferRelativeResize="0"/>
          <p:nvPr/>
        </p:nvPicPr>
        <p:blipFill>
          <a:blip r:embed="rId3">
            <a:alphaModFix/>
          </a:blip>
          <a:stretch>
            <a:fillRect/>
          </a:stretch>
        </p:blipFill>
        <p:spPr>
          <a:xfrm>
            <a:off x="381700" y="832675"/>
            <a:ext cx="1619200" cy="4180725"/>
          </a:xfrm>
          <a:prstGeom prst="rect">
            <a:avLst/>
          </a:prstGeom>
          <a:noFill/>
          <a:ln>
            <a:noFill/>
          </a:ln>
          <a:effectLst>
            <a:outerShdw blurRad="57150" dist="19050" dir="5400000" algn="bl" rotWithShape="0">
              <a:srgbClr val="000000">
                <a:alpha val="50000"/>
              </a:srgbClr>
            </a:outerShdw>
          </a:effectLst>
        </p:spPr>
      </p:pic>
      <p:pic>
        <p:nvPicPr>
          <p:cNvPr id="155" name="Shape 155"/>
          <p:cNvPicPr preferRelativeResize="0"/>
          <p:nvPr/>
        </p:nvPicPr>
        <p:blipFill>
          <a:blip r:embed="rId4">
            <a:alphaModFix/>
          </a:blip>
          <a:stretch>
            <a:fillRect/>
          </a:stretch>
        </p:blipFill>
        <p:spPr>
          <a:xfrm>
            <a:off x="2360447" y="902047"/>
            <a:ext cx="5265925" cy="2505950"/>
          </a:xfrm>
          <a:prstGeom prst="rect">
            <a:avLst/>
          </a:prstGeom>
          <a:noFill/>
          <a:ln>
            <a:noFill/>
          </a:ln>
          <a:effectLst>
            <a:outerShdw blurRad="57150" dist="19050" dir="5400000" algn="bl" rotWithShape="0">
              <a:srgbClr val="000000">
                <a:alpha val="50000"/>
              </a:srgbClr>
            </a:outerShdw>
          </a:effectLst>
        </p:spPr>
      </p:pic>
      <p:pic>
        <p:nvPicPr>
          <p:cNvPr id="156" name="Shape 156"/>
          <p:cNvPicPr preferRelativeResize="0"/>
          <p:nvPr/>
        </p:nvPicPr>
        <p:blipFill>
          <a:blip r:embed="rId5">
            <a:alphaModFix/>
          </a:blip>
          <a:stretch>
            <a:fillRect/>
          </a:stretch>
        </p:blipFill>
        <p:spPr>
          <a:xfrm>
            <a:off x="4146000" y="2524300"/>
            <a:ext cx="4768274" cy="24322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Unfilled -Cancel &amp; Purchase</a:t>
            </a:r>
            <a:endParaRPr sz="1800"/>
          </a:p>
        </p:txBody>
      </p:sp>
      <p:pic>
        <p:nvPicPr>
          <p:cNvPr id="162" name="Shape 162"/>
          <p:cNvPicPr preferRelativeResize="0"/>
          <p:nvPr/>
        </p:nvPicPr>
        <p:blipFill>
          <a:blip r:embed="rId3">
            <a:alphaModFix/>
          </a:blip>
          <a:stretch>
            <a:fillRect/>
          </a:stretch>
        </p:blipFill>
        <p:spPr>
          <a:xfrm>
            <a:off x="393950" y="1596822"/>
            <a:ext cx="3027350" cy="1347775"/>
          </a:xfrm>
          <a:prstGeom prst="rect">
            <a:avLst/>
          </a:prstGeom>
          <a:noFill/>
          <a:ln>
            <a:noFill/>
          </a:ln>
        </p:spPr>
      </p:pic>
      <p:pic>
        <p:nvPicPr>
          <p:cNvPr id="163" name="Shape 163"/>
          <p:cNvPicPr preferRelativeResize="0"/>
          <p:nvPr/>
        </p:nvPicPr>
        <p:blipFill>
          <a:blip r:embed="rId4">
            <a:alphaModFix/>
          </a:blip>
          <a:stretch>
            <a:fillRect/>
          </a:stretch>
        </p:blipFill>
        <p:spPr>
          <a:xfrm>
            <a:off x="3668475" y="1664397"/>
            <a:ext cx="3639875" cy="1109900"/>
          </a:xfrm>
          <a:prstGeom prst="rect">
            <a:avLst/>
          </a:prstGeom>
          <a:noFill/>
          <a:ln>
            <a:noFill/>
          </a:ln>
        </p:spPr>
      </p:pic>
      <p:pic>
        <p:nvPicPr>
          <p:cNvPr id="164" name="Shape 164"/>
          <p:cNvPicPr preferRelativeResize="0"/>
          <p:nvPr/>
        </p:nvPicPr>
        <p:blipFill>
          <a:blip r:embed="rId5">
            <a:alphaModFix/>
          </a:blip>
          <a:stretch>
            <a:fillRect/>
          </a:stretch>
        </p:blipFill>
        <p:spPr>
          <a:xfrm>
            <a:off x="497000" y="3105725"/>
            <a:ext cx="2107925" cy="1831875"/>
          </a:xfrm>
          <a:prstGeom prst="rect">
            <a:avLst/>
          </a:prstGeom>
          <a:noFill/>
          <a:ln>
            <a:noFill/>
          </a:ln>
        </p:spPr>
      </p:pic>
      <p:pic>
        <p:nvPicPr>
          <p:cNvPr id="165" name="Shape 165"/>
          <p:cNvPicPr preferRelativeResize="0"/>
          <p:nvPr/>
        </p:nvPicPr>
        <p:blipFill>
          <a:blip r:embed="rId6">
            <a:alphaModFix/>
          </a:blip>
          <a:stretch>
            <a:fillRect/>
          </a:stretch>
        </p:blipFill>
        <p:spPr>
          <a:xfrm>
            <a:off x="3765775" y="3340706"/>
            <a:ext cx="2107925" cy="766518"/>
          </a:xfrm>
          <a:prstGeom prst="rect">
            <a:avLst/>
          </a:prstGeom>
          <a:noFill/>
          <a:ln>
            <a:noFill/>
          </a:ln>
        </p:spPr>
      </p:pic>
      <p:pic>
        <p:nvPicPr>
          <p:cNvPr id="166" name="Shape 166"/>
          <p:cNvPicPr preferRelativeResize="0"/>
          <p:nvPr/>
        </p:nvPicPr>
        <p:blipFill>
          <a:blip r:embed="rId7">
            <a:alphaModFix/>
          </a:blip>
          <a:stretch>
            <a:fillRect/>
          </a:stretch>
        </p:blipFill>
        <p:spPr>
          <a:xfrm>
            <a:off x="6216985" y="3282974"/>
            <a:ext cx="1702890" cy="881975"/>
          </a:xfrm>
          <a:prstGeom prst="rect">
            <a:avLst/>
          </a:prstGeom>
          <a:noFill/>
          <a:ln>
            <a:noFill/>
          </a:ln>
        </p:spPr>
      </p:pic>
      <p:pic>
        <p:nvPicPr>
          <p:cNvPr id="167" name="Shape 167"/>
          <p:cNvPicPr preferRelativeResize="0"/>
          <p:nvPr/>
        </p:nvPicPr>
        <p:blipFill>
          <a:blip r:embed="rId8">
            <a:alphaModFix/>
          </a:blip>
          <a:stretch>
            <a:fillRect/>
          </a:stretch>
        </p:blipFill>
        <p:spPr>
          <a:xfrm>
            <a:off x="4884075" y="4236447"/>
            <a:ext cx="1419225" cy="466725"/>
          </a:xfrm>
          <a:prstGeom prst="rect">
            <a:avLst/>
          </a:prstGeom>
          <a:noFill/>
          <a:ln>
            <a:noFill/>
          </a:ln>
        </p:spPr>
      </p:pic>
      <p:cxnSp>
        <p:nvCxnSpPr>
          <p:cNvPr id="168" name="Shape 168"/>
          <p:cNvCxnSpPr/>
          <p:nvPr/>
        </p:nvCxnSpPr>
        <p:spPr>
          <a:xfrm rot="10800000" flipH="1">
            <a:off x="2693125" y="1987950"/>
            <a:ext cx="2693100" cy="81000"/>
          </a:xfrm>
          <a:prstGeom prst="straightConnector1">
            <a:avLst/>
          </a:prstGeom>
          <a:noFill/>
          <a:ln w="28575" cap="flat" cmpd="sng">
            <a:solidFill>
              <a:srgbClr val="980000"/>
            </a:solidFill>
            <a:prstDash val="solid"/>
            <a:round/>
            <a:headEnd type="none" w="med" len="med"/>
            <a:tailEnd type="triangle" w="med" len="med"/>
          </a:ln>
        </p:spPr>
      </p:cxnSp>
      <p:cxnSp>
        <p:nvCxnSpPr>
          <p:cNvPr id="169" name="Shape 169"/>
          <p:cNvCxnSpPr/>
          <p:nvPr/>
        </p:nvCxnSpPr>
        <p:spPr>
          <a:xfrm>
            <a:off x="6345575" y="1953375"/>
            <a:ext cx="404400" cy="208200"/>
          </a:xfrm>
          <a:prstGeom prst="straightConnector1">
            <a:avLst/>
          </a:prstGeom>
          <a:noFill/>
          <a:ln w="28575" cap="flat" cmpd="sng">
            <a:solidFill>
              <a:srgbClr val="980000"/>
            </a:solidFill>
            <a:prstDash val="solid"/>
            <a:round/>
            <a:headEnd type="none" w="med" len="med"/>
            <a:tailEnd type="triangle" w="med" len="med"/>
          </a:ln>
        </p:spPr>
      </p:cxnSp>
      <p:cxnSp>
        <p:nvCxnSpPr>
          <p:cNvPr id="170" name="Shape 170"/>
          <p:cNvCxnSpPr/>
          <p:nvPr/>
        </p:nvCxnSpPr>
        <p:spPr>
          <a:xfrm flipH="1">
            <a:off x="1190500" y="2658450"/>
            <a:ext cx="5536500" cy="843900"/>
          </a:xfrm>
          <a:prstGeom prst="straightConnector1">
            <a:avLst/>
          </a:prstGeom>
          <a:noFill/>
          <a:ln w="28575" cap="flat" cmpd="sng">
            <a:solidFill>
              <a:srgbClr val="980000"/>
            </a:solidFill>
            <a:prstDash val="solid"/>
            <a:round/>
            <a:headEnd type="none" w="med" len="med"/>
            <a:tailEnd type="triangle" w="med" len="med"/>
          </a:ln>
        </p:spPr>
      </p:cxnSp>
      <p:cxnSp>
        <p:nvCxnSpPr>
          <p:cNvPr id="171" name="Shape 171"/>
          <p:cNvCxnSpPr/>
          <p:nvPr/>
        </p:nvCxnSpPr>
        <p:spPr>
          <a:xfrm>
            <a:off x="1340775" y="3941425"/>
            <a:ext cx="1895700" cy="46200"/>
          </a:xfrm>
          <a:prstGeom prst="straightConnector1">
            <a:avLst/>
          </a:prstGeom>
          <a:noFill/>
          <a:ln w="28575" cap="flat" cmpd="sng">
            <a:solidFill>
              <a:srgbClr val="980000"/>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Unfilled -Cancel &amp; Fill </a:t>
            </a:r>
            <a:endParaRPr sz="1800"/>
          </a:p>
        </p:txBody>
      </p:sp>
      <p:pic>
        <p:nvPicPr>
          <p:cNvPr id="177" name="Shape 177"/>
          <p:cNvPicPr preferRelativeResize="0"/>
          <p:nvPr/>
        </p:nvPicPr>
        <p:blipFill>
          <a:blip r:embed="rId3">
            <a:alphaModFix/>
          </a:blip>
          <a:stretch>
            <a:fillRect/>
          </a:stretch>
        </p:blipFill>
        <p:spPr>
          <a:xfrm>
            <a:off x="393950" y="1596822"/>
            <a:ext cx="3027350" cy="1347775"/>
          </a:xfrm>
          <a:prstGeom prst="rect">
            <a:avLst/>
          </a:prstGeom>
          <a:noFill/>
          <a:ln>
            <a:noFill/>
          </a:ln>
        </p:spPr>
      </p:pic>
      <p:pic>
        <p:nvPicPr>
          <p:cNvPr id="178" name="Shape 178"/>
          <p:cNvPicPr preferRelativeResize="0"/>
          <p:nvPr/>
        </p:nvPicPr>
        <p:blipFill>
          <a:blip r:embed="rId4">
            <a:alphaModFix/>
          </a:blip>
          <a:stretch>
            <a:fillRect/>
          </a:stretch>
        </p:blipFill>
        <p:spPr>
          <a:xfrm>
            <a:off x="3668475" y="1664397"/>
            <a:ext cx="3639875" cy="1109900"/>
          </a:xfrm>
          <a:prstGeom prst="rect">
            <a:avLst/>
          </a:prstGeom>
          <a:noFill/>
          <a:ln>
            <a:noFill/>
          </a:ln>
        </p:spPr>
      </p:pic>
      <p:pic>
        <p:nvPicPr>
          <p:cNvPr id="179" name="Shape 179"/>
          <p:cNvPicPr preferRelativeResize="0"/>
          <p:nvPr/>
        </p:nvPicPr>
        <p:blipFill>
          <a:blip r:embed="rId5">
            <a:alphaModFix/>
          </a:blip>
          <a:stretch>
            <a:fillRect/>
          </a:stretch>
        </p:blipFill>
        <p:spPr>
          <a:xfrm>
            <a:off x="497000" y="3105725"/>
            <a:ext cx="2107925" cy="1831875"/>
          </a:xfrm>
          <a:prstGeom prst="rect">
            <a:avLst/>
          </a:prstGeom>
          <a:noFill/>
          <a:ln>
            <a:noFill/>
          </a:ln>
        </p:spPr>
      </p:pic>
      <p:cxnSp>
        <p:nvCxnSpPr>
          <p:cNvPr id="180" name="Shape 180"/>
          <p:cNvCxnSpPr/>
          <p:nvPr/>
        </p:nvCxnSpPr>
        <p:spPr>
          <a:xfrm rot="10800000" flipH="1">
            <a:off x="2693125" y="1987950"/>
            <a:ext cx="2693100" cy="81000"/>
          </a:xfrm>
          <a:prstGeom prst="straightConnector1">
            <a:avLst/>
          </a:prstGeom>
          <a:noFill/>
          <a:ln w="28575" cap="flat" cmpd="sng">
            <a:solidFill>
              <a:srgbClr val="980000"/>
            </a:solidFill>
            <a:prstDash val="solid"/>
            <a:round/>
            <a:headEnd type="none" w="med" len="med"/>
            <a:tailEnd type="triangle" w="med" len="med"/>
          </a:ln>
        </p:spPr>
      </p:cxnSp>
      <p:cxnSp>
        <p:nvCxnSpPr>
          <p:cNvPr id="181" name="Shape 181"/>
          <p:cNvCxnSpPr/>
          <p:nvPr/>
        </p:nvCxnSpPr>
        <p:spPr>
          <a:xfrm>
            <a:off x="6345575" y="1953375"/>
            <a:ext cx="404400" cy="208200"/>
          </a:xfrm>
          <a:prstGeom prst="straightConnector1">
            <a:avLst/>
          </a:prstGeom>
          <a:noFill/>
          <a:ln w="28575" cap="flat" cmpd="sng">
            <a:solidFill>
              <a:srgbClr val="980000"/>
            </a:solidFill>
            <a:prstDash val="solid"/>
            <a:round/>
            <a:headEnd type="none" w="med" len="med"/>
            <a:tailEnd type="triangle" w="med" len="med"/>
          </a:ln>
        </p:spPr>
      </p:cxnSp>
      <p:cxnSp>
        <p:nvCxnSpPr>
          <p:cNvPr id="182" name="Shape 182"/>
          <p:cNvCxnSpPr/>
          <p:nvPr/>
        </p:nvCxnSpPr>
        <p:spPr>
          <a:xfrm flipH="1">
            <a:off x="1190500" y="2658450"/>
            <a:ext cx="5536500" cy="843900"/>
          </a:xfrm>
          <a:prstGeom prst="straightConnector1">
            <a:avLst/>
          </a:prstGeom>
          <a:noFill/>
          <a:ln w="28575" cap="flat" cmpd="sng">
            <a:solidFill>
              <a:srgbClr val="980000"/>
            </a:solidFill>
            <a:prstDash val="solid"/>
            <a:round/>
            <a:headEnd type="none" w="med" len="med"/>
            <a:tailEnd type="triangle" w="med" len="med"/>
          </a:ln>
        </p:spPr>
      </p:cxnSp>
      <p:cxnSp>
        <p:nvCxnSpPr>
          <p:cNvPr id="183" name="Shape 183"/>
          <p:cNvCxnSpPr/>
          <p:nvPr/>
        </p:nvCxnSpPr>
        <p:spPr>
          <a:xfrm>
            <a:off x="1340775" y="3941425"/>
            <a:ext cx="1895700" cy="46200"/>
          </a:xfrm>
          <a:prstGeom prst="straightConnector1">
            <a:avLst/>
          </a:prstGeom>
          <a:noFill/>
          <a:ln w="28575" cap="flat" cmpd="sng">
            <a:solidFill>
              <a:srgbClr val="980000"/>
            </a:solidFill>
            <a:prstDash val="solid"/>
            <a:round/>
            <a:headEnd type="none" w="med" len="med"/>
            <a:tailEnd type="triangle" w="med" len="med"/>
          </a:ln>
        </p:spPr>
      </p:cxnSp>
      <p:pic>
        <p:nvPicPr>
          <p:cNvPr id="184" name="Shape 184"/>
          <p:cNvPicPr preferRelativeResize="0"/>
          <p:nvPr/>
        </p:nvPicPr>
        <p:blipFill>
          <a:blip r:embed="rId6">
            <a:alphaModFix/>
          </a:blip>
          <a:stretch>
            <a:fillRect/>
          </a:stretch>
        </p:blipFill>
        <p:spPr>
          <a:xfrm>
            <a:off x="3273688" y="3523700"/>
            <a:ext cx="3639875" cy="780450"/>
          </a:xfrm>
          <a:prstGeom prst="rect">
            <a:avLst/>
          </a:prstGeom>
          <a:noFill/>
          <a:ln>
            <a:noFill/>
          </a:ln>
        </p:spPr>
      </p:pic>
      <p:pic>
        <p:nvPicPr>
          <p:cNvPr id="185" name="Shape 185"/>
          <p:cNvPicPr preferRelativeResize="0"/>
          <p:nvPr/>
        </p:nvPicPr>
        <p:blipFill>
          <a:blip r:embed="rId7">
            <a:alphaModFix/>
          </a:blip>
          <a:stretch>
            <a:fillRect/>
          </a:stretch>
        </p:blipFill>
        <p:spPr>
          <a:xfrm>
            <a:off x="6749975" y="3941413"/>
            <a:ext cx="1895700" cy="9405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800" b="1">
                <a:solidFill>
                  <a:srgbClr val="000000"/>
                </a:solidFill>
              </a:rPr>
              <a:t>If you DON’T get it out of OCLC - BEWARE The Ghost Request!</a:t>
            </a:r>
            <a:endParaRPr sz="1800" b="1">
              <a:solidFill>
                <a:srgbClr val="000000"/>
              </a:solidFill>
            </a:endParaRPr>
          </a:p>
        </p:txBody>
      </p:sp>
      <p:sp>
        <p:nvSpPr>
          <p:cNvPr id="191" name="Shape 1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92" name="Shape 192"/>
          <p:cNvPicPr preferRelativeResize="0"/>
          <p:nvPr/>
        </p:nvPicPr>
        <p:blipFill>
          <a:blip r:embed="rId3">
            <a:alphaModFix/>
          </a:blip>
          <a:stretch>
            <a:fillRect/>
          </a:stretch>
        </p:blipFill>
        <p:spPr>
          <a:xfrm>
            <a:off x="2800350" y="2074850"/>
            <a:ext cx="3543300" cy="1571625"/>
          </a:xfrm>
          <a:prstGeom prst="rect">
            <a:avLst/>
          </a:prstGeom>
          <a:noFill/>
          <a:ln>
            <a:noFill/>
          </a:ln>
        </p:spPr>
      </p:pic>
      <p:pic>
        <p:nvPicPr>
          <p:cNvPr id="193" name="Shape 193"/>
          <p:cNvPicPr preferRelativeResize="0"/>
          <p:nvPr/>
        </p:nvPicPr>
        <p:blipFill>
          <a:blip r:embed="rId4">
            <a:alphaModFix/>
          </a:blip>
          <a:stretch>
            <a:fillRect/>
          </a:stretch>
        </p:blipFill>
        <p:spPr>
          <a:xfrm>
            <a:off x="311695" y="1152470"/>
            <a:ext cx="2261025" cy="1680425"/>
          </a:xfrm>
          <a:prstGeom prst="rect">
            <a:avLst/>
          </a:prstGeom>
          <a:noFill/>
          <a:ln>
            <a:noFill/>
          </a:ln>
        </p:spPr>
      </p:pic>
      <p:pic>
        <p:nvPicPr>
          <p:cNvPr id="194" name="Shape 194"/>
          <p:cNvPicPr preferRelativeResize="0"/>
          <p:nvPr/>
        </p:nvPicPr>
        <p:blipFill>
          <a:blip r:embed="rId5">
            <a:alphaModFix/>
          </a:blip>
          <a:stretch>
            <a:fillRect/>
          </a:stretch>
        </p:blipFill>
        <p:spPr>
          <a:xfrm>
            <a:off x="311700" y="2967650"/>
            <a:ext cx="2407449" cy="1777750"/>
          </a:xfrm>
          <a:prstGeom prst="rect">
            <a:avLst/>
          </a:prstGeom>
          <a:noFill/>
          <a:ln>
            <a:noFill/>
          </a:ln>
        </p:spPr>
      </p:pic>
      <p:pic>
        <p:nvPicPr>
          <p:cNvPr id="195" name="Shape 195"/>
          <p:cNvPicPr preferRelativeResize="0"/>
          <p:nvPr/>
        </p:nvPicPr>
        <p:blipFill>
          <a:blip r:embed="rId6">
            <a:alphaModFix/>
          </a:blip>
          <a:stretch>
            <a:fillRect/>
          </a:stretch>
        </p:blipFill>
        <p:spPr>
          <a:xfrm>
            <a:off x="6521165" y="1152478"/>
            <a:ext cx="2311135" cy="1680425"/>
          </a:xfrm>
          <a:prstGeom prst="rect">
            <a:avLst/>
          </a:prstGeom>
          <a:noFill/>
          <a:ln>
            <a:noFill/>
          </a:ln>
        </p:spPr>
      </p:pic>
      <p:pic>
        <p:nvPicPr>
          <p:cNvPr id="196" name="Shape 196"/>
          <p:cNvPicPr preferRelativeResize="0"/>
          <p:nvPr/>
        </p:nvPicPr>
        <p:blipFill>
          <a:blip r:embed="rId7">
            <a:alphaModFix/>
          </a:blip>
          <a:stretch>
            <a:fillRect/>
          </a:stretch>
        </p:blipFill>
        <p:spPr>
          <a:xfrm>
            <a:off x="6424846" y="2967649"/>
            <a:ext cx="2388854" cy="1777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Unfilled - </a:t>
            </a:r>
            <a:r>
              <a:rPr lang="en" sz="1800"/>
              <a:t>Avoid being haunted by the Awaiting Unfilled Ghost!!</a:t>
            </a:r>
            <a:endParaRPr sz="1800"/>
          </a:p>
        </p:txBody>
      </p:sp>
      <p:sp>
        <p:nvSpPr>
          <p:cNvPr id="202" name="Shape 202"/>
          <p:cNvSpPr txBox="1">
            <a:spLocks noGrp="1"/>
          </p:cNvSpPr>
          <p:nvPr>
            <p:ph type="body" idx="1"/>
          </p:nvPr>
        </p:nvSpPr>
        <p:spPr>
          <a:xfrm>
            <a:off x="311700" y="1162000"/>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a:solidFill>
                <a:schemeClr val="dk1"/>
              </a:solidFill>
            </a:endParaRPr>
          </a:p>
          <a:p>
            <a:pPr marL="0" lvl="0" indent="0" rtl="0">
              <a:lnSpc>
                <a:spcPct val="100000"/>
              </a:lnSpc>
              <a:spcBef>
                <a:spcPts val="0"/>
              </a:spcBef>
              <a:spcAft>
                <a:spcPts val="0"/>
              </a:spcAft>
              <a:buNone/>
            </a:pPr>
            <a:r>
              <a:rPr lang="en">
                <a:solidFill>
                  <a:schemeClr val="dk1"/>
                </a:solidFill>
              </a:rPr>
              <a:t>The Case of the Purchase/Cancel Scenario</a:t>
            </a:r>
            <a:endParaRPr>
              <a:solidFill>
                <a:schemeClr val="dk1"/>
              </a:solidFill>
            </a:endParaRPr>
          </a:p>
          <a:p>
            <a:pPr marL="0" lvl="0" indent="0" rtl="0">
              <a:spcBef>
                <a:spcPts val="0"/>
              </a:spcBef>
              <a:spcAft>
                <a:spcPts val="0"/>
              </a:spcAft>
              <a:buNone/>
            </a:pPr>
            <a:endParaRPr/>
          </a:p>
          <a:p>
            <a:pPr marL="0" lvl="0" indent="0" rtl="0">
              <a:spcBef>
                <a:spcPts val="1600"/>
              </a:spcBef>
              <a:spcAft>
                <a:spcPts val="1600"/>
              </a:spcAft>
              <a:buNone/>
            </a:pPr>
            <a:endParaRPr/>
          </a:p>
        </p:txBody>
      </p:sp>
      <p:sp>
        <p:nvSpPr>
          <p:cNvPr id="203" name="Shape 203"/>
          <p:cNvSpPr txBox="1"/>
          <p:nvPr/>
        </p:nvSpPr>
        <p:spPr>
          <a:xfrm>
            <a:off x="4929550" y="2250250"/>
            <a:ext cx="3327600" cy="2221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204" name="Shape 204"/>
          <p:cNvPicPr preferRelativeResize="0"/>
          <p:nvPr/>
        </p:nvPicPr>
        <p:blipFill>
          <a:blip r:embed="rId3">
            <a:alphaModFix/>
          </a:blip>
          <a:stretch>
            <a:fillRect/>
          </a:stretch>
        </p:blipFill>
        <p:spPr>
          <a:xfrm>
            <a:off x="5897800" y="2455525"/>
            <a:ext cx="2934500" cy="2333675"/>
          </a:xfrm>
          <a:prstGeom prst="rect">
            <a:avLst/>
          </a:prstGeom>
          <a:noFill/>
          <a:ln>
            <a:noFill/>
          </a:ln>
        </p:spPr>
      </p:pic>
      <p:pic>
        <p:nvPicPr>
          <p:cNvPr id="205" name="Shape 205"/>
          <p:cNvPicPr preferRelativeResize="0"/>
          <p:nvPr/>
        </p:nvPicPr>
        <p:blipFill>
          <a:blip r:embed="rId4">
            <a:alphaModFix/>
          </a:blip>
          <a:stretch>
            <a:fillRect/>
          </a:stretch>
        </p:blipFill>
        <p:spPr>
          <a:xfrm>
            <a:off x="535950" y="2031314"/>
            <a:ext cx="5229949" cy="2547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p:nvPr/>
        </p:nvSpPr>
        <p:spPr>
          <a:xfrm>
            <a:off x="4929550" y="2250250"/>
            <a:ext cx="3327600" cy="2221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211" name="Shape 211"/>
          <p:cNvPicPr preferRelativeResize="0"/>
          <p:nvPr/>
        </p:nvPicPr>
        <p:blipFill>
          <a:blip r:embed="rId3">
            <a:alphaModFix/>
          </a:blip>
          <a:stretch>
            <a:fillRect/>
          </a:stretch>
        </p:blipFill>
        <p:spPr>
          <a:xfrm>
            <a:off x="415350" y="909725"/>
            <a:ext cx="4066669" cy="2642976"/>
          </a:xfrm>
          <a:prstGeom prst="rect">
            <a:avLst/>
          </a:prstGeom>
          <a:noFill/>
          <a:ln>
            <a:noFill/>
          </a:ln>
        </p:spPr>
      </p:pic>
      <p:sp>
        <p:nvSpPr>
          <p:cNvPr id="212" name="Shape 212"/>
          <p:cNvSpPr txBox="1"/>
          <p:nvPr/>
        </p:nvSpPr>
        <p:spPr>
          <a:xfrm>
            <a:off x="294525" y="347100"/>
            <a:ext cx="7962600" cy="388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b="1"/>
              <a:t>Using Worldshare to scare the ghost out of ILLiad</a:t>
            </a:r>
            <a:endParaRPr sz="1800" b="1"/>
          </a:p>
        </p:txBody>
      </p:sp>
      <p:pic>
        <p:nvPicPr>
          <p:cNvPr id="213" name="Shape 213"/>
          <p:cNvPicPr preferRelativeResize="0"/>
          <p:nvPr/>
        </p:nvPicPr>
        <p:blipFill>
          <a:blip r:embed="rId4">
            <a:alphaModFix/>
          </a:blip>
          <a:stretch>
            <a:fillRect/>
          </a:stretch>
        </p:blipFill>
        <p:spPr>
          <a:xfrm>
            <a:off x="5101350" y="984875"/>
            <a:ext cx="3155800" cy="1469825"/>
          </a:xfrm>
          <a:prstGeom prst="rect">
            <a:avLst/>
          </a:prstGeom>
          <a:noFill/>
          <a:ln>
            <a:noFill/>
          </a:ln>
        </p:spPr>
      </p:pic>
      <p:cxnSp>
        <p:nvCxnSpPr>
          <p:cNvPr id="214" name="Shape 214"/>
          <p:cNvCxnSpPr/>
          <p:nvPr/>
        </p:nvCxnSpPr>
        <p:spPr>
          <a:xfrm rot="10800000" flipH="1">
            <a:off x="1188575" y="2124675"/>
            <a:ext cx="4081200" cy="147300"/>
          </a:xfrm>
          <a:prstGeom prst="straightConnector1">
            <a:avLst/>
          </a:prstGeom>
          <a:noFill/>
          <a:ln w="28575" cap="flat" cmpd="sng">
            <a:solidFill>
              <a:srgbClr val="980000"/>
            </a:solidFill>
            <a:prstDash val="solid"/>
            <a:round/>
            <a:headEnd type="none" w="med" len="med"/>
            <a:tailEnd type="triangle" w="med" len="med"/>
          </a:ln>
        </p:spPr>
      </p:cxnSp>
      <p:pic>
        <p:nvPicPr>
          <p:cNvPr id="215" name="Shape 215"/>
          <p:cNvPicPr preferRelativeResize="0"/>
          <p:nvPr/>
        </p:nvPicPr>
        <p:blipFill>
          <a:blip r:embed="rId5">
            <a:alphaModFix/>
          </a:blip>
          <a:stretch>
            <a:fillRect/>
          </a:stretch>
        </p:blipFill>
        <p:spPr>
          <a:xfrm>
            <a:off x="5602900" y="2619075"/>
            <a:ext cx="2790375" cy="2142775"/>
          </a:xfrm>
          <a:prstGeom prst="rect">
            <a:avLst/>
          </a:prstGeom>
          <a:noFill/>
          <a:ln>
            <a:noFill/>
          </a:ln>
        </p:spPr>
      </p:pic>
      <p:cxnSp>
        <p:nvCxnSpPr>
          <p:cNvPr id="216" name="Shape 216"/>
          <p:cNvCxnSpPr/>
          <p:nvPr/>
        </p:nvCxnSpPr>
        <p:spPr>
          <a:xfrm>
            <a:off x="5564225" y="2271975"/>
            <a:ext cx="115800" cy="631200"/>
          </a:xfrm>
          <a:prstGeom prst="straightConnector1">
            <a:avLst/>
          </a:prstGeom>
          <a:noFill/>
          <a:ln w="28575" cap="flat" cmpd="sng">
            <a:solidFill>
              <a:srgbClr val="980000"/>
            </a:solidFill>
            <a:prstDash val="solid"/>
            <a:round/>
            <a:headEnd type="none" w="med" len="med"/>
            <a:tailEnd type="triangle" w="med" len="med"/>
          </a:ln>
        </p:spPr>
      </p:cxnSp>
      <p:pic>
        <p:nvPicPr>
          <p:cNvPr id="217" name="Shape 217"/>
          <p:cNvPicPr preferRelativeResize="0"/>
          <p:nvPr/>
        </p:nvPicPr>
        <p:blipFill>
          <a:blip r:embed="rId6">
            <a:alphaModFix/>
          </a:blip>
          <a:stretch>
            <a:fillRect/>
          </a:stretch>
        </p:blipFill>
        <p:spPr>
          <a:xfrm>
            <a:off x="415353" y="3726724"/>
            <a:ext cx="1506774" cy="12611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4929550" y="2250250"/>
            <a:ext cx="3327600" cy="2221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223" name="Shape 223"/>
          <p:cNvPicPr preferRelativeResize="0"/>
          <p:nvPr/>
        </p:nvPicPr>
        <p:blipFill>
          <a:blip r:embed="rId3">
            <a:alphaModFix/>
          </a:blip>
          <a:stretch>
            <a:fillRect/>
          </a:stretch>
        </p:blipFill>
        <p:spPr>
          <a:xfrm>
            <a:off x="7651825" y="3239675"/>
            <a:ext cx="1107025" cy="1740125"/>
          </a:xfrm>
          <a:prstGeom prst="rect">
            <a:avLst/>
          </a:prstGeom>
          <a:noFill/>
          <a:ln>
            <a:noFill/>
          </a:ln>
        </p:spPr>
      </p:pic>
      <p:sp>
        <p:nvSpPr>
          <p:cNvPr id="224" name="Shape 224"/>
          <p:cNvSpPr txBox="1"/>
          <p:nvPr/>
        </p:nvSpPr>
        <p:spPr>
          <a:xfrm>
            <a:off x="915750" y="315550"/>
            <a:ext cx="7916700" cy="431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b="1"/>
              <a:t>Using ILLiad to scare the ghost out of ILLiad</a:t>
            </a:r>
            <a:endParaRPr sz="1800" b="1"/>
          </a:p>
        </p:txBody>
      </p:sp>
      <p:pic>
        <p:nvPicPr>
          <p:cNvPr id="225" name="Shape 225"/>
          <p:cNvPicPr preferRelativeResize="0"/>
          <p:nvPr/>
        </p:nvPicPr>
        <p:blipFill>
          <a:blip r:embed="rId4">
            <a:alphaModFix/>
          </a:blip>
          <a:stretch>
            <a:fillRect/>
          </a:stretch>
        </p:blipFill>
        <p:spPr>
          <a:xfrm>
            <a:off x="252450" y="822447"/>
            <a:ext cx="3154850" cy="1577425"/>
          </a:xfrm>
          <a:prstGeom prst="rect">
            <a:avLst/>
          </a:prstGeom>
          <a:noFill/>
          <a:ln>
            <a:noFill/>
          </a:ln>
        </p:spPr>
      </p:pic>
      <p:pic>
        <p:nvPicPr>
          <p:cNvPr id="226" name="Shape 226"/>
          <p:cNvPicPr preferRelativeResize="0"/>
          <p:nvPr/>
        </p:nvPicPr>
        <p:blipFill>
          <a:blip r:embed="rId5">
            <a:alphaModFix/>
          </a:blip>
          <a:stretch>
            <a:fillRect/>
          </a:stretch>
        </p:blipFill>
        <p:spPr>
          <a:xfrm>
            <a:off x="3581950" y="746950"/>
            <a:ext cx="1536925" cy="3261299"/>
          </a:xfrm>
          <a:prstGeom prst="rect">
            <a:avLst/>
          </a:prstGeom>
          <a:noFill/>
          <a:ln>
            <a:noFill/>
          </a:ln>
        </p:spPr>
      </p:pic>
      <p:pic>
        <p:nvPicPr>
          <p:cNvPr id="227" name="Shape 227"/>
          <p:cNvPicPr preferRelativeResize="0"/>
          <p:nvPr/>
        </p:nvPicPr>
        <p:blipFill rotWithShape="1">
          <a:blip r:embed="rId6">
            <a:alphaModFix/>
          </a:blip>
          <a:srcRect r="-1378"/>
          <a:stretch/>
        </p:blipFill>
        <p:spPr>
          <a:xfrm>
            <a:off x="5118875" y="822450"/>
            <a:ext cx="3639974" cy="629150"/>
          </a:xfrm>
          <a:prstGeom prst="rect">
            <a:avLst/>
          </a:prstGeom>
          <a:noFill/>
          <a:ln>
            <a:noFill/>
          </a:ln>
        </p:spPr>
      </p:pic>
      <p:pic>
        <p:nvPicPr>
          <p:cNvPr id="228" name="Shape 228"/>
          <p:cNvPicPr preferRelativeResize="0"/>
          <p:nvPr/>
        </p:nvPicPr>
        <p:blipFill>
          <a:blip r:embed="rId7">
            <a:alphaModFix/>
          </a:blip>
          <a:stretch>
            <a:fillRect/>
          </a:stretch>
        </p:blipFill>
        <p:spPr>
          <a:xfrm>
            <a:off x="5661696" y="1808284"/>
            <a:ext cx="1737500" cy="1955525"/>
          </a:xfrm>
          <a:prstGeom prst="rect">
            <a:avLst/>
          </a:prstGeom>
          <a:noFill/>
          <a:ln>
            <a:noFill/>
          </a:ln>
        </p:spPr>
      </p:pic>
      <p:cxnSp>
        <p:nvCxnSpPr>
          <p:cNvPr id="229" name="Shape 229"/>
          <p:cNvCxnSpPr/>
          <p:nvPr/>
        </p:nvCxnSpPr>
        <p:spPr>
          <a:xfrm>
            <a:off x="3176550" y="1262200"/>
            <a:ext cx="452400" cy="2335200"/>
          </a:xfrm>
          <a:prstGeom prst="straightConnector1">
            <a:avLst/>
          </a:prstGeom>
          <a:noFill/>
          <a:ln w="19050" cap="flat" cmpd="sng">
            <a:solidFill>
              <a:srgbClr val="980000"/>
            </a:solidFill>
            <a:prstDash val="solid"/>
            <a:round/>
            <a:headEnd type="none" w="med" len="med"/>
            <a:tailEnd type="triangle" w="med" len="med"/>
          </a:ln>
        </p:spPr>
      </p:cxnSp>
      <p:cxnSp>
        <p:nvCxnSpPr>
          <p:cNvPr id="230" name="Shape 230"/>
          <p:cNvCxnSpPr/>
          <p:nvPr/>
        </p:nvCxnSpPr>
        <p:spPr>
          <a:xfrm rot="10800000" flipH="1">
            <a:off x="4996250" y="1461975"/>
            <a:ext cx="515400" cy="2187900"/>
          </a:xfrm>
          <a:prstGeom prst="straightConnector1">
            <a:avLst/>
          </a:prstGeom>
          <a:noFill/>
          <a:ln w="19050" cap="flat" cmpd="sng">
            <a:solidFill>
              <a:srgbClr val="980000"/>
            </a:solidFill>
            <a:prstDash val="solid"/>
            <a:round/>
            <a:headEnd type="none" w="med" len="med"/>
            <a:tailEnd type="triangle" w="med" len="med"/>
          </a:ln>
        </p:spPr>
      </p:cxnSp>
      <p:cxnSp>
        <p:nvCxnSpPr>
          <p:cNvPr id="231" name="Shape 231"/>
          <p:cNvCxnSpPr/>
          <p:nvPr/>
        </p:nvCxnSpPr>
        <p:spPr>
          <a:xfrm>
            <a:off x="5637875" y="1483100"/>
            <a:ext cx="357600" cy="694200"/>
          </a:xfrm>
          <a:prstGeom prst="straightConnector1">
            <a:avLst/>
          </a:prstGeom>
          <a:noFill/>
          <a:ln w="19050" cap="flat" cmpd="sng">
            <a:solidFill>
              <a:srgbClr val="980000"/>
            </a:solidFill>
            <a:prstDash val="solid"/>
            <a:round/>
            <a:headEnd type="none" w="med" len="med"/>
            <a:tailEnd type="triangle" w="med" len="med"/>
          </a:ln>
        </p:spPr>
      </p:cxnSp>
      <p:pic>
        <p:nvPicPr>
          <p:cNvPr id="232" name="Shape 232"/>
          <p:cNvPicPr preferRelativeResize="0"/>
          <p:nvPr/>
        </p:nvPicPr>
        <p:blipFill>
          <a:blip r:embed="rId8">
            <a:alphaModFix/>
          </a:blip>
          <a:stretch>
            <a:fillRect/>
          </a:stretch>
        </p:blipFill>
        <p:spPr>
          <a:xfrm>
            <a:off x="378970" y="3039798"/>
            <a:ext cx="2477100" cy="1691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Shape 237"/>
          <p:cNvPicPr preferRelativeResize="0"/>
          <p:nvPr/>
        </p:nvPicPr>
        <p:blipFill>
          <a:blip r:embed="rId3">
            <a:alphaModFix/>
          </a:blip>
          <a:stretch>
            <a:fillRect/>
          </a:stretch>
        </p:blipFill>
        <p:spPr>
          <a:xfrm>
            <a:off x="3632175" y="1083589"/>
            <a:ext cx="2580300" cy="1755269"/>
          </a:xfrm>
          <a:prstGeom prst="rect">
            <a:avLst/>
          </a:prstGeom>
          <a:noFill/>
          <a:ln>
            <a:noFill/>
          </a:ln>
          <a:effectLst>
            <a:outerShdw blurRad="57150" dist="19050" dir="5400000" algn="bl" rotWithShape="0">
              <a:srgbClr val="000000">
                <a:alpha val="50000"/>
              </a:srgbClr>
            </a:outerShdw>
          </a:effectLst>
        </p:spPr>
      </p:pic>
      <p:sp>
        <p:nvSpPr>
          <p:cNvPr id="238" name="Shape 2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Unfilled -Cancel Completely back to Customer</a:t>
            </a:r>
            <a:endParaRPr sz="1800"/>
          </a:p>
        </p:txBody>
      </p:sp>
      <p:pic>
        <p:nvPicPr>
          <p:cNvPr id="239" name="Shape 239"/>
          <p:cNvPicPr preferRelativeResize="0"/>
          <p:nvPr/>
        </p:nvPicPr>
        <p:blipFill>
          <a:blip r:embed="rId4">
            <a:alphaModFix/>
          </a:blip>
          <a:stretch>
            <a:fillRect/>
          </a:stretch>
        </p:blipFill>
        <p:spPr>
          <a:xfrm>
            <a:off x="479000" y="1183922"/>
            <a:ext cx="3027350" cy="1347775"/>
          </a:xfrm>
          <a:prstGeom prst="rect">
            <a:avLst/>
          </a:prstGeom>
          <a:noFill/>
          <a:ln>
            <a:noFill/>
          </a:ln>
        </p:spPr>
      </p:pic>
      <p:pic>
        <p:nvPicPr>
          <p:cNvPr id="240" name="Shape 240"/>
          <p:cNvPicPr preferRelativeResize="0"/>
          <p:nvPr/>
        </p:nvPicPr>
        <p:blipFill rotWithShape="1">
          <a:blip r:embed="rId5">
            <a:alphaModFix/>
          </a:blip>
          <a:srcRect r="34305" b="54910"/>
          <a:stretch/>
        </p:blipFill>
        <p:spPr>
          <a:xfrm>
            <a:off x="2380625" y="2935475"/>
            <a:ext cx="3230725" cy="1792675"/>
          </a:xfrm>
          <a:prstGeom prst="rect">
            <a:avLst/>
          </a:prstGeom>
          <a:noFill/>
          <a:ln>
            <a:noFill/>
          </a:ln>
          <a:effectLst>
            <a:outerShdw blurRad="57150" dist="19050" dir="5400000" algn="bl" rotWithShape="0">
              <a:srgbClr val="000000">
                <a:alpha val="50000"/>
              </a:srgbClr>
            </a:outerShdw>
          </a:effectLst>
        </p:spPr>
      </p:pic>
      <p:cxnSp>
        <p:nvCxnSpPr>
          <p:cNvPr id="241" name="Shape 241"/>
          <p:cNvCxnSpPr/>
          <p:nvPr/>
        </p:nvCxnSpPr>
        <p:spPr>
          <a:xfrm rot="10800000" flipH="1">
            <a:off x="2960950" y="1556909"/>
            <a:ext cx="702000" cy="839400"/>
          </a:xfrm>
          <a:prstGeom prst="straightConnector1">
            <a:avLst/>
          </a:prstGeom>
          <a:noFill/>
          <a:ln w="28575" cap="flat" cmpd="sng">
            <a:solidFill>
              <a:srgbClr val="980000"/>
            </a:solidFill>
            <a:prstDash val="solid"/>
            <a:round/>
            <a:headEnd type="none" w="med" len="med"/>
            <a:tailEnd type="triangle" w="med" len="med"/>
          </a:ln>
        </p:spPr>
      </p:cxnSp>
      <p:cxnSp>
        <p:nvCxnSpPr>
          <p:cNvPr id="242" name="Shape 242"/>
          <p:cNvCxnSpPr/>
          <p:nvPr/>
        </p:nvCxnSpPr>
        <p:spPr>
          <a:xfrm flipH="1">
            <a:off x="2976150" y="2930425"/>
            <a:ext cx="641100" cy="442500"/>
          </a:xfrm>
          <a:prstGeom prst="straightConnector1">
            <a:avLst/>
          </a:prstGeom>
          <a:noFill/>
          <a:ln w="28575" cap="flat" cmpd="sng">
            <a:solidFill>
              <a:srgbClr val="980000"/>
            </a:solidFill>
            <a:prstDash val="solid"/>
            <a:round/>
            <a:headEnd type="none" w="med" len="med"/>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2275" y="476575"/>
            <a:ext cx="7044300" cy="19848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800"/>
              <a:t>Discussion  </a:t>
            </a:r>
            <a:endParaRPr sz="4800"/>
          </a:p>
          <a:p>
            <a:pPr marL="0" lvl="0" indent="0" algn="ctr" rtl="0">
              <a:spcBef>
                <a:spcPts val="0"/>
              </a:spcBef>
              <a:spcAft>
                <a:spcPts val="0"/>
              </a:spcAft>
              <a:buNone/>
            </a:pPr>
            <a:r>
              <a:rPr lang="en" sz="1800">
                <a:solidFill>
                  <a:schemeClr val="dk2"/>
                </a:solidFill>
              </a:rPr>
              <a:t>OCLC zero holdings </a:t>
            </a:r>
            <a:endParaRPr sz="1800">
              <a:solidFill>
                <a:schemeClr val="dk2"/>
              </a:solidFill>
            </a:endParaRPr>
          </a:p>
          <a:p>
            <a:pPr marL="0" lvl="0" indent="0" algn="ctr" rtl="0">
              <a:spcBef>
                <a:spcPts val="0"/>
              </a:spcBef>
              <a:spcAft>
                <a:spcPts val="0"/>
              </a:spcAft>
              <a:buNone/>
            </a:pPr>
            <a:r>
              <a:rPr lang="en" sz="1800">
                <a:solidFill>
                  <a:schemeClr val="dk2"/>
                </a:solidFill>
              </a:rPr>
              <a:t>When customer service comes in!</a:t>
            </a:r>
            <a:endParaRPr sz="1800"/>
          </a:p>
        </p:txBody>
      </p:sp>
      <p:pic>
        <p:nvPicPr>
          <p:cNvPr id="248" name="Shape 248"/>
          <p:cNvPicPr preferRelativeResize="0"/>
          <p:nvPr/>
        </p:nvPicPr>
        <p:blipFill>
          <a:blip r:embed="rId3">
            <a:alphaModFix/>
          </a:blip>
          <a:stretch>
            <a:fillRect/>
          </a:stretch>
        </p:blipFill>
        <p:spPr>
          <a:xfrm>
            <a:off x="6444025" y="1409450"/>
            <a:ext cx="2325475" cy="3323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6788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Agenda</a:t>
            </a:r>
            <a:endParaRPr/>
          </a:p>
        </p:txBody>
      </p:sp>
      <p:sp>
        <p:nvSpPr>
          <p:cNvPr id="63" name="Shape 63"/>
          <p:cNvSpPr txBox="1">
            <a:spLocks noGrp="1"/>
          </p:cNvSpPr>
          <p:nvPr>
            <p:ph type="body" idx="1"/>
          </p:nvPr>
        </p:nvSpPr>
        <p:spPr>
          <a:xfrm>
            <a:off x="311700" y="1629250"/>
            <a:ext cx="8520600" cy="1943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
              <a:t>Where to locate?</a:t>
            </a:r>
            <a:endParaRPr/>
          </a:p>
          <a:p>
            <a:pPr marL="457200" marR="0" lvl="0" indent="-342900" algn="l" rtl="0">
              <a:lnSpc>
                <a:spcPct val="115000"/>
              </a:lnSpc>
              <a:spcBef>
                <a:spcPts val="0"/>
              </a:spcBef>
              <a:spcAft>
                <a:spcPts val="0"/>
              </a:spcAft>
              <a:buSzPts val="1800"/>
              <a:buAutoNum type="arabicPeriod"/>
            </a:pPr>
            <a:r>
              <a:rPr lang="en"/>
              <a:t>Why did they come back?</a:t>
            </a:r>
            <a:endParaRPr/>
          </a:p>
          <a:p>
            <a:pPr marL="457200" marR="0" lvl="0" indent="-342900" algn="l" rtl="0">
              <a:lnSpc>
                <a:spcPct val="115000"/>
              </a:lnSpc>
              <a:spcBef>
                <a:spcPts val="0"/>
              </a:spcBef>
              <a:spcAft>
                <a:spcPts val="0"/>
              </a:spcAft>
              <a:buSzPts val="1800"/>
              <a:buAutoNum type="arabicPeriod"/>
            </a:pPr>
            <a:r>
              <a:rPr lang="en"/>
              <a:t>Now what?</a:t>
            </a:r>
            <a:endParaRPr/>
          </a:p>
          <a:p>
            <a:pPr marL="0" lvl="0" indent="0" rtl="0">
              <a:spcBef>
                <a:spcPts val="1600"/>
              </a:spcBef>
              <a:spcAft>
                <a:spcPts val="0"/>
              </a:spcAft>
              <a:buNone/>
            </a:pPr>
            <a:endParaRPr/>
          </a:p>
          <a:p>
            <a:pPr marL="0" lvl="0" indent="0">
              <a:spcBef>
                <a:spcPts val="1600"/>
              </a:spcBef>
              <a:spcAft>
                <a:spcPts val="1600"/>
              </a:spcAft>
              <a:buNone/>
            </a:pPr>
            <a:endParaRPr/>
          </a:p>
        </p:txBody>
      </p:sp>
      <p:pic>
        <p:nvPicPr>
          <p:cNvPr id="64" name="Shape 64"/>
          <p:cNvPicPr preferRelativeResize="0"/>
          <p:nvPr/>
        </p:nvPicPr>
        <p:blipFill>
          <a:blip r:embed="rId3">
            <a:alphaModFix/>
          </a:blip>
          <a:stretch>
            <a:fillRect/>
          </a:stretch>
        </p:blipFill>
        <p:spPr>
          <a:xfrm>
            <a:off x="3836220" y="1101045"/>
            <a:ext cx="4683099" cy="2836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Well Done</a:t>
            </a:r>
            <a:endParaRPr/>
          </a:p>
        </p:txBody>
      </p:sp>
      <p:pic>
        <p:nvPicPr>
          <p:cNvPr id="254" name="Shape 254"/>
          <p:cNvPicPr preferRelativeResize="0"/>
          <p:nvPr/>
        </p:nvPicPr>
        <p:blipFill>
          <a:blip r:embed="rId3">
            <a:alphaModFix/>
          </a:blip>
          <a:stretch>
            <a:fillRect/>
          </a:stretch>
        </p:blipFill>
        <p:spPr>
          <a:xfrm>
            <a:off x="3169275" y="871775"/>
            <a:ext cx="2933150" cy="4043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Unfilled -  Where?</a:t>
            </a:r>
            <a:endParaRPr/>
          </a:p>
        </p:txBody>
      </p:sp>
      <p:sp>
        <p:nvSpPr>
          <p:cNvPr id="70" name="Shape 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a:t>The Awaiting Unfilled Processing Queue</a:t>
            </a:r>
            <a:endParaRPr sz="1400"/>
          </a:p>
          <a:p>
            <a:pPr marL="0" lvl="0" indent="0" rtl="0">
              <a:spcBef>
                <a:spcPts val="1600"/>
              </a:spcBef>
              <a:spcAft>
                <a:spcPts val="0"/>
              </a:spcAft>
              <a:buNone/>
            </a:pPr>
            <a:endParaRPr/>
          </a:p>
          <a:p>
            <a:pPr marL="0" lvl="0" indent="0" rtl="0">
              <a:spcBef>
                <a:spcPts val="1600"/>
              </a:spcBef>
              <a:spcAft>
                <a:spcPts val="1600"/>
              </a:spcAft>
              <a:buNone/>
            </a:pPr>
            <a:endParaRPr/>
          </a:p>
        </p:txBody>
      </p:sp>
      <p:sp>
        <p:nvSpPr>
          <p:cNvPr id="71" name="Shape 71"/>
          <p:cNvSpPr txBox="1"/>
          <p:nvPr/>
        </p:nvSpPr>
        <p:spPr>
          <a:xfrm>
            <a:off x="4500500" y="2402800"/>
            <a:ext cx="4023600" cy="2383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Screen shot</a:t>
            </a:r>
            <a:endParaRPr/>
          </a:p>
          <a:p>
            <a:pPr marL="0" lvl="0" indent="0">
              <a:spcBef>
                <a:spcPts val="0"/>
              </a:spcBef>
              <a:spcAft>
                <a:spcPts val="0"/>
              </a:spcAft>
              <a:buNone/>
            </a:pPr>
            <a:endParaRPr/>
          </a:p>
        </p:txBody>
      </p:sp>
      <p:pic>
        <p:nvPicPr>
          <p:cNvPr id="72" name="Shape 72"/>
          <p:cNvPicPr preferRelativeResize="0"/>
          <p:nvPr/>
        </p:nvPicPr>
        <p:blipFill>
          <a:blip r:embed="rId3">
            <a:alphaModFix/>
          </a:blip>
          <a:stretch>
            <a:fillRect/>
          </a:stretch>
        </p:blipFill>
        <p:spPr>
          <a:xfrm>
            <a:off x="6873723" y="287223"/>
            <a:ext cx="2064125" cy="1574575"/>
          </a:xfrm>
          <a:prstGeom prst="rect">
            <a:avLst/>
          </a:prstGeom>
          <a:noFill/>
          <a:ln>
            <a:noFill/>
          </a:ln>
        </p:spPr>
      </p:pic>
      <p:pic>
        <p:nvPicPr>
          <p:cNvPr id="73" name="Shape 73"/>
          <p:cNvPicPr preferRelativeResize="0"/>
          <p:nvPr/>
        </p:nvPicPr>
        <p:blipFill rotWithShape="1">
          <a:blip r:embed="rId4">
            <a:alphaModFix/>
          </a:blip>
          <a:srcRect r="-1409"/>
          <a:stretch/>
        </p:blipFill>
        <p:spPr>
          <a:xfrm>
            <a:off x="1259125" y="2125550"/>
            <a:ext cx="6217726" cy="16730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Unfilled -  Where into Why?</a:t>
            </a:r>
            <a:endParaRPr/>
          </a:p>
        </p:txBody>
      </p:sp>
      <p:sp>
        <p:nvSpPr>
          <p:cNvPr id="79" name="Shape 79"/>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History Tab</a:t>
            </a:r>
            <a:endParaRPr/>
          </a:p>
          <a:p>
            <a:pPr marL="0" lvl="0" indent="0" rtl="0">
              <a:spcBef>
                <a:spcPts val="1600"/>
              </a:spcBef>
              <a:spcAft>
                <a:spcPts val="0"/>
              </a:spcAft>
              <a:buNone/>
            </a:pPr>
            <a:endParaRPr/>
          </a:p>
          <a:p>
            <a:pPr marL="0" lvl="0" indent="0" rtl="0">
              <a:spcBef>
                <a:spcPts val="1600"/>
              </a:spcBef>
              <a:spcAft>
                <a:spcPts val="0"/>
              </a:spcAft>
              <a:buNone/>
            </a:pPr>
            <a:endParaRPr/>
          </a:p>
          <a:p>
            <a:pPr marL="0" lvl="0" indent="0" rtl="0">
              <a:spcBef>
                <a:spcPts val="1600"/>
              </a:spcBef>
              <a:spcAft>
                <a:spcPts val="0"/>
              </a:spcAft>
              <a:buNone/>
            </a:pPr>
            <a:endParaRPr/>
          </a:p>
          <a:p>
            <a:pPr marL="0" lvl="0" indent="0" rtl="0">
              <a:spcBef>
                <a:spcPts val="1600"/>
              </a:spcBef>
              <a:spcAft>
                <a:spcPts val="1600"/>
              </a:spcAft>
              <a:buNone/>
            </a:pPr>
            <a:endParaRPr/>
          </a:p>
        </p:txBody>
      </p:sp>
      <p:sp>
        <p:nvSpPr>
          <p:cNvPr id="80" name="Shape 80"/>
          <p:cNvSpPr txBox="1"/>
          <p:nvPr/>
        </p:nvSpPr>
        <p:spPr>
          <a:xfrm>
            <a:off x="4500500" y="2402800"/>
            <a:ext cx="4023600" cy="2383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Screen shot</a:t>
            </a:r>
            <a:endParaRPr/>
          </a:p>
          <a:p>
            <a:pPr marL="0" lvl="0" indent="0" rtl="0">
              <a:spcBef>
                <a:spcPts val="0"/>
              </a:spcBef>
              <a:spcAft>
                <a:spcPts val="0"/>
              </a:spcAft>
              <a:buNone/>
            </a:pPr>
            <a:endParaRPr/>
          </a:p>
        </p:txBody>
      </p:sp>
      <p:pic>
        <p:nvPicPr>
          <p:cNvPr id="81" name="Shape 81"/>
          <p:cNvPicPr preferRelativeResize="0"/>
          <p:nvPr/>
        </p:nvPicPr>
        <p:blipFill>
          <a:blip r:embed="rId3">
            <a:alphaModFix/>
          </a:blip>
          <a:stretch>
            <a:fillRect/>
          </a:stretch>
        </p:blipFill>
        <p:spPr>
          <a:xfrm>
            <a:off x="392275" y="1543950"/>
            <a:ext cx="5941474" cy="2126100"/>
          </a:xfrm>
          <a:prstGeom prst="rect">
            <a:avLst/>
          </a:prstGeom>
          <a:noFill/>
          <a:ln>
            <a:noFill/>
          </a:ln>
          <a:effectLst>
            <a:outerShdw blurRad="57150" dist="19050" dir="5400000" algn="bl" rotWithShape="0">
              <a:srgbClr val="000000">
                <a:alpha val="50000"/>
              </a:srgbClr>
            </a:outerShdw>
          </a:effectLst>
        </p:spPr>
      </p:pic>
      <p:pic>
        <p:nvPicPr>
          <p:cNvPr id="82" name="Shape 82"/>
          <p:cNvPicPr preferRelativeResize="0"/>
          <p:nvPr/>
        </p:nvPicPr>
        <p:blipFill>
          <a:blip r:embed="rId4">
            <a:alphaModFix/>
          </a:blip>
          <a:stretch>
            <a:fillRect/>
          </a:stretch>
        </p:blipFill>
        <p:spPr>
          <a:xfrm>
            <a:off x="3843850" y="2891113"/>
            <a:ext cx="4953000" cy="1895475"/>
          </a:xfrm>
          <a:prstGeom prst="rect">
            <a:avLst/>
          </a:prstGeom>
          <a:noFill/>
          <a:ln>
            <a:noFill/>
          </a:ln>
          <a:effectLst>
            <a:outerShdw blurRad="57150" dist="19050" dir="5400000" algn="bl" rotWithShape="0">
              <a:srgbClr val="000000">
                <a:alpha val="50000"/>
              </a:srgbClr>
            </a:outerShdw>
          </a:effectLst>
        </p:spPr>
      </p:pic>
      <p:cxnSp>
        <p:nvCxnSpPr>
          <p:cNvPr id="83" name="Shape 83"/>
          <p:cNvCxnSpPr/>
          <p:nvPr/>
        </p:nvCxnSpPr>
        <p:spPr>
          <a:xfrm flipH="1">
            <a:off x="5522125" y="2891125"/>
            <a:ext cx="520500" cy="390300"/>
          </a:xfrm>
          <a:prstGeom prst="straightConnector1">
            <a:avLst/>
          </a:prstGeom>
          <a:noFill/>
          <a:ln w="38100" cap="flat" cmpd="sng">
            <a:solidFill>
              <a:srgbClr val="980000"/>
            </a:solidFill>
            <a:prstDash val="solid"/>
            <a:round/>
            <a:headEnd type="none" w="med" len="med"/>
            <a:tailEnd type="triangle" w="med" len="med"/>
          </a:ln>
        </p:spPr>
      </p:cxnSp>
      <p:pic>
        <p:nvPicPr>
          <p:cNvPr id="84" name="Shape 84"/>
          <p:cNvPicPr preferRelativeResize="0"/>
          <p:nvPr/>
        </p:nvPicPr>
        <p:blipFill>
          <a:blip r:embed="rId5">
            <a:alphaModFix/>
          </a:blip>
          <a:stretch>
            <a:fillRect/>
          </a:stretch>
        </p:blipFill>
        <p:spPr>
          <a:xfrm>
            <a:off x="6528013" y="287213"/>
            <a:ext cx="2409825" cy="1838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4918200" cy="11334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Unfilled -  </a:t>
            </a:r>
            <a:endParaRPr/>
          </a:p>
          <a:p>
            <a:pPr marL="0" lvl="0" indent="0">
              <a:spcBef>
                <a:spcPts val="0"/>
              </a:spcBef>
              <a:spcAft>
                <a:spcPts val="0"/>
              </a:spcAft>
              <a:buClr>
                <a:schemeClr val="dk1"/>
              </a:buClr>
              <a:buSzPts val="1100"/>
              <a:buFont typeface="Arial"/>
              <a:buNone/>
            </a:pPr>
            <a:endParaRPr sz="1200"/>
          </a:p>
          <a:p>
            <a:pPr marL="0" lvl="0" indent="0">
              <a:spcBef>
                <a:spcPts val="0"/>
              </a:spcBef>
              <a:spcAft>
                <a:spcPts val="0"/>
              </a:spcAft>
              <a:buClr>
                <a:schemeClr val="dk1"/>
              </a:buClr>
              <a:buSzPts val="1100"/>
              <a:buFont typeface="Arial"/>
              <a:buNone/>
            </a:pPr>
            <a:r>
              <a:rPr lang="en" sz="1800">
                <a:solidFill>
                  <a:srgbClr val="434343"/>
                </a:solidFill>
              </a:rPr>
              <a:t>Why do transactions end up in unfilled?</a:t>
            </a:r>
            <a:endParaRPr>
              <a:solidFill>
                <a:srgbClr val="434343"/>
              </a:solidFill>
            </a:endParaRPr>
          </a:p>
          <a:p>
            <a:pPr marL="0" lvl="0" indent="0">
              <a:spcBef>
                <a:spcPts val="0"/>
              </a:spcBef>
              <a:spcAft>
                <a:spcPts val="0"/>
              </a:spcAft>
              <a:buClr>
                <a:schemeClr val="dk1"/>
              </a:buClr>
              <a:buSzPts val="1100"/>
              <a:buFont typeface="Arial"/>
              <a:buNone/>
            </a:pPr>
            <a:endParaRPr/>
          </a:p>
        </p:txBody>
      </p:sp>
      <p:sp>
        <p:nvSpPr>
          <p:cNvPr id="90" name="Shape 90"/>
          <p:cNvSpPr txBox="1">
            <a:spLocks noGrp="1"/>
          </p:cNvSpPr>
          <p:nvPr>
            <p:ph type="body" idx="1"/>
          </p:nvPr>
        </p:nvSpPr>
        <p:spPr>
          <a:xfrm>
            <a:off x="311700" y="2074300"/>
            <a:ext cx="8520600" cy="28434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AutoNum type="arabicPeriod"/>
            </a:pPr>
            <a:r>
              <a:rPr lang="en" sz="1600"/>
              <a:t>Problems with Info in Request -- bad citation, wrong OCLC #, wrong format, etc.</a:t>
            </a:r>
            <a:endParaRPr sz="1600"/>
          </a:p>
          <a:p>
            <a:pPr marL="457200" lvl="0" indent="-330200" rtl="0">
              <a:spcBef>
                <a:spcPts val="0"/>
              </a:spcBef>
              <a:spcAft>
                <a:spcPts val="0"/>
              </a:spcAft>
              <a:buSzPts val="1600"/>
              <a:buAutoNum type="arabicPeriod"/>
            </a:pPr>
            <a:r>
              <a:rPr lang="en" sz="1600"/>
              <a:t>No library will lend -- item checked out, embargoed or holding library non-lender. </a:t>
            </a:r>
            <a:endParaRPr sz="1600"/>
          </a:p>
          <a:p>
            <a:pPr marL="457200" lvl="0" indent="-330200" rtl="0">
              <a:spcBef>
                <a:spcPts val="0"/>
              </a:spcBef>
              <a:spcAft>
                <a:spcPts val="0"/>
              </a:spcAft>
              <a:buSzPts val="1600"/>
              <a:buAutoNum type="arabicPeriod"/>
            </a:pPr>
            <a:r>
              <a:rPr lang="en" sz="1600"/>
              <a:t>Filled - but second ILL request generated.</a:t>
            </a:r>
            <a:endParaRPr sz="1600"/>
          </a:p>
          <a:p>
            <a:pPr marL="457200" lvl="0" indent="0" rtl="0">
              <a:spcBef>
                <a:spcPts val="1600"/>
              </a:spcBef>
              <a:spcAft>
                <a:spcPts val="0"/>
              </a:spcAft>
              <a:buNone/>
            </a:pPr>
            <a:endParaRPr/>
          </a:p>
          <a:p>
            <a:pPr marL="0" lvl="0" indent="0">
              <a:spcBef>
                <a:spcPts val="1600"/>
              </a:spcBef>
              <a:spcAft>
                <a:spcPts val="1600"/>
              </a:spcAft>
              <a:buNone/>
            </a:pPr>
            <a:endParaRPr/>
          </a:p>
        </p:txBody>
      </p:sp>
      <p:pic>
        <p:nvPicPr>
          <p:cNvPr id="91" name="Shape 91"/>
          <p:cNvPicPr preferRelativeResize="0"/>
          <p:nvPr/>
        </p:nvPicPr>
        <p:blipFill>
          <a:blip r:embed="rId3">
            <a:alphaModFix/>
          </a:blip>
          <a:stretch>
            <a:fillRect/>
          </a:stretch>
        </p:blipFill>
        <p:spPr>
          <a:xfrm>
            <a:off x="800925" y="3568577"/>
            <a:ext cx="6970149" cy="789750"/>
          </a:xfrm>
          <a:prstGeom prst="rect">
            <a:avLst/>
          </a:prstGeom>
          <a:noFill/>
          <a:ln>
            <a:noFill/>
          </a:ln>
          <a:effectLst>
            <a:outerShdw blurRad="57150" dist="19050" dir="5400000" algn="bl" rotWithShape="0">
              <a:srgbClr val="000000">
                <a:alpha val="50000"/>
              </a:srgbClr>
            </a:outerShdw>
          </a:effectLst>
        </p:spPr>
      </p:pic>
      <p:pic>
        <p:nvPicPr>
          <p:cNvPr id="92" name="Shape 92"/>
          <p:cNvPicPr preferRelativeResize="0"/>
          <p:nvPr/>
        </p:nvPicPr>
        <p:blipFill>
          <a:blip r:embed="rId4">
            <a:alphaModFix/>
          </a:blip>
          <a:stretch>
            <a:fillRect/>
          </a:stretch>
        </p:blipFill>
        <p:spPr>
          <a:xfrm>
            <a:off x="5582302" y="304200"/>
            <a:ext cx="2859375" cy="1415050"/>
          </a:xfrm>
          <a:prstGeom prst="rect">
            <a:avLst/>
          </a:prstGeom>
          <a:noFill/>
          <a:ln>
            <a:noFill/>
          </a:ln>
        </p:spPr>
      </p:pic>
      <p:sp>
        <p:nvSpPr>
          <p:cNvPr id="93" name="Shape 93"/>
          <p:cNvSpPr txBox="1"/>
          <p:nvPr/>
        </p:nvSpPr>
        <p:spPr>
          <a:xfrm>
            <a:off x="5753600" y="1719250"/>
            <a:ext cx="2637300" cy="178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800"/>
              <a:t>theouthousers.com</a:t>
            </a:r>
            <a:endParaRPr sz="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Shape 98"/>
          <p:cNvPicPr preferRelativeResize="0"/>
          <p:nvPr/>
        </p:nvPicPr>
        <p:blipFill>
          <a:blip r:embed="rId3">
            <a:alphaModFix/>
          </a:blip>
          <a:stretch>
            <a:fillRect/>
          </a:stretch>
        </p:blipFill>
        <p:spPr>
          <a:xfrm>
            <a:off x="385446" y="1316775"/>
            <a:ext cx="2446000" cy="1488875"/>
          </a:xfrm>
          <a:prstGeom prst="rect">
            <a:avLst/>
          </a:prstGeom>
          <a:noFill/>
          <a:ln>
            <a:noFill/>
          </a:ln>
          <a:effectLst>
            <a:outerShdw blurRad="57150" dist="19050" dir="5400000" algn="bl" rotWithShape="0">
              <a:srgbClr val="000000">
                <a:alpha val="50000"/>
              </a:srgbClr>
            </a:outerShdw>
          </a:effectLst>
        </p:spPr>
      </p:pic>
      <p:sp>
        <p:nvSpPr>
          <p:cNvPr id="99" name="Shape 99"/>
          <p:cNvSpPr txBox="1"/>
          <p:nvPr/>
        </p:nvSpPr>
        <p:spPr>
          <a:xfrm>
            <a:off x="514200" y="2898350"/>
            <a:ext cx="1879200" cy="395700"/>
          </a:xfrm>
          <a:prstGeom prst="rect">
            <a:avLst/>
          </a:prstGeom>
          <a:solidFill>
            <a:srgbClr val="FF9900"/>
          </a:solid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a:t>Wrong Format</a:t>
            </a:r>
            <a:endParaRPr/>
          </a:p>
          <a:p>
            <a:pPr marL="0" lvl="0" indent="0">
              <a:spcBef>
                <a:spcPts val="0"/>
              </a:spcBef>
              <a:spcAft>
                <a:spcPts val="0"/>
              </a:spcAft>
              <a:buNone/>
            </a:pPr>
            <a:endParaRPr/>
          </a:p>
        </p:txBody>
      </p:sp>
      <p:sp>
        <p:nvSpPr>
          <p:cNvPr id="100" name="Shape 100"/>
          <p:cNvSpPr txBox="1"/>
          <p:nvPr/>
        </p:nvSpPr>
        <p:spPr>
          <a:xfrm>
            <a:off x="452475" y="3645325"/>
            <a:ext cx="3000000" cy="395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01" name="Shape 101"/>
          <p:cNvPicPr preferRelativeResize="0"/>
          <p:nvPr/>
        </p:nvPicPr>
        <p:blipFill>
          <a:blip r:embed="rId4">
            <a:alphaModFix/>
          </a:blip>
          <a:stretch>
            <a:fillRect/>
          </a:stretch>
        </p:blipFill>
        <p:spPr>
          <a:xfrm>
            <a:off x="3406100" y="1107100"/>
            <a:ext cx="5310650" cy="583650"/>
          </a:xfrm>
          <a:prstGeom prst="rect">
            <a:avLst/>
          </a:prstGeom>
          <a:noFill/>
          <a:ln>
            <a:noFill/>
          </a:ln>
          <a:effectLst>
            <a:outerShdw blurRad="57150" dist="19050" dir="5400000" algn="bl" rotWithShape="0">
              <a:srgbClr val="000000">
                <a:alpha val="50000"/>
              </a:srgbClr>
            </a:outerShdw>
          </a:effectLst>
        </p:spPr>
      </p:pic>
      <p:sp>
        <p:nvSpPr>
          <p:cNvPr id="102" name="Shape 102"/>
          <p:cNvSpPr txBox="1"/>
          <p:nvPr/>
        </p:nvSpPr>
        <p:spPr>
          <a:xfrm>
            <a:off x="4379875" y="1852725"/>
            <a:ext cx="2930400" cy="321600"/>
          </a:xfrm>
          <a:prstGeom prst="rect">
            <a:avLst/>
          </a:prstGeom>
          <a:solidFill>
            <a:srgbClr val="FF9900"/>
          </a:solid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a:solidFill>
                  <a:schemeClr val="dk2"/>
                </a:solidFill>
              </a:rPr>
              <a:t>   </a:t>
            </a:r>
            <a:r>
              <a:rPr lang="en"/>
              <a:t>Wrong OCLC record altogether </a:t>
            </a:r>
            <a:endParaRPr/>
          </a:p>
        </p:txBody>
      </p:sp>
      <p:pic>
        <p:nvPicPr>
          <p:cNvPr id="103" name="Shape 103"/>
          <p:cNvPicPr preferRelativeResize="0"/>
          <p:nvPr/>
        </p:nvPicPr>
        <p:blipFill>
          <a:blip r:embed="rId5">
            <a:alphaModFix/>
          </a:blip>
          <a:stretch>
            <a:fillRect/>
          </a:stretch>
        </p:blipFill>
        <p:spPr>
          <a:xfrm>
            <a:off x="4164613" y="2805638"/>
            <a:ext cx="4638675" cy="1323975"/>
          </a:xfrm>
          <a:prstGeom prst="rect">
            <a:avLst/>
          </a:prstGeom>
          <a:noFill/>
          <a:ln>
            <a:noFill/>
          </a:ln>
          <a:effectLst>
            <a:outerShdw blurRad="57150" dist="19050" dir="5400000" algn="bl" rotWithShape="0">
              <a:srgbClr val="000000">
                <a:alpha val="50000"/>
              </a:srgbClr>
            </a:outerShdw>
          </a:effectLst>
        </p:spPr>
      </p:pic>
      <p:sp>
        <p:nvSpPr>
          <p:cNvPr id="104" name="Shape 104"/>
          <p:cNvSpPr txBox="1"/>
          <p:nvPr/>
        </p:nvSpPr>
        <p:spPr>
          <a:xfrm>
            <a:off x="5544363" y="4216175"/>
            <a:ext cx="1879200" cy="395700"/>
          </a:xfrm>
          <a:prstGeom prst="rect">
            <a:avLst/>
          </a:prstGeom>
          <a:solidFill>
            <a:srgbClr val="FF9900"/>
          </a:solid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a:t>Citation incorrect</a:t>
            </a:r>
            <a:endParaRPr/>
          </a:p>
          <a:p>
            <a:pPr marL="0" lvl="0" indent="0">
              <a:spcBef>
                <a:spcPts val="0"/>
              </a:spcBef>
              <a:spcAft>
                <a:spcPts val="0"/>
              </a:spcAft>
              <a:buNone/>
            </a:pPr>
            <a:endParaRPr/>
          </a:p>
        </p:txBody>
      </p:sp>
      <p:sp>
        <p:nvSpPr>
          <p:cNvPr id="105" name="Shape 10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800">
                <a:solidFill>
                  <a:srgbClr val="000000"/>
                </a:solidFill>
              </a:rPr>
              <a:t>Problems with Info in the Request</a:t>
            </a:r>
            <a:r>
              <a:rPr lang="en" sz="1800">
                <a:solidFill>
                  <a:schemeClr val="dk2"/>
                </a:solidFil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0000"/>
                </a:solidFill>
              </a:rPr>
              <a:t>No library will copy/scan.</a:t>
            </a:r>
            <a:endParaRPr sz="1800">
              <a:solidFill>
                <a:srgbClr val="000000"/>
              </a:solidFill>
            </a:endParaRPr>
          </a:p>
        </p:txBody>
      </p:sp>
      <p:pic>
        <p:nvPicPr>
          <p:cNvPr id="111" name="Shape 111"/>
          <p:cNvPicPr preferRelativeResize="0"/>
          <p:nvPr/>
        </p:nvPicPr>
        <p:blipFill>
          <a:blip r:embed="rId3">
            <a:alphaModFix/>
          </a:blip>
          <a:stretch>
            <a:fillRect/>
          </a:stretch>
        </p:blipFill>
        <p:spPr>
          <a:xfrm>
            <a:off x="1899350" y="1279425"/>
            <a:ext cx="3600450" cy="1009650"/>
          </a:xfrm>
          <a:prstGeom prst="rect">
            <a:avLst/>
          </a:prstGeom>
          <a:noFill/>
          <a:ln>
            <a:noFill/>
          </a:ln>
          <a:effectLst>
            <a:outerShdw blurRad="57150" dist="19050" dir="5400000" algn="bl" rotWithShape="0">
              <a:srgbClr val="000000">
                <a:alpha val="50000"/>
              </a:srgbClr>
            </a:outerShdw>
          </a:effectLst>
        </p:spPr>
      </p:pic>
      <p:pic>
        <p:nvPicPr>
          <p:cNvPr id="112" name="Shape 112"/>
          <p:cNvPicPr preferRelativeResize="0"/>
          <p:nvPr/>
        </p:nvPicPr>
        <p:blipFill>
          <a:blip r:embed="rId4">
            <a:alphaModFix/>
          </a:blip>
          <a:stretch>
            <a:fillRect/>
          </a:stretch>
        </p:blipFill>
        <p:spPr>
          <a:xfrm>
            <a:off x="6444300" y="398600"/>
            <a:ext cx="2246472" cy="1669600"/>
          </a:xfrm>
          <a:prstGeom prst="rect">
            <a:avLst/>
          </a:prstGeom>
          <a:noFill/>
          <a:ln>
            <a:noFill/>
          </a:ln>
        </p:spPr>
      </p:pic>
      <p:sp>
        <p:nvSpPr>
          <p:cNvPr id="113" name="Shape 113"/>
          <p:cNvSpPr txBox="1"/>
          <p:nvPr/>
        </p:nvSpPr>
        <p:spPr>
          <a:xfrm>
            <a:off x="6417375" y="2191125"/>
            <a:ext cx="2273400" cy="845400"/>
          </a:xfrm>
          <a:prstGeom prst="rect">
            <a:avLst/>
          </a:prstGeom>
          <a:solidFill>
            <a:srgbClr val="93C47D"/>
          </a:solid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AutoNum type="arabicPeriod"/>
            </a:pPr>
            <a:r>
              <a:rPr lang="en"/>
              <a:t>Embargos</a:t>
            </a:r>
            <a:endParaRPr/>
          </a:p>
          <a:p>
            <a:pPr marL="457200" lvl="0" indent="-317500" rtl="0">
              <a:spcBef>
                <a:spcPts val="0"/>
              </a:spcBef>
              <a:spcAft>
                <a:spcPts val="0"/>
              </a:spcAft>
              <a:buSzPts val="1400"/>
              <a:buAutoNum type="arabicPeriod"/>
            </a:pPr>
            <a:r>
              <a:rPr lang="en"/>
              <a:t>PrePubs</a:t>
            </a:r>
            <a:endParaRPr/>
          </a:p>
          <a:p>
            <a:pPr marL="457200" lvl="0" indent="-317500" rtl="0">
              <a:spcBef>
                <a:spcPts val="0"/>
              </a:spcBef>
              <a:spcAft>
                <a:spcPts val="0"/>
              </a:spcAft>
              <a:buSzPts val="1400"/>
              <a:buAutoNum type="arabicPeriod"/>
            </a:pPr>
            <a:r>
              <a:rPr lang="en"/>
              <a:t>No one owns</a:t>
            </a:r>
            <a:endParaRPr/>
          </a:p>
        </p:txBody>
      </p:sp>
      <p:sp>
        <p:nvSpPr>
          <p:cNvPr id="114" name="Shape 114"/>
          <p:cNvSpPr txBox="1"/>
          <p:nvPr/>
        </p:nvSpPr>
        <p:spPr>
          <a:xfrm>
            <a:off x="4538475" y="3621025"/>
            <a:ext cx="4152300" cy="1100700"/>
          </a:xfrm>
          <a:prstGeom prst="rect">
            <a:avLst/>
          </a:prstGeom>
          <a:solidFill>
            <a:schemeClr val="accent4"/>
          </a:solid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AutoNum type="arabicParenR"/>
            </a:pPr>
            <a:r>
              <a:rPr lang="en"/>
              <a:t>Resubmit again</a:t>
            </a:r>
            <a:endParaRPr/>
          </a:p>
          <a:p>
            <a:pPr marL="457200" lvl="0" indent="-317500" rtl="0">
              <a:spcBef>
                <a:spcPts val="0"/>
              </a:spcBef>
              <a:spcAft>
                <a:spcPts val="0"/>
              </a:spcAft>
              <a:buSzPts val="1400"/>
              <a:buAutoNum type="arabicParenR"/>
            </a:pPr>
            <a:r>
              <a:rPr lang="en"/>
              <a:t>Cancel in OCLC and make your patron wait</a:t>
            </a:r>
            <a:endParaRPr/>
          </a:p>
          <a:p>
            <a:pPr marL="457200" lvl="0" indent="-317500" rtl="0">
              <a:spcBef>
                <a:spcPts val="0"/>
              </a:spcBef>
              <a:spcAft>
                <a:spcPts val="0"/>
              </a:spcAft>
              <a:buSzPts val="1400"/>
              <a:buAutoNum type="arabicParenR"/>
            </a:pPr>
            <a:r>
              <a:rPr lang="en"/>
              <a:t>Purchase it</a:t>
            </a:r>
            <a:endParaRPr/>
          </a:p>
          <a:p>
            <a:pPr marL="457200" lvl="0" indent="-317500" rtl="0">
              <a:spcBef>
                <a:spcPts val="0"/>
              </a:spcBef>
              <a:spcAft>
                <a:spcPts val="0"/>
              </a:spcAft>
              <a:buSzPts val="1400"/>
              <a:buAutoNum type="arabicParenR"/>
            </a:pPr>
            <a:r>
              <a:rPr lang="en"/>
              <a:t>Further research into who might own it</a:t>
            </a:r>
            <a:endParaRPr/>
          </a:p>
          <a:p>
            <a:pPr marL="0" lvl="0" indent="0"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No one will loan (2018 Book)</a:t>
            </a:r>
            <a:endParaRPr sz="1800"/>
          </a:p>
        </p:txBody>
      </p:sp>
      <p:pic>
        <p:nvPicPr>
          <p:cNvPr id="120" name="Shape 120"/>
          <p:cNvPicPr preferRelativeResize="0"/>
          <p:nvPr/>
        </p:nvPicPr>
        <p:blipFill>
          <a:blip r:embed="rId3">
            <a:alphaModFix/>
          </a:blip>
          <a:stretch>
            <a:fillRect/>
          </a:stretch>
        </p:blipFill>
        <p:spPr>
          <a:xfrm>
            <a:off x="311700" y="1106250"/>
            <a:ext cx="5673149" cy="1493550"/>
          </a:xfrm>
          <a:prstGeom prst="rect">
            <a:avLst/>
          </a:prstGeom>
          <a:noFill/>
          <a:ln>
            <a:noFill/>
          </a:ln>
          <a:effectLst>
            <a:outerShdw blurRad="57150" dist="19050" dir="5400000" algn="bl" rotWithShape="0">
              <a:srgbClr val="000000">
                <a:alpha val="50000"/>
              </a:srgbClr>
            </a:outerShdw>
          </a:effectLst>
        </p:spPr>
      </p:pic>
      <p:pic>
        <p:nvPicPr>
          <p:cNvPr id="121" name="Shape 121"/>
          <p:cNvPicPr preferRelativeResize="0"/>
          <p:nvPr/>
        </p:nvPicPr>
        <p:blipFill>
          <a:blip r:embed="rId4">
            <a:alphaModFix/>
          </a:blip>
          <a:stretch>
            <a:fillRect/>
          </a:stretch>
        </p:blipFill>
        <p:spPr>
          <a:xfrm>
            <a:off x="311700" y="2740075"/>
            <a:ext cx="3562350" cy="1828800"/>
          </a:xfrm>
          <a:prstGeom prst="rect">
            <a:avLst/>
          </a:prstGeom>
          <a:noFill/>
          <a:ln>
            <a:noFill/>
          </a:ln>
          <a:effectLst>
            <a:outerShdw blurRad="57150" dist="19050" dir="5400000" algn="bl" rotWithShape="0">
              <a:srgbClr val="000000">
                <a:alpha val="50000"/>
              </a:srgbClr>
            </a:outerShdw>
          </a:effectLst>
        </p:spPr>
      </p:pic>
      <p:sp>
        <p:nvSpPr>
          <p:cNvPr id="122" name="Shape 122"/>
          <p:cNvSpPr txBox="1"/>
          <p:nvPr/>
        </p:nvSpPr>
        <p:spPr>
          <a:xfrm>
            <a:off x="4447725" y="3146000"/>
            <a:ext cx="4152300" cy="845400"/>
          </a:xfrm>
          <a:prstGeom prst="rect">
            <a:avLst/>
          </a:prstGeom>
          <a:solidFill>
            <a:schemeClr val="accent4"/>
          </a:solid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AutoNum type="arabicParenR"/>
            </a:pPr>
            <a:r>
              <a:rPr lang="en"/>
              <a:t>Resubmit again</a:t>
            </a:r>
            <a:endParaRPr/>
          </a:p>
          <a:p>
            <a:pPr marL="457200" lvl="0" indent="-317500" rtl="0">
              <a:spcBef>
                <a:spcPts val="0"/>
              </a:spcBef>
              <a:spcAft>
                <a:spcPts val="0"/>
              </a:spcAft>
              <a:buSzPts val="1400"/>
              <a:buAutoNum type="arabicParenR"/>
            </a:pPr>
            <a:r>
              <a:rPr lang="en"/>
              <a:t>Cancel in OCLC and make your patron wait</a:t>
            </a:r>
            <a:endParaRPr/>
          </a:p>
          <a:p>
            <a:pPr marL="457200" lvl="0" indent="-317500" rtl="0">
              <a:spcBef>
                <a:spcPts val="0"/>
              </a:spcBef>
              <a:spcAft>
                <a:spcPts val="0"/>
              </a:spcAft>
              <a:buSzPts val="1400"/>
              <a:buAutoNum type="arabicParenR"/>
            </a:pPr>
            <a:r>
              <a:rPr lang="en"/>
              <a:t>Or Purchase it</a:t>
            </a:r>
            <a:endParaRPr/>
          </a:p>
          <a:p>
            <a:pPr marL="0" lvl="0" indent="0" rtl="0">
              <a:spcBef>
                <a:spcPts val="0"/>
              </a:spcBef>
              <a:spcAft>
                <a:spcPts val="0"/>
              </a:spcAft>
              <a:buNone/>
            </a:pPr>
            <a:endParaRPr/>
          </a:p>
        </p:txBody>
      </p:sp>
      <p:sp>
        <p:nvSpPr>
          <p:cNvPr id="123" name="Shape 123"/>
          <p:cNvSpPr txBox="1"/>
          <p:nvPr/>
        </p:nvSpPr>
        <p:spPr>
          <a:xfrm>
            <a:off x="6213350" y="781800"/>
            <a:ext cx="2273400" cy="845400"/>
          </a:xfrm>
          <a:prstGeom prst="rect">
            <a:avLst/>
          </a:prstGeom>
          <a:solidFill>
            <a:srgbClr val="93C47D"/>
          </a:solid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AutoNum type="arabicPeriod"/>
            </a:pPr>
            <a:r>
              <a:rPr lang="en"/>
              <a:t>Non-circulating</a:t>
            </a:r>
            <a:endParaRPr/>
          </a:p>
          <a:p>
            <a:pPr marL="457200" lvl="0" indent="-317500" rtl="0">
              <a:spcBef>
                <a:spcPts val="0"/>
              </a:spcBef>
              <a:spcAft>
                <a:spcPts val="0"/>
              </a:spcAft>
              <a:buSzPts val="1400"/>
              <a:buAutoNum type="arabicPeriod"/>
            </a:pPr>
            <a:r>
              <a:rPr lang="en"/>
              <a:t>Checked out</a:t>
            </a:r>
            <a:endParaRPr/>
          </a:p>
          <a:p>
            <a:pPr marL="457200" lvl="0" indent="-317500">
              <a:spcBef>
                <a:spcPts val="0"/>
              </a:spcBef>
              <a:spcAft>
                <a:spcPts val="0"/>
              </a:spcAft>
              <a:buSzPts val="1400"/>
              <a:buAutoNum type="arabicPeriod"/>
            </a:pPr>
            <a:r>
              <a:rPr lang="en"/>
              <a:t>Lost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My Requests Are Unfilled! Now What?! </a:t>
            </a:r>
            <a:endParaRPr/>
          </a:p>
        </p:txBody>
      </p:sp>
      <p:sp>
        <p:nvSpPr>
          <p:cNvPr id="129" name="Shape 129"/>
          <p:cNvSpPr txBox="1">
            <a:spLocks noGrp="1"/>
          </p:cNvSpPr>
          <p:nvPr>
            <p:ph type="body" idx="1"/>
          </p:nvPr>
        </p:nvSpPr>
        <p:spPr>
          <a:xfrm>
            <a:off x="1708550" y="1130613"/>
            <a:ext cx="4841700" cy="36156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30" name="Shape 130"/>
          <p:cNvPicPr preferRelativeResize="0"/>
          <p:nvPr/>
        </p:nvPicPr>
        <p:blipFill>
          <a:blip r:embed="rId3">
            <a:alphaModFix/>
          </a:blip>
          <a:stretch>
            <a:fillRect/>
          </a:stretch>
        </p:blipFill>
        <p:spPr>
          <a:xfrm>
            <a:off x="1748150" y="1152463"/>
            <a:ext cx="4762500" cy="35718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1631</Words>
  <Application>Microsoft Office PowerPoint</Application>
  <PresentationFormat>On-screen Show (16:9)</PresentationFormat>
  <Paragraphs>162</Paragraphs>
  <Slides>20</Slides>
  <Notes>20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20</vt:i4>
      </vt:variant>
    </vt:vector>
  </HeadingPairs>
  <TitlesOfParts>
    <vt:vector size="22" baseType="lpstr">
      <vt:lpstr>Arial</vt:lpstr>
      <vt:lpstr>Simple Light</vt:lpstr>
      <vt:lpstr>The Unfilled Processing  Queue: Who needs it?</vt:lpstr>
      <vt:lpstr>Agenda</vt:lpstr>
      <vt:lpstr>Unfilled -  Where?</vt:lpstr>
      <vt:lpstr>Unfilled -  Where into Why?</vt:lpstr>
      <vt:lpstr>Unfilled -    Why do transactions end up in unfilled? </vt:lpstr>
      <vt:lpstr>Problems with Info in the Request </vt:lpstr>
      <vt:lpstr>No library will copy/scan.</vt:lpstr>
      <vt:lpstr>No one will loan (2018 Book)</vt:lpstr>
      <vt:lpstr>My Requests Are Unfilled! Now What?! </vt:lpstr>
      <vt:lpstr>Unfilled - Re-Requesting </vt:lpstr>
      <vt:lpstr>Unfilled  Courtesy Email to go with the Re-Request</vt:lpstr>
      <vt:lpstr>Unfilled -Cancel &amp; Purchase</vt:lpstr>
      <vt:lpstr>Unfilled -Cancel &amp; Fill </vt:lpstr>
      <vt:lpstr>If you DON’T get it out of OCLC - BEWARE The Ghost Request!</vt:lpstr>
      <vt:lpstr>Unfilled - Avoid being haunted by the Awaiting Unfilled Ghost!!</vt:lpstr>
      <vt:lpstr>PowerPoint Presentation</vt:lpstr>
      <vt:lpstr>PowerPoint Presentation</vt:lpstr>
      <vt:lpstr>Unfilled -Cancel Completely back to Customer</vt:lpstr>
      <vt:lpstr>Discussion   OCLC zero holdings  When customer service comes in!</vt:lpstr>
      <vt:lpstr>Well Done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Unfilled Processing  Queue: Who needs it?</dc:title>
  <dc:creator>Jennifer J Acker</dc:creator>
  <cp:lastModifiedBy>Jennifer J Acker</cp:lastModifiedBy>
  <cp:revision>1</cp:revision>
  <dcterms:modified xsi:type="dcterms:W3CDTF">2018-05-08T18:32:36Z</dcterms:modified>
</cp:coreProperties>
</file>