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88" autoAdjust="0"/>
    <p:restoredTop sz="94660"/>
  </p:normalViewPr>
  <p:slideViewPr>
    <p:cSldViewPr snapToGrid="0">
      <p:cViewPr varScale="1">
        <p:scale>
          <a:sx n="118" d="100"/>
          <a:sy n="118" d="100"/>
        </p:scale>
        <p:origin x="90" y="6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7C18BA-E0E8-4FCB-97B8-407FDEE5D7A8}" type="datetimeFigureOut">
              <a:rPr lang="en-US" smtClean="0"/>
              <a:t>8/28/2018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02C50F-6909-4157-971D-E2F314C5E894}" type="slidenum">
              <a:rPr lang="en-US" smtClean="0"/>
              <a:t>‹#›</a:t>
            </a:fld>
            <a:endParaRPr lang="en-US"/>
          </a:p>
        </p:txBody>
      </p:sp>
    </p:spTree>
    <p:extLst>
      <p:ext uri="{BB962C8B-B14F-4D97-AF65-F5344CB8AC3E}">
        <p14:creationId xmlns:p14="http://schemas.microsoft.com/office/powerpoint/2010/main" val="30145345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789377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g3d5763b8dc_0_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1" name="Google Shape;111;g3d5763b8dc_0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solidFill>
                  <a:schemeClr val="dk1"/>
                </a:solidFill>
              </a:rPr>
              <a:t>Show sample screenshots: GBL. Sbn.it, CiNii</a:t>
            </a:r>
            <a:endParaRPr sz="18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800">
                <a:solidFill>
                  <a:schemeClr val="dk1"/>
                </a:solidFill>
              </a:rPr>
              <a:t>^: Mention new German Copyright Act (also see presentation, OCLC): </a:t>
            </a:r>
            <a:r>
              <a:rPr lang="en" sz="1800">
                <a:solidFill>
                  <a:srgbClr val="1F497D"/>
                </a:solidFill>
              </a:rPr>
              <a:t>the german copyright law changed at March 2018 and since then it isn’t allowed to copy newspaper or magazine articles any more for german libraries. We’re trying to find a solution with the german copyright clearance center (VG Word). But at the moment all german libraries can’t deliver copies of newspaper articles if they are not public domain and this starts 70years after the authors death.</a:t>
            </a:r>
            <a:endParaRPr sz="1800">
              <a:solidFill>
                <a:srgbClr val="1F497D"/>
              </a:solidFill>
            </a:endParaRPr>
          </a:p>
          <a:p>
            <a:pPr marL="0" lvl="0" indent="0" rtl="0">
              <a:spcBef>
                <a:spcPts val="0"/>
              </a:spcBef>
              <a:spcAft>
                <a:spcPts val="0"/>
              </a:spcAft>
              <a:buNone/>
            </a:pPr>
            <a:endParaRPr/>
          </a:p>
        </p:txBody>
      </p:sp>
    </p:spTree>
    <p:extLst>
      <p:ext uri="{BB962C8B-B14F-4D97-AF65-F5344CB8AC3E}">
        <p14:creationId xmlns:p14="http://schemas.microsoft.com/office/powerpoint/2010/main" val="13444234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g3db0dd31f6_13_3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9" name="Google Shape;119;g3db0dd31f6_13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solidFill>
                  <a:schemeClr val="dk1"/>
                </a:solidFill>
              </a:rPr>
              <a:t>Show sample screenshots: GBL. Sbn.it, CiNii</a:t>
            </a:r>
            <a:endParaRPr sz="18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800">
                <a:solidFill>
                  <a:schemeClr val="dk1"/>
                </a:solidFill>
              </a:rPr>
              <a:t>^: Mention new German Copyright Act (also see presentation, OCLC): </a:t>
            </a:r>
            <a:r>
              <a:rPr lang="en" sz="1800">
                <a:solidFill>
                  <a:srgbClr val="1F497D"/>
                </a:solidFill>
              </a:rPr>
              <a:t>the german copyright law changed at March 2018 and since then it isn’t allowed to copy newspaper or magazine articles any more for german libraries. We’re trying to find a solution with the german copyright clearance center (VG Word). But at the moment all german libraries can’t deliver copies of newspaper articles if they are not public domain and this starts 70years after the authors death.</a:t>
            </a:r>
            <a:endParaRPr sz="1800">
              <a:solidFill>
                <a:srgbClr val="1F497D"/>
              </a:solidFill>
            </a:endParaRPr>
          </a:p>
          <a:p>
            <a:pPr marL="0" lvl="0" indent="0" rtl="0">
              <a:spcBef>
                <a:spcPts val="0"/>
              </a:spcBef>
              <a:spcAft>
                <a:spcPts val="0"/>
              </a:spcAft>
              <a:buNone/>
            </a:pPr>
            <a:endParaRPr/>
          </a:p>
        </p:txBody>
      </p:sp>
    </p:spTree>
    <p:extLst>
      <p:ext uri="{BB962C8B-B14F-4D97-AF65-F5344CB8AC3E}">
        <p14:creationId xmlns:p14="http://schemas.microsoft.com/office/powerpoint/2010/main" val="1427181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3db0dd31f6_13_37: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25" name="Google Shape;125;g3db0dd31f6_13_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solidFill>
                  <a:schemeClr val="dk1"/>
                </a:solidFill>
              </a:rPr>
              <a:t>Show sample screenshots: GBL. Sbn.it, CiNii</a:t>
            </a:r>
            <a:endParaRPr sz="18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800">
                <a:solidFill>
                  <a:schemeClr val="dk1"/>
                </a:solidFill>
              </a:rPr>
              <a:t>^: Mention new German Copyright Act (also see presentation, OCLC): </a:t>
            </a:r>
            <a:r>
              <a:rPr lang="en" sz="1800">
                <a:solidFill>
                  <a:srgbClr val="1F497D"/>
                </a:solidFill>
              </a:rPr>
              <a:t>the german copyright law changed at March 2018 and since then it isn’t allowed to copy newspaper or magazine articles any more for german libraries. We’re trying to find a solution with the german copyright clearance center (VG Word). But at the moment all german libraries can’t deliver copies of newspaper articles if they are not public domain and this starts 70years after the authors death.</a:t>
            </a:r>
            <a:endParaRPr sz="1800">
              <a:solidFill>
                <a:srgbClr val="1F497D"/>
              </a:solidFill>
            </a:endParaRPr>
          </a:p>
          <a:p>
            <a:pPr marL="0" lvl="0" indent="0" rtl="0">
              <a:spcBef>
                <a:spcPts val="0"/>
              </a:spcBef>
              <a:spcAft>
                <a:spcPts val="0"/>
              </a:spcAft>
              <a:buNone/>
            </a:pPr>
            <a:endParaRPr/>
          </a:p>
        </p:txBody>
      </p:sp>
    </p:spTree>
    <p:extLst>
      <p:ext uri="{BB962C8B-B14F-4D97-AF65-F5344CB8AC3E}">
        <p14:creationId xmlns:p14="http://schemas.microsoft.com/office/powerpoint/2010/main" val="5070436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3db0dd31f6_13_2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2" name="Google Shape;132;g3db0dd31f6_13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lnSpc>
                <a:spcPct val="115000"/>
              </a:lnSpc>
              <a:spcBef>
                <a:spcPts val="0"/>
              </a:spcBef>
              <a:spcAft>
                <a:spcPts val="0"/>
              </a:spcAft>
              <a:buClr>
                <a:schemeClr val="dk1"/>
              </a:buClr>
              <a:buSzPts val="1100"/>
              <a:buFont typeface="Arial"/>
              <a:buNone/>
            </a:pPr>
            <a:r>
              <a:rPr lang="en" sz="1800">
                <a:solidFill>
                  <a:schemeClr val="dk1"/>
                </a:solidFill>
              </a:rPr>
              <a:t>Show sample screenshots: GBL. Sbn.it, CiNii</a:t>
            </a:r>
            <a:endParaRPr sz="1800">
              <a:solidFill>
                <a:schemeClr val="dk1"/>
              </a:solidFill>
            </a:endParaRPr>
          </a:p>
          <a:p>
            <a:pPr marL="0" lvl="0" indent="0" rtl="0">
              <a:lnSpc>
                <a:spcPct val="115000"/>
              </a:lnSpc>
              <a:spcBef>
                <a:spcPts val="0"/>
              </a:spcBef>
              <a:spcAft>
                <a:spcPts val="0"/>
              </a:spcAft>
              <a:buClr>
                <a:schemeClr val="dk1"/>
              </a:buClr>
              <a:buSzPts val="1100"/>
              <a:buFont typeface="Arial"/>
              <a:buNone/>
            </a:pPr>
            <a:r>
              <a:rPr lang="en" sz="1800">
                <a:solidFill>
                  <a:schemeClr val="dk1"/>
                </a:solidFill>
              </a:rPr>
              <a:t>^: Mention new German Copyright Act (also see presentation, OCLC): </a:t>
            </a:r>
            <a:r>
              <a:rPr lang="en" sz="1800">
                <a:solidFill>
                  <a:srgbClr val="1F497D"/>
                </a:solidFill>
              </a:rPr>
              <a:t>the german copyright law changed at March 2018 and since then it isn’t allowed to copy newspaper or magazine articles any more for german libraries. We’re trying to find a solution with the german copyright clearance center (VG Word). But at the moment all german libraries can’t deliver copies of newspaper articles if they are not public domain and this starts 70years after the authors death.</a:t>
            </a:r>
            <a:endParaRPr sz="1800">
              <a:solidFill>
                <a:srgbClr val="1F497D"/>
              </a:solidFill>
            </a:endParaRPr>
          </a:p>
          <a:p>
            <a:pPr marL="0" lvl="0" indent="0" rtl="0">
              <a:spcBef>
                <a:spcPts val="0"/>
              </a:spcBef>
              <a:spcAft>
                <a:spcPts val="0"/>
              </a:spcAft>
              <a:buNone/>
            </a:pPr>
            <a:endParaRPr/>
          </a:p>
        </p:txBody>
      </p:sp>
    </p:spTree>
    <p:extLst>
      <p:ext uri="{BB962C8B-B14F-4D97-AF65-F5344CB8AC3E}">
        <p14:creationId xmlns:p14="http://schemas.microsoft.com/office/powerpoint/2010/main" val="8005884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d5763b8dc_0_29: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8" name="Google Shape;138;g3d5763b8dc_0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7767912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g3d5763b8dc_0_3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4" name="Google Shape;144;g3d5763b8dc_0_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56823399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Google Shape;151;g3d32939ab1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52" name="Google Shape;152;g3d32939ab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8435646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3d39d4c4f0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0" name="Google Shape;160;g3d39d4c4f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31428526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g3d32939ab1_0_1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8" name="Google Shape;168;g3d32939ab1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Work in progress!! Need to add images also :)</a:t>
            </a:r>
            <a:endParaRPr/>
          </a:p>
        </p:txBody>
      </p:sp>
    </p:spTree>
    <p:extLst>
      <p:ext uri="{BB962C8B-B14F-4D97-AF65-F5344CB8AC3E}">
        <p14:creationId xmlns:p14="http://schemas.microsoft.com/office/powerpoint/2010/main" val="20235783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Google Shape;173;g3d32939ab1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74" name="Google Shape;174;g3d32939ab1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683745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d32939ab1_0_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Google Shape;60;g3d32939ab1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Silvia (8-10 minutes)</a:t>
            </a:r>
            <a:endParaRPr/>
          </a:p>
          <a:p>
            <a:pPr marL="0" lvl="0" indent="0">
              <a:spcBef>
                <a:spcPts val="0"/>
              </a:spcBef>
              <a:spcAft>
                <a:spcPts val="0"/>
              </a:spcAft>
              <a:buNone/>
            </a:pPr>
            <a:r>
              <a:rPr lang="en"/>
              <a:t>Dialnet, redalyc, Scielo: not necessarily in DOAJ. </a:t>
            </a:r>
            <a:endParaRPr/>
          </a:p>
        </p:txBody>
      </p:sp>
    </p:spTree>
    <p:extLst>
      <p:ext uri="{BB962C8B-B14F-4D97-AF65-F5344CB8AC3E}">
        <p14:creationId xmlns:p14="http://schemas.microsoft.com/office/powerpoint/2010/main" val="29832529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9"/>
        <p:cNvGrpSpPr/>
        <p:nvPr/>
      </p:nvGrpSpPr>
      <p:grpSpPr>
        <a:xfrm>
          <a:off x="0" y="0"/>
          <a:ext cx="0" cy="0"/>
          <a:chOff x="0" y="0"/>
          <a:chExt cx="0" cy="0"/>
        </a:xfrm>
      </p:grpSpPr>
      <p:sp>
        <p:nvSpPr>
          <p:cNvPr id="180" name="Google Shape;180;g3d5bef141d_0_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1" name="Google Shape;181;g3d5bef141d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9298922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g3d5bef141d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0" name="Google Shape;190;g3d5bef141d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03217660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3d5bef141d_0_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96" name="Google Shape;196;g3d5bef141d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4737967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g3d5bef141d_0_2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08" name="Google Shape;208;g3d5bef141d_0_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55499223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3d32939ab1_0_2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6" name="Google Shape;216;g3d32939ab1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r>
              <a:rPr lang="en"/>
              <a:t>Binghamton - Ships USPS/UPS (with tracking); we also receive through DHL and Fedex pretty frequently </a:t>
            </a:r>
            <a:endParaRPr/>
          </a:p>
        </p:txBody>
      </p:sp>
    </p:spTree>
    <p:extLst>
      <p:ext uri="{BB962C8B-B14F-4D97-AF65-F5344CB8AC3E}">
        <p14:creationId xmlns:p14="http://schemas.microsoft.com/office/powerpoint/2010/main" val="9892062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d5bef141d_0_2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2" name="Google Shape;222;g3d5bef141d_0_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480358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g3d5bef141d_0_33: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9" name="Google Shape;229;g3d5bef141d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125508310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3d9b304aae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5" name="Google Shape;235;g3d9b304aa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23357436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Google Shape;244;g3d32939ab1_0_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Google Shape;245;g3d32939ab1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420445760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0"/>
        <p:cNvGrpSpPr/>
        <p:nvPr/>
      </p:nvGrpSpPr>
      <p:grpSpPr>
        <a:xfrm>
          <a:off x="0" y="0"/>
          <a:ext cx="0" cy="0"/>
          <a:chOff x="0" y="0"/>
          <a:chExt cx="0" cy="0"/>
        </a:xfrm>
      </p:grpSpPr>
      <p:sp>
        <p:nvSpPr>
          <p:cNvPr id="251" name="Google Shape;251;g3cc4a00324_0_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52" name="Google Shape;252;g3cc4a00324_0_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6833472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
        <p:cNvGrpSpPr/>
        <p:nvPr/>
      </p:nvGrpSpPr>
      <p:grpSpPr>
        <a:xfrm>
          <a:off x="0" y="0"/>
          <a:ext cx="0" cy="0"/>
          <a:chOff x="0" y="0"/>
          <a:chExt cx="0" cy="0"/>
        </a:xfrm>
      </p:grpSpPr>
      <p:sp>
        <p:nvSpPr>
          <p:cNvPr id="68" name="Google Shape;68;g3d5763b8dc_0_1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9" name="Google Shape;69;g3d5763b8dc_0_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r>
              <a:rPr lang="en"/>
              <a:t>8-10 minutes. </a:t>
            </a:r>
            <a:endParaRPr/>
          </a:p>
        </p:txBody>
      </p:sp>
    </p:spTree>
    <p:extLst>
      <p:ext uri="{BB962C8B-B14F-4D97-AF65-F5344CB8AC3E}">
        <p14:creationId xmlns:p14="http://schemas.microsoft.com/office/powerpoint/2010/main" val="421148991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cc4a00324_0_1: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0" name="Google Shape;260;g3cc4a00324_0_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89728819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Google Shape;266;g3cc4a00324_0_1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67" name="Google Shape;267;g3cc4a00324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2994345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cc4a00324_0_25: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7" name="Google Shape;277;g3cc4a00324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7777327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d9e8c3d59_0_0: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84" name="Google Shape;284;g3d9e8c3d59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spcBef>
                <a:spcPts val="0"/>
              </a:spcBef>
              <a:spcAft>
                <a:spcPts val="0"/>
              </a:spcAft>
              <a:buNone/>
            </a:pPr>
            <a:endParaRPr/>
          </a:p>
        </p:txBody>
      </p:sp>
    </p:spTree>
    <p:extLst>
      <p:ext uri="{BB962C8B-B14F-4D97-AF65-F5344CB8AC3E}">
        <p14:creationId xmlns:p14="http://schemas.microsoft.com/office/powerpoint/2010/main" val="33224943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
        <p:cNvGrpSpPr/>
        <p:nvPr/>
      </p:nvGrpSpPr>
      <p:grpSpPr>
        <a:xfrm>
          <a:off x="0" y="0"/>
          <a:ext cx="0" cy="0"/>
          <a:chOff x="0" y="0"/>
          <a:chExt cx="0" cy="0"/>
        </a:xfrm>
      </p:grpSpPr>
      <p:sp>
        <p:nvSpPr>
          <p:cNvPr id="76" name="Google Shape;76;g3d5763b8dc_0_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7" name="Google Shape;77;g3d5763b8dc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4154343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g3db0dd31f6_13_44: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5" name="Google Shape;85;g3db0dd31f6_13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699113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3db0dd31f6_13_5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1" name="Google Shape;91;g3db0dd31f6_13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42301297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g3db0dd31f6_13_62: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6" name="Google Shape;96;g3db0dd31f6_13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175435160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3db0dd31f6_13_66: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1" name="Google Shape;101;g3db0dd31f6_13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3867922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3db0dd31f6_13_58:notes"/>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Google Shape;106;g3db0dd31f6_13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rtl="0">
              <a:spcBef>
                <a:spcPts val="0"/>
              </a:spcBef>
              <a:spcAft>
                <a:spcPts val="0"/>
              </a:spcAft>
              <a:buNone/>
            </a:pPr>
            <a:endParaRPr/>
          </a:p>
        </p:txBody>
      </p:sp>
    </p:spTree>
    <p:extLst>
      <p:ext uri="{BB962C8B-B14F-4D97-AF65-F5344CB8AC3E}">
        <p14:creationId xmlns:p14="http://schemas.microsoft.com/office/powerpoint/2010/main" val="288914184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D674E73-B12F-417D-B70F-CA735028DB44}"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40079179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74E73-B12F-417D-B70F-CA735028DB44}"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31397973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74E73-B12F-417D-B70F-CA735028DB44}"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215026803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415600" y="593367"/>
            <a:ext cx="11360800" cy="7636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415600" y="1536633"/>
            <a:ext cx="11360800" cy="4555200"/>
          </a:xfrm>
          <a:prstGeom prst="rect">
            <a:avLst/>
          </a:prstGeom>
        </p:spPr>
        <p:txBody>
          <a:bodyPr spcFirstLastPara="1" wrap="square" lIns="91425" tIns="91425" rIns="91425" bIns="91425" anchor="t" anchorCtr="0"/>
          <a:lstStyle>
            <a:lvl1pPr marL="609585" lvl="0" indent="-457189">
              <a:spcBef>
                <a:spcPts val="0"/>
              </a:spcBef>
              <a:spcAft>
                <a:spcPts val="0"/>
              </a:spcAft>
              <a:buSzPts val="1800"/>
              <a:buChar char="●"/>
              <a:defRPr/>
            </a:lvl1pPr>
            <a:lvl2pPr marL="1219170" lvl="1" indent="-423323">
              <a:spcBef>
                <a:spcPts val="2133"/>
              </a:spcBef>
              <a:spcAft>
                <a:spcPts val="0"/>
              </a:spcAft>
              <a:buSzPts val="1400"/>
              <a:buChar char="○"/>
              <a:defRPr/>
            </a:lvl2pPr>
            <a:lvl3pPr marL="1828754" lvl="2" indent="-423323">
              <a:spcBef>
                <a:spcPts val="2133"/>
              </a:spcBef>
              <a:spcAft>
                <a:spcPts val="0"/>
              </a:spcAft>
              <a:buSzPts val="1400"/>
              <a:buChar char="■"/>
              <a:defRPr/>
            </a:lvl3pPr>
            <a:lvl4pPr marL="2438339" lvl="3" indent="-423323">
              <a:spcBef>
                <a:spcPts val="2133"/>
              </a:spcBef>
              <a:spcAft>
                <a:spcPts val="0"/>
              </a:spcAft>
              <a:buSzPts val="1400"/>
              <a:buChar char="●"/>
              <a:defRPr/>
            </a:lvl4pPr>
            <a:lvl5pPr marL="3047924" lvl="4" indent="-423323">
              <a:spcBef>
                <a:spcPts val="2133"/>
              </a:spcBef>
              <a:spcAft>
                <a:spcPts val="0"/>
              </a:spcAft>
              <a:buSzPts val="1400"/>
              <a:buChar char="○"/>
              <a:defRPr/>
            </a:lvl5pPr>
            <a:lvl6pPr marL="3657509" lvl="5" indent="-423323">
              <a:spcBef>
                <a:spcPts val="2133"/>
              </a:spcBef>
              <a:spcAft>
                <a:spcPts val="0"/>
              </a:spcAft>
              <a:buSzPts val="1400"/>
              <a:buChar char="■"/>
              <a:defRPr/>
            </a:lvl6pPr>
            <a:lvl7pPr marL="4267093" lvl="6" indent="-423323">
              <a:spcBef>
                <a:spcPts val="2133"/>
              </a:spcBef>
              <a:spcAft>
                <a:spcPts val="0"/>
              </a:spcAft>
              <a:buSzPts val="1400"/>
              <a:buChar char="●"/>
              <a:defRPr/>
            </a:lvl7pPr>
            <a:lvl8pPr marL="4876678" lvl="7" indent="-423323">
              <a:spcBef>
                <a:spcPts val="2133"/>
              </a:spcBef>
              <a:spcAft>
                <a:spcPts val="0"/>
              </a:spcAft>
              <a:buSzPts val="1400"/>
              <a:buChar char="○"/>
              <a:defRPr/>
            </a:lvl8pPr>
            <a:lvl9pPr marL="5486263" lvl="8" indent="-423323">
              <a:spcBef>
                <a:spcPts val="2133"/>
              </a:spcBef>
              <a:spcAft>
                <a:spcPts val="2133"/>
              </a:spcAft>
              <a:buSzPts val="1400"/>
              <a:buChar char="■"/>
              <a:defRPr/>
            </a:lvl9pPr>
          </a:lstStyle>
          <a:p>
            <a:endParaRPr/>
          </a:p>
        </p:txBody>
      </p:sp>
      <p:sp>
        <p:nvSpPr>
          <p:cNvPr id="19" name="Google Shape;19;p4"/>
          <p:cNvSpPr txBox="1">
            <a:spLocks noGrp="1"/>
          </p:cNvSpPr>
          <p:nvPr>
            <p:ph type="sldNum" idx="12"/>
          </p:nvPr>
        </p:nvSpPr>
        <p:spPr>
          <a:xfrm>
            <a:off x="11296611" y="6217623"/>
            <a:ext cx="731600" cy="524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fld id="{00000000-1234-1234-1234-123412341234}" type="slidenum">
              <a:rPr lang="en">
                <a:solidFill>
                  <a:prstClr val="black">
                    <a:lumMod val="50000"/>
                    <a:lumOff val="50000"/>
                  </a:prstClr>
                </a:solidFill>
              </a:rPr>
              <a:pPr/>
              <a:t>‹#›</a:t>
            </a:fld>
            <a:endParaRPr>
              <a:solidFill>
                <a:prstClr val="black">
                  <a:lumMod val="50000"/>
                  <a:lumOff val="50000"/>
                </a:prstClr>
              </a:solidFill>
            </a:endParaRPr>
          </a:p>
        </p:txBody>
      </p:sp>
    </p:spTree>
    <p:extLst>
      <p:ext uri="{BB962C8B-B14F-4D97-AF65-F5344CB8AC3E}">
        <p14:creationId xmlns:p14="http://schemas.microsoft.com/office/powerpoint/2010/main" val="26091352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D674E73-B12F-417D-B70F-CA735028DB44}"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20636488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AD674E73-B12F-417D-B70F-CA735028DB44}" type="datetimeFigureOut">
              <a:rPr lang="en-US" smtClean="0"/>
              <a:t>8/28/2018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42256465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D674E73-B12F-417D-B70F-CA735028DB44}"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1773582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D674E73-B12F-417D-B70F-CA735028DB44}" type="datetimeFigureOut">
              <a:rPr lang="en-US" smtClean="0"/>
              <a:t>8/28/2018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15970599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D674E73-B12F-417D-B70F-CA735028DB44}" type="datetimeFigureOut">
              <a:rPr lang="en-US" smtClean="0"/>
              <a:t>8/28/2018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3625770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D674E73-B12F-417D-B70F-CA735028DB44}" type="datetimeFigureOut">
              <a:rPr lang="en-US" smtClean="0"/>
              <a:t>8/28/2018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21746202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674E73-B12F-417D-B70F-CA735028DB44}"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42169995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AD674E73-B12F-417D-B70F-CA735028DB44}" type="datetimeFigureOut">
              <a:rPr lang="en-US" smtClean="0"/>
              <a:t>8/28/2018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7A4A2FA-7366-4AFD-808E-35CB52EF2395}" type="slidenum">
              <a:rPr lang="en-US" smtClean="0"/>
              <a:t>‹#›</a:t>
            </a:fld>
            <a:endParaRPr lang="en-US"/>
          </a:p>
        </p:txBody>
      </p:sp>
    </p:spTree>
    <p:extLst>
      <p:ext uri="{BB962C8B-B14F-4D97-AF65-F5344CB8AC3E}">
        <p14:creationId xmlns:p14="http://schemas.microsoft.com/office/powerpoint/2010/main" val="42814254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D674E73-B12F-417D-B70F-CA735028DB44}" type="datetimeFigureOut">
              <a:rPr lang="en-US" smtClean="0"/>
              <a:t>8/28/2018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7A4A2FA-7366-4AFD-808E-35CB52EF2395}" type="slidenum">
              <a:rPr lang="en-US" smtClean="0"/>
              <a:t>‹#›</a:t>
            </a:fld>
            <a:endParaRPr lang="en-US"/>
          </a:p>
        </p:txBody>
      </p:sp>
    </p:spTree>
    <p:extLst>
      <p:ext uri="{BB962C8B-B14F-4D97-AF65-F5344CB8AC3E}">
        <p14:creationId xmlns:p14="http://schemas.microsoft.com/office/powerpoint/2010/main" val="282410728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hyperlink" Target="http://ccn.ibict.br/busca.jsf" TargetMode="Externa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hyperlink" Target="http://shodhganga.inflibnet.ac.in/"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library.pitt.edu/eal-gateway-service" TargetMode="Externa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14.jpg"/></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12.xml"/><Relationship Id="rId4" Type="http://schemas.openxmlformats.org/officeDocument/2006/relationships/image" Target="../media/image19.jp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7.xml"/><Relationship Id="rId1" Type="http://schemas.openxmlformats.org/officeDocument/2006/relationships/slideLayout" Target="../slideLayouts/slideLayout12.xml"/><Relationship Id="rId4" Type="http://schemas.openxmlformats.org/officeDocument/2006/relationships/image" Target="../media/image25.png"/></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8.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9.xml"/><Relationship Id="rId1" Type="http://schemas.openxmlformats.org/officeDocument/2006/relationships/slideLayout" Target="../slideLayouts/slideLayout12.xml"/><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1.xml"/><Relationship Id="rId1" Type="http://schemas.openxmlformats.org/officeDocument/2006/relationships/slideLayout" Target="../slideLayouts/slideLayout12.xml"/><Relationship Id="rId5" Type="http://schemas.openxmlformats.org/officeDocument/2006/relationships/image" Target="../media/image32.png"/><Relationship Id="rId4" Type="http://schemas.openxmlformats.org/officeDocument/2006/relationships/image" Target="../media/image31.png"/></Relationships>
</file>

<file path=ppt/slides/_rels/slide3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2.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subTitle" idx="1"/>
          </p:nvPr>
        </p:nvSpPr>
        <p:spPr>
          <a:xfrm>
            <a:off x="691597" y="1478955"/>
            <a:ext cx="10310400" cy="3248000"/>
          </a:xfrm>
          <a:prstGeom prst="rect">
            <a:avLst/>
          </a:prstGeom>
        </p:spPr>
        <p:txBody>
          <a:bodyPr spcFirstLastPara="1" vert="horz" wrap="square" lIns="121900" tIns="121900" rIns="121900" bIns="121900" rtlCol="0" anchor="t" anchorCtr="0">
            <a:noAutofit/>
          </a:bodyPr>
          <a:lstStyle/>
          <a:p>
            <a:pPr algn="l">
              <a:spcBef>
                <a:spcPts val="0"/>
              </a:spcBef>
            </a:pPr>
            <a:r>
              <a:rPr lang="en" sz="3200" dirty="0">
                <a:solidFill>
                  <a:schemeClr val="tx1"/>
                </a:solidFill>
              </a:rPr>
              <a:t>Silvia Cho</a:t>
            </a:r>
            <a:endParaRPr sz="3200" dirty="0">
              <a:solidFill>
                <a:schemeClr val="tx1"/>
              </a:solidFill>
            </a:endParaRPr>
          </a:p>
          <a:p>
            <a:pPr algn="l">
              <a:spcBef>
                <a:spcPts val="0"/>
              </a:spcBef>
            </a:pPr>
            <a:r>
              <a:rPr lang="en" sz="3200" dirty="0">
                <a:solidFill>
                  <a:schemeClr val="tx1"/>
                </a:solidFill>
              </a:rPr>
              <a:t>Ron Figueroa</a:t>
            </a:r>
            <a:endParaRPr sz="3200" dirty="0">
              <a:solidFill>
                <a:schemeClr val="tx1"/>
              </a:solidFill>
            </a:endParaRPr>
          </a:p>
          <a:p>
            <a:pPr algn="l">
              <a:spcBef>
                <a:spcPts val="0"/>
              </a:spcBef>
              <a:buClr>
                <a:schemeClr val="dk1"/>
              </a:buClr>
              <a:buSzPts val="1100"/>
            </a:pPr>
            <a:r>
              <a:rPr lang="en" sz="3200" dirty="0">
                <a:solidFill>
                  <a:schemeClr val="tx1"/>
                </a:solidFill>
              </a:rPr>
              <a:t>Stephanie Helsher</a:t>
            </a:r>
            <a:endParaRPr sz="3200" dirty="0">
              <a:solidFill>
                <a:schemeClr val="tx1"/>
              </a:solidFill>
            </a:endParaRPr>
          </a:p>
          <a:p>
            <a:pPr algn="l">
              <a:spcBef>
                <a:spcPts val="0"/>
              </a:spcBef>
              <a:buClr>
                <a:schemeClr val="dk1"/>
              </a:buClr>
              <a:buSzPts val="1100"/>
            </a:pPr>
            <a:r>
              <a:rPr lang="en" sz="3200" dirty="0">
                <a:solidFill>
                  <a:schemeClr val="tx1"/>
                </a:solidFill>
              </a:rPr>
              <a:t>Jay Kibby</a:t>
            </a:r>
            <a:endParaRPr sz="3200" dirty="0">
              <a:solidFill>
                <a:schemeClr val="tx1"/>
              </a:solidFill>
            </a:endParaRPr>
          </a:p>
          <a:p>
            <a:pPr algn="l">
              <a:spcBef>
                <a:spcPts val="0"/>
              </a:spcBef>
            </a:pPr>
            <a:r>
              <a:rPr lang="en" sz="3200" dirty="0">
                <a:solidFill>
                  <a:schemeClr val="tx1"/>
                </a:solidFill>
              </a:rPr>
              <a:t>Beth Posner</a:t>
            </a:r>
            <a:endParaRPr sz="3200" dirty="0">
              <a:solidFill>
                <a:schemeClr val="tx1"/>
              </a:solidFill>
            </a:endParaRPr>
          </a:p>
          <a:p>
            <a:pPr algn="l">
              <a:spcBef>
                <a:spcPts val="0"/>
              </a:spcBef>
            </a:pPr>
            <a:r>
              <a:rPr lang="en" sz="3200" dirty="0">
                <a:solidFill>
                  <a:schemeClr val="tx1"/>
                </a:solidFill>
              </a:rPr>
              <a:t>Elise Thornley</a:t>
            </a:r>
            <a:endParaRPr sz="3200" dirty="0">
              <a:solidFill>
                <a:schemeClr val="tx1"/>
              </a:solidFill>
            </a:endParaRPr>
          </a:p>
          <a:p>
            <a:pPr>
              <a:spcBef>
                <a:spcPts val="0"/>
              </a:spcBef>
            </a:pPr>
            <a:endParaRPr sz="3200" dirty="0"/>
          </a:p>
          <a:p>
            <a:pPr>
              <a:spcBef>
                <a:spcPts val="0"/>
              </a:spcBef>
            </a:pPr>
            <a:endParaRPr sz="3200" dirty="0"/>
          </a:p>
          <a:p>
            <a:pPr>
              <a:spcBef>
                <a:spcPts val="0"/>
              </a:spcBef>
            </a:pPr>
            <a:endParaRPr dirty="0"/>
          </a:p>
          <a:p>
            <a:pPr>
              <a:spcBef>
                <a:spcPts val="0"/>
              </a:spcBef>
            </a:pPr>
            <a:endParaRPr dirty="0"/>
          </a:p>
        </p:txBody>
      </p:sp>
      <p:sp>
        <p:nvSpPr>
          <p:cNvPr id="55" name="Google Shape;55;p13"/>
          <p:cNvSpPr txBox="1"/>
          <p:nvPr/>
        </p:nvSpPr>
        <p:spPr>
          <a:xfrm>
            <a:off x="474652" y="465424"/>
            <a:ext cx="8422397" cy="1498000"/>
          </a:xfrm>
          <a:prstGeom prst="rect">
            <a:avLst/>
          </a:prstGeom>
          <a:noFill/>
          <a:ln>
            <a:noFill/>
          </a:ln>
        </p:spPr>
        <p:txBody>
          <a:bodyPr spcFirstLastPara="1" wrap="square" lIns="121900" tIns="121900" rIns="121900" bIns="121900" anchor="t" anchorCtr="0">
            <a:noAutofit/>
          </a:bodyPr>
          <a:lstStyle/>
          <a:p>
            <a:pPr algn="r">
              <a:buClr>
                <a:srgbClr val="000000"/>
              </a:buClr>
              <a:buFont typeface="Arial"/>
              <a:buNone/>
            </a:pPr>
            <a:r>
              <a:rPr lang="en" sz="4800" b="1" kern="0" dirty="0">
                <a:solidFill>
                  <a:srgbClr val="000000"/>
                </a:solidFill>
                <a:cs typeface="Arial"/>
                <a:sym typeface="Arial"/>
              </a:rPr>
              <a:t>TIPS AND TRICKS FOR </a:t>
            </a:r>
            <a:br>
              <a:rPr lang="en" sz="4800" b="1" kern="0" dirty="0">
                <a:solidFill>
                  <a:srgbClr val="000000"/>
                </a:solidFill>
                <a:cs typeface="Arial"/>
                <a:sym typeface="Arial"/>
              </a:rPr>
            </a:br>
            <a:r>
              <a:rPr lang="en" sz="4800" b="1" kern="0" dirty="0">
                <a:solidFill>
                  <a:srgbClr val="000000"/>
                </a:solidFill>
                <a:cs typeface="Arial"/>
                <a:sym typeface="Arial"/>
              </a:rPr>
              <a:t>INTERNATIONAL ILL</a:t>
            </a:r>
            <a:endParaRPr sz="4800" b="1" kern="0" dirty="0">
              <a:solidFill>
                <a:srgbClr val="000000"/>
              </a:solidFill>
              <a:cs typeface="Arial"/>
              <a:sym typeface="Arial"/>
            </a:endParaRPr>
          </a:p>
        </p:txBody>
      </p:sp>
      <p:pic>
        <p:nvPicPr>
          <p:cNvPr id="56" name="Google Shape;56;p13" descr="Image result for international"/>
          <p:cNvPicPr preferRelativeResize="0"/>
          <p:nvPr/>
        </p:nvPicPr>
        <p:blipFill>
          <a:blip r:embed="rId3">
            <a:alphaModFix/>
          </a:blip>
          <a:stretch>
            <a:fillRect/>
          </a:stretch>
        </p:blipFill>
        <p:spPr>
          <a:xfrm>
            <a:off x="4922534" y="2384764"/>
            <a:ext cx="3481581" cy="3526368"/>
          </a:xfrm>
          <a:prstGeom prst="rect">
            <a:avLst/>
          </a:prstGeom>
          <a:noFill/>
          <a:ln>
            <a:noFill/>
          </a:ln>
        </p:spPr>
      </p:pic>
      <p:pic>
        <p:nvPicPr>
          <p:cNvPr id="57" name="Google Shape;57;p13"/>
          <p:cNvPicPr preferRelativeResize="0"/>
          <p:nvPr/>
        </p:nvPicPr>
        <p:blipFill>
          <a:blip r:embed="rId4">
            <a:alphaModFix/>
          </a:blip>
          <a:stretch>
            <a:fillRect/>
          </a:stretch>
        </p:blipFill>
        <p:spPr>
          <a:xfrm>
            <a:off x="200099" y="5588165"/>
            <a:ext cx="3193000" cy="1074667"/>
          </a:xfrm>
          <a:prstGeom prst="rect">
            <a:avLst/>
          </a:prstGeom>
          <a:noFill/>
          <a:ln>
            <a:noFill/>
          </a:ln>
        </p:spPr>
      </p:pic>
    </p:spTree>
    <p:extLst>
      <p:ext uri="{BB962C8B-B14F-4D97-AF65-F5344CB8AC3E}">
        <p14:creationId xmlns:p14="http://schemas.microsoft.com/office/powerpoint/2010/main" val="328751591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2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Tools to find materials </a:t>
            </a:r>
            <a:endParaRPr sz="3200" b="1" u="sng" dirty="0"/>
          </a:p>
        </p:txBody>
      </p:sp>
      <p:sp>
        <p:nvSpPr>
          <p:cNvPr id="114" name="Google Shape;114;p22"/>
          <p:cNvSpPr txBox="1">
            <a:spLocks noGrp="1"/>
          </p:cNvSpPr>
          <p:nvPr>
            <p:ph type="body" idx="1"/>
          </p:nvPr>
        </p:nvSpPr>
        <p:spPr>
          <a:xfrm>
            <a:off x="585800" y="1151400"/>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chemeClr val="dk1"/>
                </a:solidFill>
              </a:rPr>
              <a:t>Discovery and location systems (and policies directories!)</a:t>
            </a:r>
            <a:endParaRPr sz="3200">
              <a:solidFill>
                <a:schemeClr val="dk1"/>
              </a:solidFill>
            </a:endParaRPr>
          </a:p>
          <a:p>
            <a:pPr marL="0" indent="0">
              <a:lnSpc>
                <a:spcPct val="90000"/>
              </a:lnSpc>
              <a:spcBef>
                <a:spcPts val="1333"/>
              </a:spcBef>
              <a:buNone/>
            </a:pPr>
            <a:endParaRPr>
              <a:solidFill>
                <a:schemeClr val="dk1"/>
              </a:solidFill>
            </a:endParaRPr>
          </a:p>
        </p:txBody>
      </p:sp>
      <p:graphicFrame>
        <p:nvGraphicFramePr>
          <p:cNvPr id="115" name="Google Shape;115;p22"/>
          <p:cNvGraphicFramePr/>
          <p:nvPr>
            <p:extLst/>
          </p:nvPr>
        </p:nvGraphicFramePr>
        <p:xfrm>
          <a:off x="774600" y="1921334"/>
          <a:ext cx="9467335" cy="3779360"/>
        </p:xfrm>
        <a:graphic>
          <a:graphicData uri="http://schemas.openxmlformats.org/drawingml/2006/table">
            <a:tbl>
              <a:tblPr>
                <a:noFill/>
              </a:tblPr>
              <a:tblGrid>
                <a:gridCol w="1893467">
                  <a:extLst>
                    <a:ext uri="{9D8B030D-6E8A-4147-A177-3AD203B41FA5}">
                      <a16:colId xmlns:a16="http://schemas.microsoft.com/office/drawing/2014/main" val="20000"/>
                    </a:ext>
                  </a:extLst>
                </a:gridCol>
                <a:gridCol w="1893467">
                  <a:extLst>
                    <a:ext uri="{9D8B030D-6E8A-4147-A177-3AD203B41FA5}">
                      <a16:colId xmlns:a16="http://schemas.microsoft.com/office/drawing/2014/main" val="20001"/>
                    </a:ext>
                  </a:extLst>
                </a:gridCol>
                <a:gridCol w="1893467">
                  <a:extLst>
                    <a:ext uri="{9D8B030D-6E8A-4147-A177-3AD203B41FA5}">
                      <a16:colId xmlns:a16="http://schemas.microsoft.com/office/drawing/2014/main" val="20002"/>
                    </a:ext>
                  </a:extLst>
                </a:gridCol>
                <a:gridCol w="1893467">
                  <a:extLst>
                    <a:ext uri="{9D8B030D-6E8A-4147-A177-3AD203B41FA5}">
                      <a16:colId xmlns:a16="http://schemas.microsoft.com/office/drawing/2014/main" val="20003"/>
                    </a:ext>
                  </a:extLst>
                </a:gridCol>
                <a:gridCol w="1893467">
                  <a:extLst>
                    <a:ext uri="{9D8B030D-6E8A-4147-A177-3AD203B41FA5}">
                      <a16:colId xmlns:a16="http://schemas.microsoft.com/office/drawing/2014/main" val="20004"/>
                    </a:ext>
                  </a:extLst>
                </a:gridCol>
              </a:tblGrid>
              <a:tr h="804632">
                <a:tc>
                  <a:txBody>
                    <a:bodyPr/>
                    <a:lstStyle/>
                    <a:p>
                      <a:pPr marL="0" lvl="0" indent="0" rtl="0">
                        <a:lnSpc>
                          <a:spcPct val="115000"/>
                        </a:lnSpc>
                        <a:spcBef>
                          <a:spcPts val="0"/>
                        </a:spcBef>
                        <a:spcAft>
                          <a:spcPts val="0"/>
                        </a:spcAft>
                        <a:buNone/>
                      </a:pPr>
                      <a:r>
                        <a:rPr lang="en" sz="1600" b="1" dirty="0"/>
                        <a:t>Library or System</a:t>
                      </a:r>
                      <a:endParaRPr sz="1600" b="1" dirty="0"/>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Loans</a:t>
                      </a:r>
                      <a:endParaRPr sz="1600" b="1"/>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Copies</a:t>
                      </a:r>
                      <a:endParaRPr sz="1600" b="1"/>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IFLA accepted</a:t>
                      </a:r>
                      <a:endParaRPr sz="1600" b="1"/>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Pre-registration required</a:t>
                      </a:r>
                      <a:endParaRPr sz="1600" b="1"/>
                    </a:p>
                  </a:txBody>
                  <a:tcPr marL="121900" marR="121900" marT="121900" marB="12190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804632">
                <a:tc>
                  <a:txBody>
                    <a:bodyPr/>
                    <a:lstStyle/>
                    <a:p>
                      <a:pPr marL="0" lvl="0" indent="0" rtl="0">
                        <a:lnSpc>
                          <a:spcPct val="115000"/>
                        </a:lnSpc>
                        <a:spcBef>
                          <a:spcPts val="0"/>
                        </a:spcBef>
                        <a:spcAft>
                          <a:spcPts val="0"/>
                        </a:spcAft>
                        <a:buNone/>
                      </a:pPr>
                      <a:r>
                        <a:rPr lang="en" sz="1600" u="sng" dirty="0">
                          <a:solidFill>
                            <a:schemeClr val="tx1"/>
                          </a:solidFill>
                        </a:rPr>
                        <a:t>Sbn.it</a:t>
                      </a:r>
                      <a:r>
                        <a:rPr lang="en" sz="1600" dirty="0"/>
                        <a:t>* (Italy)</a:t>
                      </a:r>
                      <a:endParaRPr sz="1600" dirty="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dirty="0"/>
                        <a:t>Y</a:t>
                      </a:r>
                      <a:endParaRPr sz="1600" dirty="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a:solidFill>
                            <a:schemeClr val="dk1"/>
                          </a:solidFill>
                        </a:rPr>
                        <a:t>Y</a:t>
                      </a:r>
                      <a:endParaRPr sz="1600">
                        <a:solidFill>
                          <a:schemeClr val="dk1"/>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Clr>
                          <a:schemeClr val="dk1"/>
                        </a:buClr>
                        <a:buSzPts val="1100"/>
                        <a:buFont typeface="Arial"/>
                        <a:buNone/>
                      </a:pPr>
                      <a:r>
                        <a:rPr lang="en" sz="1600">
                          <a:solidFill>
                            <a:schemeClr val="dk1"/>
                          </a:solidFill>
                        </a:rPr>
                        <a:t>Depends on the library; ask in email</a:t>
                      </a:r>
                      <a:endParaRPr sz="16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a:solidFill>
                            <a:schemeClr val="dk1"/>
                          </a:solidFill>
                        </a:rPr>
                        <a:t>N</a:t>
                      </a:r>
                      <a:endParaRPr sz="16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804632">
                <a:tc>
                  <a:txBody>
                    <a:bodyPr/>
                    <a:lstStyle/>
                    <a:p>
                      <a:pPr marL="0" lvl="0" indent="0" rtl="0">
                        <a:lnSpc>
                          <a:spcPct val="115000"/>
                        </a:lnSpc>
                        <a:spcBef>
                          <a:spcPts val="0"/>
                        </a:spcBef>
                        <a:spcAft>
                          <a:spcPts val="0"/>
                        </a:spcAft>
                        <a:buNone/>
                      </a:pPr>
                      <a:r>
                        <a:rPr lang="en" sz="1600" u="sng" dirty="0">
                          <a:solidFill>
                            <a:schemeClr val="tx1"/>
                          </a:solidFill>
                        </a:rPr>
                        <a:t>GVK</a:t>
                      </a:r>
                      <a:r>
                        <a:rPr lang="en" sz="1600" dirty="0"/>
                        <a:t>^ (Germany)</a:t>
                      </a:r>
                      <a:endParaRPr sz="1600" dirty="0"/>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rtl="0">
                        <a:lnSpc>
                          <a:spcPct val="115000"/>
                        </a:lnSpc>
                        <a:spcBef>
                          <a:spcPts val="0"/>
                        </a:spcBef>
                        <a:spcAft>
                          <a:spcPts val="0"/>
                        </a:spcAft>
                        <a:buNone/>
                      </a:pPr>
                      <a:r>
                        <a:rPr lang="en" sz="1600"/>
                        <a:t>Y</a:t>
                      </a:r>
                      <a:endParaRPr sz="1600"/>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rtl="0">
                        <a:lnSpc>
                          <a:spcPct val="115000"/>
                        </a:lnSpc>
                        <a:spcBef>
                          <a:spcPts val="0"/>
                        </a:spcBef>
                        <a:spcAft>
                          <a:spcPts val="0"/>
                        </a:spcAft>
                        <a:buNone/>
                      </a:pPr>
                      <a:r>
                        <a:rPr lang="en" sz="1600">
                          <a:solidFill>
                            <a:schemeClr val="dk1"/>
                          </a:solidFill>
                        </a:rPr>
                        <a:t>Y</a:t>
                      </a:r>
                      <a:endParaRPr sz="1600"/>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rtl="0">
                        <a:lnSpc>
                          <a:spcPct val="115000"/>
                        </a:lnSpc>
                        <a:spcBef>
                          <a:spcPts val="0"/>
                        </a:spcBef>
                        <a:spcAft>
                          <a:spcPts val="0"/>
                        </a:spcAft>
                        <a:buNone/>
                      </a:pPr>
                      <a:r>
                        <a:rPr lang="en" sz="1600"/>
                        <a:t>Depends on the library; ask in email</a:t>
                      </a:r>
                      <a:endParaRPr sz="1600"/>
                    </a:p>
                  </a:txBody>
                  <a:tcPr marL="121900" marR="121900" marT="121900" marB="121900">
                    <a:lnT w="9525" cap="flat" cmpd="sng">
                      <a:solidFill>
                        <a:srgbClr val="9E9E9E"/>
                      </a:solidFill>
                      <a:prstDash val="solid"/>
                      <a:round/>
                      <a:headEnd type="none" w="sm" len="sm"/>
                      <a:tailEnd type="none" w="sm" len="sm"/>
                    </a:lnT>
                  </a:tcPr>
                </a:tc>
                <a:tc>
                  <a:txBody>
                    <a:bodyPr/>
                    <a:lstStyle/>
                    <a:p>
                      <a:pPr marL="0" lvl="0" indent="0" rtl="0">
                        <a:lnSpc>
                          <a:spcPct val="115000"/>
                        </a:lnSpc>
                        <a:spcBef>
                          <a:spcPts val="0"/>
                        </a:spcBef>
                        <a:spcAft>
                          <a:spcPts val="0"/>
                        </a:spcAft>
                        <a:buNone/>
                      </a:pPr>
                      <a:r>
                        <a:rPr lang="en" sz="1600"/>
                        <a:t>N</a:t>
                      </a:r>
                      <a:endParaRPr sz="1600"/>
                    </a:p>
                  </a:txBody>
                  <a:tcPr marL="121900" marR="121900" marT="121900" marB="121900">
                    <a:lnT w="9525" cap="flat" cmpd="sng">
                      <a:solidFill>
                        <a:srgbClr val="9E9E9E"/>
                      </a:solidFill>
                      <a:prstDash val="solid"/>
                      <a:round/>
                      <a:headEnd type="none" w="sm" len="sm"/>
                      <a:tailEnd type="none" w="sm" len="sm"/>
                    </a:lnT>
                  </a:tcPr>
                </a:tc>
                <a:extLst>
                  <a:ext uri="{0D108BD9-81ED-4DB2-BD59-A6C34878D82A}">
                    <a16:rowId xmlns:a16="http://schemas.microsoft.com/office/drawing/2014/main" val="10002"/>
                  </a:ext>
                </a:extLst>
              </a:tr>
              <a:tr h="1365464">
                <a:tc>
                  <a:txBody>
                    <a:bodyPr/>
                    <a:lstStyle/>
                    <a:p>
                      <a:pPr marL="0" lvl="0" indent="0" rtl="0">
                        <a:lnSpc>
                          <a:spcPct val="115000"/>
                        </a:lnSpc>
                        <a:spcBef>
                          <a:spcPts val="0"/>
                        </a:spcBef>
                        <a:spcAft>
                          <a:spcPts val="0"/>
                        </a:spcAft>
                        <a:buNone/>
                      </a:pPr>
                      <a:r>
                        <a:rPr lang="en" sz="1600" dirty="0"/>
                        <a:t>Cinii (Japan): </a:t>
                      </a:r>
                      <a:endParaRPr sz="1600" dirty="0"/>
                    </a:p>
                    <a:p>
                      <a:pPr marL="0" lvl="0" indent="0" rtl="0">
                        <a:lnSpc>
                          <a:spcPct val="115000"/>
                        </a:lnSpc>
                        <a:spcBef>
                          <a:spcPts val="0"/>
                        </a:spcBef>
                        <a:spcAft>
                          <a:spcPts val="0"/>
                        </a:spcAft>
                        <a:buNone/>
                      </a:pPr>
                      <a:r>
                        <a:rPr lang="en" sz="1600" u="sng" dirty="0">
                          <a:solidFill>
                            <a:schemeClr val="tx1"/>
                          </a:solidFill>
                        </a:rPr>
                        <a:t>Cinii Books</a:t>
                      </a:r>
                      <a:r>
                        <a:rPr lang="en" sz="1600" dirty="0">
                          <a:solidFill>
                            <a:schemeClr val="tx1"/>
                          </a:solidFill>
                        </a:rPr>
                        <a:t>, </a:t>
                      </a:r>
                      <a:r>
                        <a:rPr lang="en" sz="1600" u="sng" dirty="0">
                          <a:solidFill>
                            <a:schemeClr val="tx1"/>
                          </a:solidFill>
                        </a:rPr>
                        <a:t>Cinii Articles</a:t>
                      </a:r>
                      <a:endParaRPr sz="1600" dirty="0">
                        <a:solidFill>
                          <a:schemeClr val="tx1"/>
                        </a:solidFill>
                      </a:endParaRPr>
                    </a:p>
                    <a:p>
                      <a:pPr marL="0" lvl="0" indent="0" rtl="0">
                        <a:lnSpc>
                          <a:spcPct val="115000"/>
                        </a:lnSpc>
                        <a:spcBef>
                          <a:spcPts val="0"/>
                        </a:spcBef>
                        <a:spcAft>
                          <a:spcPts val="0"/>
                        </a:spcAft>
                        <a:buNone/>
                      </a:pPr>
                      <a:endParaRPr sz="1600" dirty="0"/>
                    </a:p>
                  </a:txBody>
                  <a:tcPr marL="121900" marR="121900" marT="121900" marB="121900"/>
                </a:tc>
                <a:tc>
                  <a:txBody>
                    <a:bodyPr/>
                    <a:lstStyle/>
                    <a:p>
                      <a:pPr marL="0" lvl="0" indent="0" rtl="0">
                        <a:lnSpc>
                          <a:spcPct val="115000"/>
                        </a:lnSpc>
                        <a:spcBef>
                          <a:spcPts val="0"/>
                        </a:spcBef>
                        <a:spcAft>
                          <a:spcPts val="0"/>
                        </a:spcAft>
                        <a:buNone/>
                      </a:pPr>
                      <a:r>
                        <a:rPr lang="en" sz="1600" dirty="0">
                          <a:solidFill>
                            <a:schemeClr val="dk1"/>
                          </a:solidFill>
                        </a:rPr>
                        <a:t>Y</a:t>
                      </a:r>
                      <a:endParaRPr sz="1600" dirty="0"/>
                    </a:p>
                  </a:txBody>
                  <a:tcPr marL="121900" marR="121900" marT="121900" marB="121900"/>
                </a:tc>
                <a:tc>
                  <a:txBody>
                    <a:bodyPr/>
                    <a:lstStyle/>
                    <a:p>
                      <a:pPr marL="0" lvl="0" indent="0" rtl="0">
                        <a:lnSpc>
                          <a:spcPct val="115000"/>
                        </a:lnSpc>
                        <a:spcBef>
                          <a:spcPts val="0"/>
                        </a:spcBef>
                        <a:spcAft>
                          <a:spcPts val="0"/>
                        </a:spcAft>
                        <a:buNone/>
                      </a:pPr>
                      <a:r>
                        <a:rPr lang="en" sz="1600">
                          <a:solidFill>
                            <a:schemeClr val="dk1"/>
                          </a:solidFill>
                        </a:rPr>
                        <a:t>Y</a:t>
                      </a:r>
                      <a:endParaRPr sz="1600"/>
                    </a:p>
                  </a:txBody>
                  <a:tcPr marL="121900" marR="121900" marT="121900" marB="121900"/>
                </a:tc>
                <a:tc>
                  <a:txBody>
                    <a:bodyPr/>
                    <a:lstStyle/>
                    <a:p>
                      <a:pPr marL="0" lvl="0" indent="0" rtl="0">
                        <a:lnSpc>
                          <a:spcPct val="115000"/>
                        </a:lnSpc>
                        <a:spcBef>
                          <a:spcPts val="0"/>
                        </a:spcBef>
                        <a:spcAft>
                          <a:spcPts val="0"/>
                        </a:spcAft>
                        <a:buNone/>
                      </a:pPr>
                      <a:r>
                        <a:rPr lang="en" sz="1600">
                          <a:solidFill>
                            <a:schemeClr val="dk1"/>
                          </a:solidFill>
                        </a:rPr>
                        <a:t>Depends on the library; look in the directory</a:t>
                      </a:r>
                      <a:endParaRPr sz="1600"/>
                    </a:p>
                  </a:txBody>
                  <a:tcPr marL="121900" marR="121900" marT="121900" marB="121900"/>
                </a:tc>
                <a:tc>
                  <a:txBody>
                    <a:bodyPr/>
                    <a:lstStyle/>
                    <a:p>
                      <a:pPr marL="0" lvl="0" indent="0" rtl="0">
                        <a:lnSpc>
                          <a:spcPct val="115000"/>
                        </a:lnSpc>
                        <a:spcBef>
                          <a:spcPts val="0"/>
                        </a:spcBef>
                        <a:spcAft>
                          <a:spcPts val="0"/>
                        </a:spcAft>
                        <a:buNone/>
                      </a:pPr>
                      <a:r>
                        <a:rPr lang="en" sz="1600">
                          <a:solidFill>
                            <a:schemeClr val="dk1"/>
                          </a:solidFill>
                        </a:rPr>
                        <a:t>Y</a:t>
                      </a:r>
                      <a:endParaRPr sz="1600"/>
                    </a:p>
                  </a:txBody>
                  <a:tcPr marL="121900" marR="121900" marT="121900" marB="121900"/>
                </a:tc>
                <a:extLst>
                  <a:ext uri="{0D108BD9-81ED-4DB2-BD59-A6C34878D82A}">
                    <a16:rowId xmlns:a16="http://schemas.microsoft.com/office/drawing/2014/main" val="10003"/>
                  </a:ext>
                </a:extLst>
              </a:tr>
            </a:tbl>
          </a:graphicData>
        </a:graphic>
      </p:graphicFrame>
      <p:sp>
        <p:nvSpPr>
          <p:cNvPr id="116" name="Google Shape;116;p22"/>
          <p:cNvSpPr txBox="1"/>
          <p:nvPr/>
        </p:nvSpPr>
        <p:spPr>
          <a:xfrm>
            <a:off x="522867" y="6312367"/>
            <a:ext cx="6844800" cy="7984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en" sz="1867" kern="0">
                <a:solidFill>
                  <a:srgbClr val="000000"/>
                </a:solidFill>
                <a:latin typeface="Arial"/>
                <a:cs typeface="Arial"/>
                <a:sym typeface="Arial"/>
              </a:rPr>
              <a:t>...and many more at: shareill.org &gt; Finding aids and tools</a:t>
            </a: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2010714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23"/>
          <p:cNvSpPr txBox="1">
            <a:spLocks noGrp="1"/>
          </p:cNvSpPr>
          <p:nvPr>
            <p:ph type="body" idx="1"/>
          </p:nvPr>
        </p:nvSpPr>
        <p:spPr>
          <a:xfrm>
            <a:off x="585800" y="633567"/>
            <a:ext cx="11360800" cy="4555200"/>
          </a:xfrm>
          <a:prstGeom prst="rect">
            <a:avLst/>
          </a:prstGeom>
        </p:spPr>
        <p:txBody>
          <a:bodyPr spcFirstLastPara="1" vert="horz" wrap="square" lIns="121900" tIns="121900" rIns="121900" bIns="121900" rtlCol="0" anchor="t" anchorCtr="0">
            <a:noAutofit/>
          </a:bodyPr>
          <a:lstStyle/>
          <a:p>
            <a:pPr marL="0" indent="0">
              <a:buNone/>
            </a:pPr>
            <a:endParaRPr sz="3200">
              <a:solidFill>
                <a:schemeClr val="dk1"/>
              </a:solidFill>
            </a:endParaRPr>
          </a:p>
          <a:p>
            <a:pPr marL="0" indent="0">
              <a:lnSpc>
                <a:spcPct val="90000"/>
              </a:lnSpc>
              <a:spcBef>
                <a:spcPts val="1333"/>
              </a:spcBef>
              <a:buNone/>
            </a:pPr>
            <a:endParaRPr>
              <a:solidFill>
                <a:schemeClr val="dk1"/>
              </a:solidFill>
            </a:endParaRPr>
          </a:p>
        </p:txBody>
      </p:sp>
      <p:pic>
        <p:nvPicPr>
          <p:cNvPr id="122" name="Google Shape;122;p23"/>
          <p:cNvPicPr preferRelativeResize="0"/>
          <p:nvPr/>
        </p:nvPicPr>
        <p:blipFill rotWithShape="1">
          <a:blip r:embed="rId3">
            <a:alphaModFix/>
          </a:blip>
          <a:srcRect b="-5764"/>
          <a:stretch/>
        </p:blipFill>
        <p:spPr>
          <a:xfrm>
            <a:off x="1941934" y="342694"/>
            <a:ext cx="8455668" cy="6447135"/>
          </a:xfrm>
          <a:prstGeom prst="rect">
            <a:avLst/>
          </a:prstGeom>
          <a:noFill/>
          <a:ln>
            <a:noFill/>
          </a:ln>
        </p:spPr>
      </p:pic>
    </p:spTree>
    <p:extLst>
      <p:ext uri="{BB962C8B-B14F-4D97-AF65-F5344CB8AC3E}">
        <p14:creationId xmlns:p14="http://schemas.microsoft.com/office/powerpoint/2010/main" val="364274896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8" name="Google Shape;128;p24"/>
          <p:cNvSpPr txBox="1">
            <a:spLocks noGrp="1"/>
          </p:cNvSpPr>
          <p:nvPr>
            <p:ph type="body" idx="1"/>
          </p:nvPr>
        </p:nvSpPr>
        <p:spPr>
          <a:xfrm>
            <a:off x="585800" y="1198933"/>
            <a:ext cx="11360800" cy="4555200"/>
          </a:xfrm>
          <a:prstGeom prst="rect">
            <a:avLst/>
          </a:prstGeom>
        </p:spPr>
        <p:txBody>
          <a:bodyPr spcFirstLastPara="1" vert="horz" wrap="square" lIns="121900" tIns="121900" rIns="121900" bIns="121900" rtlCol="0" anchor="t" anchorCtr="0">
            <a:noAutofit/>
          </a:bodyPr>
          <a:lstStyle/>
          <a:p>
            <a:pPr marL="0" indent="0">
              <a:buNone/>
            </a:pPr>
            <a:endParaRPr sz="3200">
              <a:solidFill>
                <a:schemeClr val="dk1"/>
              </a:solidFill>
            </a:endParaRPr>
          </a:p>
          <a:p>
            <a:pPr marL="0" indent="0">
              <a:lnSpc>
                <a:spcPct val="90000"/>
              </a:lnSpc>
              <a:spcBef>
                <a:spcPts val="1333"/>
              </a:spcBef>
              <a:buNone/>
            </a:pPr>
            <a:endParaRPr>
              <a:solidFill>
                <a:schemeClr val="dk1"/>
              </a:solidFill>
            </a:endParaRPr>
          </a:p>
        </p:txBody>
      </p:sp>
      <p:pic>
        <p:nvPicPr>
          <p:cNvPr id="129" name="Google Shape;129;p24"/>
          <p:cNvPicPr preferRelativeResize="0"/>
          <p:nvPr/>
        </p:nvPicPr>
        <p:blipFill>
          <a:blip r:embed="rId3">
            <a:alphaModFix/>
          </a:blip>
          <a:stretch>
            <a:fillRect/>
          </a:stretch>
        </p:blipFill>
        <p:spPr>
          <a:xfrm>
            <a:off x="2316707" y="324625"/>
            <a:ext cx="7856751" cy="6263900"/>
          </a:xfrm>
          <a:prstGeom prst="rect">
            <a:avLst/>
          </a:prstGeom>
          <a:noFill/>
          <a:ln>
            <a:noFill/>
          </a:ln>
        </p:spPr>
      </p:pic>
    </p:spTree>
    <p:extLst>
      <p:ext uri="{BB962C8B-B14F-4D97-AF65-F5344CB8AC3E}">
        <p14:creationId xmlns:p14="http://schemas.microsoft.com/office/powerpoint/2010/main" val="265160275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5"/>
          <p:cNvSpPr txBox="1">
            <a:spLocks noGrp="1"/>
          </p:cNvSpPr>
          <p:nvPr>
            <p:ph type="body" idx="1"/>
          </p:nvPr>
        </p:nvSpPr>
        <p:spPr>
          <a:xfrm>
            <a:off x="585800" y="1151400"/>
            <a:ext cx="11360800" cy="4555200"/>
          </a:xfrm>
          <a:prstGeom prst="rect">
            <a:avLst/>
          </a:prstGeom>
        </p:spPr>
        <p:txBody>
          <a:bodyPr spcFirstLastPara="1" vert="horz" wrap="square" lIns="121900" tIns="121900" rIns="121900" bIns="121900" rtlCol="0" anchor="t" anchorCtr="0">
            <a:noAutofit/>
          </a:bodyPr>
          <a:lstStyle/>
          <a:p>
            <a:pPr marL="0" indent="0">
              <a:buNone/>
            </a:pPr>
            <a:endParaRPr sz="3200">
              <a:solidFill>
                <a:schemeClr val="dk1"/>
              </a:solidFill>
            </a:endParaRPr>
          </a:p>
          <a:p>
            <a:pPr marL="0" indent="0">
              <a:lnSpc>
                <a:spcPct val="90000"/>
              </a:lnSpc>
              <a:spcBef>
                <a:spcPts val="1333"/>
              </a:spcBef>
              <a:buNone/>
            </a:pPr>
            <a:endParaRPr>
              <a:solidFill>
                <a:schemeClr val="dk1"/>
              </a:solidFill>
            </a:endParaRPr>
          </a:p>
        </p:txBody>
      </p:sp>
      <p:pic>
        <p:nvPicPr>
          <p:cNvPr id="135" name="Google Shape;135;p25"/>
          <p:cNvPicPr preferRelativeResize="0"/>
          <p:nvPr/>
        </p:nvPicPr>
        <p:blipFill>
          <a:blip r:embed="rId3">
            <a:alphaModFix/>
          </a:blip>
          <a:stretch>
            <a:fillRect/>
          </a:stretch>
        </p:blipFill>
        <p:spPr>
          <a:xfrm>
            <a:off x="1045733" y="346964"/>
            <a:ext cx="9683699" cy="6374000"/>
          </a:xfrm>
          <a:prstGeom prst="rect">
            <a:avLst/>
          </a:prstGeom>
          <a:noFill/>
          <a:ln>
            <a:noFill/>
          </a:ln>
        </p:spPr>
      </p:pic>
    </p:spTree>
    <p:extLst>
      <p:ext uri="{BB962C8B-B14F-4D97-AF65-F5344CB8AC3E}">
        <p14:creationId xmlns:p14="http://schemas.microsoft.com/office/powerpoint/2010/main" val="102127407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2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More tools to find materials </a:t>
            </a:r>
            <a:endParaRPr sz="3200" b="1" u="sng" dirty="0"/>
          </a:p>
        </p:txBody>
      </p:sp>
      <p:sp>
        <p:nvSpPr>
          <p:cNvPr id="141" name="Google Shape;141;p26"/>
          <p:cNvSpPr txBox="1">
            <a:spLocks noGrp="1"/>
          </p:cNvSpPr>
          <p:nvPr>
            <p:ph type="body" idx="1"/>
          </p:nvPr>
        </p:nvSpPr>
        <p:spPr>
          <a:xfrm>
            <a:off x="415600" y="1151400"/>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dirty="0">
                <a:solidFill>
                  <a:schemeClr val="dk1"/>
                </a:solidFill>
              </a:rPr>
              <a:t>Discovery systems </a:t>
            </a:r>
            <a:endParaRPr sz="3200" dirty="0">
              <a:solidFill>
                <a:srgbClr val="FF0000"/>
              </a:solidFill>
            </a:endParaRPr>
          </a:p>
          <a:p>
            <a:pPr marL="0" indent="0">
              <a:lnSpc>
                <a:spcPct val="90000"/>
              </a:lnSpc>
              <a:spcBef>
                <a:spcPts val="1333"/>
              </a:spcBef>
              <a:buNone/>
            </a:pPr>
            <a:r>
              <a:rPr lang="en" dirty="0">
                <a:solidFill>
                  <a:schemeClr val="dk1"/>
                </a:solidFill>
              </a:rPr>
              <a:t>•CCN (Catalogo Coletivo Nacional, Brazil):</a:t>
            </a:r>
            <a:r>
              <a:rPr lang="en" dirty="0">
                <a:solidFill>
                  <a:schemeClr val="dk1"/>
                </a:solidFill>
                <a:uFill>
                  <a:noFill/>
                </a:uFill>
                <a:hlinkClick r:id="rId3"/>
              </a:rPr>
              <a:t> </a:t>
            </a:r>
            <a:r>
              <a:rPr lang="en" u="sng" dirty="0">
                <a:solidFill>
                  <a:schemeClr val="tx1"/>
                </a:solidFill>
              </a:rPr>
              <a:t>http://ccn.ibict.br/busca.jsf</a:t>
            </a:r>
            <a:endParaRPr u="sng" dirty="0">
              <a:solidFill>
                <a:schemeClr val="tx1"/>
              </a:solidFill>
              <a:hlinkClick r:id="rId3"/>
            </a:endParaRPr>
          </a:p>
          <a:p>
            <a:pPr marL="0" indent="0">
              <a:lnSpc>
                <a:spcPct val="90000"/>
              </a:lnSpc>
              <a:spcBef>
                <a:spcPts val="1333"/>
              </a:spcBef>
              <a:buNone/>
            </a:pPr>
            <a:r>
              <a:rPr lang="en" dirty="0">
                <a:solidFill>
                  <a:schemeClr val="dk1"/>
                </a:solidFill>
              </a:rPr>
              <a:t>•Cobiss.net (Eastern Europe)</a:t>
            </a:r>
            <a:endParaRPr dirty="0">
              <a:solidFill>
                <a:schemeClr val="dk1"/>
              </a:solidFill>
            </a:endParaRPr>
          </a:p>
          <a:p>
            <a:pPr marL="0" indent="0">
              <a:lnSpc>
                <a:spcPct val="90000"/>
              </a:lnSpc>
              <a:spcBef>
                <a:spcPts val="1333"/>
              </a:spcBef>
              <a:buNone/>
            </a:pPr>
            <a:r>
              <a:rPr lang="en" dirty="0">
                <a:solidFill>
                  <a:schemeClr val="dk1"/>
                </a:solidFill>
              </a:rPr>
              <a:t>•Elibrary.ru</a:t>
            </a:r>
            <a:endParaRPr dirty="0">
              <a:solidFill>
                <a:schemeClr val="dk1"/>
              </a:solidFill>
            </a:endParaRPr>
          </a:p>
          <a:p>
            <a:pPr marL="0" indent="0">
              <a:lnSpc>
                <a:spcPct val="90000"/>
              </a:lnSpc>
              <a:spcBef>
                <a:spcPts val="1333"/>
              </a:spcBef>
              <a:buNone/>
            </a:pPr>
            <a:r>
              <a:rPr lang="en" dirty="0">
                <a:solidFill>
                  <a:schemeClr val="dk1"/>
                </a:solidFill>
              </a:rPr>
              <a:t>•KISS, Dbpia (Korea)</a:t>
            </a:r>
            <a:endParaRPr dirty="0">
              <a:solidFill>
                <a:schemeClr val="dk1"/>
              </a:solidFill>
            </a:endParaRPr>
          </a:p>
          <a:p>
            <a:pPr marL="0" indent="0">
              <a:lnSpc>
                <a:spcPct val="90000"/>
              </a:lnSpc>
              <a:spcBef>
                <a:spcPts val="1333"/>
              </a:spcBef>
              <a:buNone/>
            </a:pPr>
            <a:r>
              <a:rPr lang="en" dirty="0">
                <a:solidFill>
                  <a:schemeClr val="dk1"/>
                </a:solidFill>
              </a:rPr>
              <a:t>•CALIS (China)</a:t>
            </a:r>
            <a:endParaRPr dirty="0">
              <a:solidFill>
                <a:schemeClr val="dk1"/>
              </a:solidFill>
            </a:endParaRPr>
          </a:p>
          <a:p>
            <a:pPr marL="0" indent="0">
              <a:lnSpc>
                <a:spcPct val="90000"/>
              </a:lnSpc>
              <a:spcBef>
                <a:spcPts val="1333"/>
              </a:spcBef>
              <a:buNone/>
            </a:pPr>
            <a:r>
              <a:rPr lang="en" dirty="0">
                <a:solidFill>
                  <a:schemeClr val="dk1"/>
                </a:solidFill>
              </a:rPr>
              <a:t>•Dissertations in India :</a:t>
            </a:r>
            <a:r>
              <a:rPr lang="en" dirty="0">
                <a:solidFill>
                  <a:schemeClr val="dk1"/>
                </a:solidFill>
                <a:uFill>
                  <a:noFill/>
                </a:uFill>
                <a:hlinkClick r:id="rId4"/>
              </a:rPr>
              <a:t> </a:t>
            </a:r>
            <a:r>
              <a:rPr lang="en" u="sng" dirty="0">
                <a:solidFill>
                  <a:schemeClr val="tx1"/>
                </a:solidFill>
              </a:rPr>
              <a:t>http://shodhganga.inflibnet.ac.in/</a:t>
            </a:r>
            <a:endParaRPr u="sng" dirty="0">
              <a:solidFill>
                <a:schemeClr val="tx1"/>
              </a:solidFill>
              <a:hlinkClick r:id="rId4"/>
            </a:endParaRPr>
          </a:p>
          <a:p>
            <a:pPr marL="0" indent="0">
              <a:lnSpc>
                <a:spcPct val="90000"/>
              </a:lnSpc>
              <a:spcBef>
                <a:spcPts val="1333"/>
              </a:spcBef>
              <a:buNone/>
            </a:pPr>
            <a:r>
              <a:rPr lang="en" dirty="0">
                <a:solidFill>
                  <a:schemeClr val="dk1"/>
                </a:solidFill>
              </a:rPr>
              <a:t>•</a:t>
            </a:r>
            <a:r>
              <a:rPr lang="en" dirty="0">
                <a:solidFill>
                  <a:srgbClr val="000000"/>
                </a:solidFill>
                <a:highlight>
                  <a:srgbClr val="FFFFFF"/>
                </a:highlight>
              </a:rPr>
              <a:t>Tina Baich, Heather Weltin, (2012) </a:t>
            </a:r>
            <a:r>
              <a:rPr lang="en" dirty="0">
                <a:solidFill>
                  <a:srgbClr val="000000"/>
                </a:solidFill>
                <a:highlight>
                  <a:srgbClr val="FFFFFF"/>
                </a:highlight>
                <a:uFill>
                  <a:noFill/>
                </a:uFill>
              </a:rPr>
              <a:t>"Going global: an international survey of lending and borrowing across borders"</a:t>
            </a:r>
            <a:r>
              <a:rPr lang="en" dirty="0">
                <a:solidFill>
                  <a:srgbClr val="000000"/>
                </a:solidFill>
                <a:highlight>
                  <a:srgbClr val="FFFFFF"/>
                </a:highlight>
              </a:rPr>
              <a:t>, Interlending &amp; Document Supply, Vol. 40 Issue: 1, pp.37-42, </a:t>
            </a:r>
            <a:r>
              <a:rPr lang="en" dirty="0">
                <a:solidFill>
                  <a:srgbClr val="000000"/>
                </a:solidFill>
                <a:highlight>
                  <a:srgbClr val="FFFFFF"/>
                </a:highlight>
                <a:uFill>
                  <a:noFill/>
                </a:uFill>
              </a:rPr>
              <a:t>https://doi.org/10.1108/02641611211214279</a:t>
            </a:r>
            <a:r>
              <a:rPr lang="en" sz="1600" dirty="0">
                <a:solidFill>
                  <a:srgbClr val="000000"/>
                </a:solidFill>
                <a:highlight>
                  <a:srgbClr val="FFFFFF"/>
                </a:highlight>
              </a:rPr>
              <a:t> </a:t>
            </a:r>
            <a:r>
              <a:rPr lang="en" sz="1333" dirty="0">
                <a:solidFill>
                  <a:srgbClr val="000000"/>
                </a:solidFill>
                <a:highlight>
                  <a:srgbClr val="FFFFFF"/>
                </a:highlight>
              </a:rPr>
              <a:t>.</a:t>
            </a:r>
            <a:endParaRPr dirty="0">
              <a:solidFill>
                <a:srgbClr val="000000"/>
              </a:solidFill>
            </a:endParaRPr>
          </a:p>
          <a:p>
            <a:pPr marL="0" indent="0">
              <a:lnSpc>
                <a:spcPct val="90000"/>
              </a:lnSpc>
              <a:spcBef>
                <a:spcPts val="1333"/>
              </a:spcBef>
              <a:buNone/>
            </a:pPr>
            <a:r>
              <a:rPr lang="en" dirty="0">
                <a:solidFill>
                  <a:srgbClr val="000000"/>
                </a:solidFill>
              </a:rPr>
              <a:t>•Shareill.org</a:t>
            </a:r>
            <a:endParaRPr dirty="0">
              <a:solidFill>
                <a:srgbClr val="000000"/>
              </a:solidFill>
            </a:endParaRPr>
          </a:p>
          <a:p>
            <a:pPr marL="0" indent="0">
              <a:lnSpc>
                <a:spcPct val="90000"/>
              </a:lnSpc>
              <a:spcBef>
                <a:spcPts val="1333"/>
              </a:spcBef>
              <a:buNone/>
            </a:pPr>
            <a:endParaRPr sz="1600" dirty="0">
              <a:solidFill>
                <a:schemeClr val="dk1"/>
              </a:solidFill>
            </a:endParaRPr>
          </a:p>
        </p:txBody>
      </p:sp>
    </p:spTree>
    <p:extLst>
      <p:ext uri="{BB962C8B-B14F-4D97-AF65-F5344CB8AC3E}">
        <p14:creationId xmlns:p14="http://schemas.microsoft.com/office/powerpoint/2010/main" val="18300727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5"/>
        <p:cNvGrpSpPr/>
        <p:nvPr/>
      </p:nvGrpSpPr>
      <p:grpSpPr>
        <a:xfrm>
          <a:off x="0" y="0"/>
          <a:ext cx="0" cy="0"/>
          <a:chOff x="0" y="0"/>
          <a:chExt cx="0" cy="0"/>
        </a:xfrm>
      </p:grpSpPr>
      <p:sp>
        <p:nvSpPr>
          <p:cNvPr id="146" name="Google Shape;146;p2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Tools to find materials </a:t>
            </a:r>
            <a:endParaRPr sz="3200" b="1" u="sng" dirty="0"/>
          </a:p>
        </p:txBody>
      </p:sp>
      <p:sp>
        <p:nvSpPr>
          <p:cNvPr id="147" name="Google Shape;147;p27"/>
          <p:cNvSpPr txBox="1">
            <a:spLocks noGrp="1"/>
          </p:cNvSpPr>
          <p:nvPr>
            <p:ph type="body" idx="1"/>
          </p:nvPr>
        </p:nvSpPr>
        <p:spPr>
          <a:xfrm>
            <a:off x="2804000" y="1596033"/>
            <a:ext cx="9388000" cy="4555200"/>
          </a:xfrm>
          <a:prstGeom prst="rect">
            <a:avLst/>
          </a:prstGeom>
        </p:spPr>
        <p:txBody>
          <a:bodyPr spcFirstLastPara="1" vert="horz" wrap="square" lIns="121900" tIns="121900" rIns="121900" bIns="121900" rtlCol="0" anchor="t" anchorCtr="0">
            <a:noAutofit/>
          </a:bodyPr>
          <a:lstStyle/>
          <a:p>
            <a:pPr marL="0" indent="0">
              <a:buNone/>
            </a:pPr>
            <a:r>
              <a:rPr lang="en" sz="3200" dirty="0">
                <a:solidFill>
                  <a:schemeClr val="dk1"/>
                </a:solidFill>
              </a:rPr>
              <a:t>Not turning up anything?  Try--</a:t>
            </a:r>
            <a:endParaRPr sz="3200" dirty="0">
              <a:solidFill>
                <a:srgbClr val="FF0000"/>
              </a:solidFill>
            </a:endParaRPr>
          </a:p>
          <a:p>
            <a:pPr marL="0" indent="0">
              <a:lnSpc>
                <a:spcPct val="90000"/>
              </a:lnSpc>
              <a:spcBef>
                <a:spcPts val="1333"/>
              </a:spcBef>
              <a:buNone/>
            </a:pPr>
            <a:r>
              <a:rPr lang="en" dirty="0">
                <a:solidFill>
                  <a:schemeClr val="dk1"/>
                </a:solidFill>
              </a:rPr>
              <a:t>•Relatively recent?  Try contacting the author or publisher</a:t>
            </a:r>
            <a:endParaRPr dirty="0">
              <a:solidFill>
                <a:schemeClr val="dk1"/>
              </a:solidFill>
            </a:endParaRPr>
          </a:p>
          <a:p>
            <a:pPr marL="0" indent="0">
              <a:lnSpc>
                <a:spcPct val="90000"/>
              </a:lnSpc>
              <a:spcBef>
                <a:spcPts val="1333"/>
              </a:spcBef>
              <a:buNone/>
            </a:pPr>
            <a:r>
              <a:rPr lang="en" dirty="0">
                <a:solidFill>
                  <a:schemeClr val="dk1"/>
                </a:solidFill>
              </a:rPr>
              <a:t>•Slavic Reference Service</a:t>
            </a:r>
            <a:endParaRPr dirty="0">
              <a:solidFill>
                <a:schemeClr val="dk1"/>
              </a:solidFill>
            </a:endParaRPr>
          </a:p>
          <a:p>
            <a:pPr marL="0" indent="0">
              <a:lnSpc>
                <a:spcPct val="90000"/>
              </a:lnSpc>
              <a:spcBef>
                <a:spcPts val="1333"/>
              </a:spcBef>
              <a:buNone/>
            </a:pPr>
            <a:r>
              <a:rPr lang="en" dirty="0">
                <a:solidFill>
                  <a:schemeClr val="dk1"/>
                </a:solidFill>
              </a:rPr>
              <a:t>•East Asian Gateway:</a:t>
            </a:r>
            <a:r>
              <a:rPr lang="en" dirty="0">
                <a:solidFill>
                  <a:schemeClr val="dk1"/>
                </a:solidFill>
                <a:uFill>
                  <a:noFill/>
                </a:uFill>
                <a:hlinkClick r:id="rId3"/>
              </a:rPr>
              <a:t> </a:t>
            </a:r>
            <a:r>
              <a:rPr lang="en" u="sng" dirty="0">
                <a:solidFill>
                  <a:schemeClr val="tx1"/>
                </a:solidFill>
              </a:rPr>
              <a:t>http://www.library.pitt.edu/eal-gateway-service</a:t>
            </a:r>
            <a:endParaRPr u="sng" dirty="0">
              <a:solidFill>
                <a:schemeClr val="tx1"/>
              </a:solidFill>
              <a:hlinkClick r:id="rId3"/>
            </a:endParaRPr>
          </a:p>
          <a:p>
            <a:pPr marL="0" indent="0">
              <a:lnSpc>
                <a:spcPct val="90000"/>
              </a:lnSpc>
              <a:spcBef>
                <a:spcPts val="1333"/>
              </a:spcBef>
              <a:buNone/>
            </a:pPr>
            <a:endParaRPr dirty="0">
              <a:solidFill>
                <a:schemeClr val="dk1"/>
              </a:solidFill>
            </a:endParaRPr>
          </a:p>
        </p:txBody>
      </p:sp>
      <p:pic>
        <p:nvPicPr>
          <p:cNvPr id="148" name="Google Shape;148;p27" descr="Image result for miles to everywhere wooden sign"/>
          <p:cNvPicPr preferRelativeResize="0"/>
          <p:nvPr/>
        </p:nvPicPr>
        <p:blipFill rotWithShape="1">
          <a:blip r:embed="rId4">
            <a:alphaModFix/>
          </a:blip>
          <a:srcRect l="17399" t="11059" r="17967" b="18139"/>
          <a:stretch/>
        </p:blipFill>
        <p:spPr>
          <a:xfrm>
            <a:off x="344334" y="1750567"/>
            <a:ext cx="2329367" cy="3924800"/>
          </a:xfrm>
          <a:prstGeom prst="rect">
            <a:avLst/>
          </a:prstGeom>
          <a:noFill/>
          <a:ln>
            <a:noFill/>
          </a:ln>
        </p:spPr>
      </p:pic>
      <p:sp>
        <p:nvSpPr>
          <p:cNvPr id="149" name="Google Shape;149;p27"/>
          <p:cNvSpPr txBox="1"/>
          <p:nvPr/>
        </p:nvSpPr>
        <p:spPr>
          <a:xfrm>
            <a:off x="344417" y="5592833"/>
            <a:ext cx="2329200" cy="558400"/>
          </a:xfrm>
          <a:prstGeom prst="rect">
            <a:avLst/>
          </a:prstGeom>
          <a:noFill/>
          <a:ln>
            <a:noFill/>
          </a:ln>
        </p:spPr>
        <p:txBody>
          <a:bodyPr spcFirstLastPara="1" wrap="square" lIns="121900" tIns="121900" rIns="121900" bIns="121900" anchor="ctr" anchorCtr="0">
            <a:noAutofit/>
          </a:bodyPr>
          <a:lstStyle/>
          <a:p>
            <a:pPr>
              <a:buClr>
                <a:srgbClr val="000000"/>
              </a:buClr>
              <a:buFont typeface="Arial"/>
              <a:buNone/>
            </a:pPr>
            <a:r>
              <a:rPr lang="en" sz="800" kern="0">
                <a:solidFill>
                  <a:srgbClr val="000000"/>
                </a:solidFill>
                <a:latin typeface="Arial"/>
                <a:cs typeface="Arial"/>
                <a:sym typeface="Arial"/>
              </a:rPr>
              <a:t>http://twomenandalittlefarm.blogspot.com/2016/05/directional-sign-post-inspiration.html</a:t>
            </a:r>
            <a:endParaRPr sz="800" kern="0">
              <a:solidFill>
                <a:srgbClr val="000000"/>
              </a:solidFill>
              <a:latin typeface="Arial"/>
              <a:cs typeface="Arial"/>
              <a:sym typeface="Arial"/>
            </a:endParaRPr>
          </a:p>
        </p:txBody>
      </p:sp>
    </p:spTree>
    <p:extLst>
      <p:ext uri="{BB962C8B-B14F-4D97-AF65-F5344CB8AC3E}">
        <p14:creationId xmlns:p14="http://schemas.microsoft.com/office/powerpoint/2010/main" val="10116039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r>
              <a:rPr lang="en" sz="3200" b="1" u="sng" dirty="0">
                <a:solidFill>
                  <a:schemeClr val="tx2"/>
                </a:solidFill>
              </a:rPr>
              <a:t>Submitting Requests</a:t>
            </a:r>
            <a:endParaRPr sz="3200" b="1" u="sng" dirty="0">
              <a:solidFill>
                <a:schemeClr val="tx2"/>
              </a:solidFill>
            </a:endParaRPr>
          </a:p>
        </p:txBody>
      </p:sp>
      <p:sp>
        <p:nvSpPr>
          <p:cNvPr id="155" name="Google Shape;155;p28"/>
          <p:cNvSpPr txBox="1">
            <a:spLocks noGrp="1"/>
          </p:cNvSpPr>
          <p:nvPr>
            <p:ph type="body" idx="1"/>
          </p:nvPr>
        </p:nvSpPr>
        <p:spPr>
          <a:xfrm>
            <a:off x="415600" y="1536633"/>
            <a:ext cx="11360800" cy="5023200"/>
          </a:xfrm>
          <a:prstGeom prst="rect">
            <a:avLst/>
          </a:prstGeom>
        </p:spPr>
        <p:txBody>
          <a:bodyPr spcFirstLastPara="1" vert="horz" wrap="square" lIns="121900" tIns="121900" rIns="121900" bIns="121900" rtlCol="0" anchor="t" anchorCtr="0">
            <a:noAutofit/>
          </a:bodyPr>
          <a:lstStyle/>
          <a:p>
            <a:pPr>
              <a:buFont typeface="Arial" panose="020B0604020202020204" pitchFamily="34" charset="0"/>
              <a:buChar char="•"/>
            </a:pPr>
            <a:r>
              <a:rPr lang="en" dirty="0"/>
              <a:t>OCLC libraries </a:t>
            </a:r>
            <a:endParaRPr dirty="0"/>
          </a:p>
          <a:p>
            <a:pPr lvl="1" indent="-457189">
              <a:spcBef>
                <a:spcPts val="0"/>
              </a:spcBef>
              <a:buSzPts val="1800"/>
              <a:buFont typeface="Arial" panose="020B0604020202020204" pitchFamily="34" charset="0"/>
              <a:buChar char="•"/>
            </a:pPr>
            <a:r>
              <a:rPr lang="en" sz="2400" dirty="0"/>
              <a:t>Suppliers (uppercase)</a:t>
            </a:r>
            <a:endParaRPr sz="2400" dirty="0"/>
          </a:p>
          <a:p>
            <a:pPr lvl="1" indent="-457189">
              <a:spcBef>
                <a:spcPts val="0"/>
              </a:spcBef>
              <a:buSzPts val="1800"/>
              <a:buFont typeface="Arial" panose="020B0604020202020204" pitchFamily="34" charset="0"/>
              <a:buChar char="•"/>
            </a:pPr>
            <a:r>
              <a:rPr lang="en" sz="2400" dirty="0"/>
              <a:t>Non-suppliers</a:t>
            </a:r>
            <a:endParaRPr sz="2400" dirty="0"/>
          </a:p>
          <a:p>
            <a:pPr lvl="1" indent="-457189">
              <a:spcBef>
                <a:spcPts val="0"/>
              </a:spcBef>
              <a:buSzPts val="1800"/>
              <a:buFont typeface="Arial" panose="020B0604020202020204" pitchFamily="34" charset="0"/>
              <a:buChar char="•"/>
            </a:pPr>
            <a:r>
              <a:rPr lang="en" sz="2400" dirty="0"/>
              <a:t>Policies Directory</a:t>
            </a:r>
            <a:endParaRPr sz="2400" dirty="0"/>
          </a:p>
          <a:p>
            <a:pPr>
              <a:buFont typeface="Arial" panose="020B0604020202020204" pitchFamily="34" charset="0"/>
              <a:buChar char="•"/>
            </a:pPr>
            <a:r>
              <a:rPr lang="en" dirty="0"/>
              <a:t>Other libraries</a:t>
            </a:r>
            <a:endParaRPr dirty="0"/>
          </a:p>
          <a:p>
            <a:pPr lvl="1" indent="-457189">
              <a:spcBef>
                <a:spcPts val="0"/>
              </a:spcBef>
              <a:buSzPts val="1800"/>
              <a:buFont typeface="Arial" panose="020B0604020202020204" pitchFamily="34" charset="0"/>
              <a:buChar char="•"/>
            </a:pPr>
            <a:r>
              <a:rPr lang="en" sz="2400" dirty="0"/>
              <a:t>Library Websites</a:t>
            </a:r>
            <a:endParaRPr sz="2400" dirty="0"/>
          </a:p>
          <a:p>
            <a:pPr lvl="2" indent="-457189">
              <a:spcBef>
                <a:spcPts val="0"/>
              </a:spcBef>
              <a:buSzPts val="1800"/>
              <a:buFont typeface="Arial" panose="020B0604020202020204" pitchFamily="34" charset="0"/>
              <a:buChar char="•"/>
            </a:pPr>
            <a:r>
              <a:rPr lang="en" sz="2400" dirty="0"/>
              <a:t>Catalogs</a:t>
            </a:r>
            <a:endParaRPr sz="2400" dirty="0"/>
          </a:p>
          <a:p>
            <a:pPr lvl="2" indent="-457189">
              <a:spcBef>
                <a:spcPts val="0"/>
              </a:spcBef>
              <a:buSzPts val="1800"/>
              <a:buFont typeface="Arial" panose="020B0604020202020204" pitchFamily="34" charset="0"/>
              <a:buChar char="•"/>
            </a:pPr>
            <a:r>
              <a:rPr lang="en" sz="2400" dirty="0"/>
              <a:t>ILL homepage</a:t>
            </a:r>
            <a:endParaRPr sz="2400" dirty="0"/>
          </a:p>
          <a:p>
            <a:pPr lvl="2" indent="-457189">
              <a:spcBef>
                <a:spcPts val="0"/>
              </a:spcBef>
              <a:buSzPts val="1800"/>
              <a:buFont typeface="Arial" panose="020B0604020202020204" pitchFamily="34" charset="0"/>
              <a:buChar char="•"/>
            </a:pPr>
            <a:r>
              <a:rPr lang="en" sz="2400" dirty="0"/>
              <a:t>Contact emails</a:t>
            </a:r>
            <a:endParaRPr sz="2400" dirty="0"/>
          </a:p>
          <a:p>
            <a:pPr lvl="2" indent="-457189">
              <a:spcBef>
                <a:spcPts val="0"/>
              </a:spcBef>
              <a:buSzPts val="1800"/>
              <a:buFont typeface="Arial" panose="020B0604020202020204" pitchFamily="34" charset="0"/>
              <a:buChar char="•"/>
            </a:pPr>
            <a:r>
              <a:rPr lang="en" sz="2400" dirty="0"/>
              <a:t>Reference questions page</a:t>
            </a:r>
            <a:endParaRPr sz="2400" dirty="0"/>
          </a:p>
          <a:p>
            <a:pPr marL="0" indent="0">
              <a:spcBef>
                <a:spcPts val="2133"/>
              </a:spcBef>
              <a:buNone/>
            </a:pPr>
            <a:r>
              <a:rPr lang="en" dirty="0"/>
              <a:t>	</a:t>
            </a:r>
            <a:endParaRPr dirty="0"/>
          </a:p>
          <a:p>
            <a:pPr marL="0" indent="0">
              <a:spcBef>
                <a:spcPts val="2133"/>
              </a:spcBef>
              <a:spcAft>
                <a:spcPts val="2133"/>
              </a:spcAft>
              <a:buNone/>
            </a:pPr>
            <a:endParaRPr dirty="0"/>
          </a:p>
        </p:txBody>
      </p:sp>
      <p:pic>
        <p:nvPicPr>
          <p:cNvPr id="156" name="Google Shape;156;p28" descr="Image result for submit"/>
          <p:cNvPicPr preferRelativeResize="0"/>
          <p:nvPr/>
        </p:nvPicPr>
        <p:blipFill>
          <a:blip r:embed="rId3">
            <a:alphaModFix/>
          </a:blip>
          <a:stretch>
            <a:fillRect/>
          </a:stretch>
        </p:blipFill>
        <p:spPr>
          <a:xfrm>
            <a:off x="6634300" y="1832634"/>
            <a:ext cx="4730632" cy="3156167"/>
          </a:xfrm>
          <a:prstGeom prst="rect">
            <a:avLst/>
          </a:prstGeom>
          <a:noFill/>
          <a:ln>
            <a:noFill/>
          </a:ln>
        </p:spPr>
      </p:pic>
      <p:sp>
        <p:nvSpPr>
          <p:cNvPr id="157" name="Google Shape;157;p28"/>
          <p:cNvSpPr txBox="1"/>
          <p:nvPr/>
        </p:nvSpPr>
        <p:spPr>
          <a:xfrm>
            <a:off x="6190016" y="4988800"/>
            <a:ext cx="5619200" cy="644400"/>
          </a:xfrm>
          <a:prstGeom prst="rect">
            <a:avLst/>
          </a:prstGeom>
          <a:noFill/>
          <a:ln>
            <a:noFill/>
          </a:ln>
        </p:spPr>
        <p:txBody>
          <a:bodyPr spcFirstLastPara="1" wrap="square" lIns="121900" tIns="121900" rIns="121900" bIns="121900" anchor="ctr" anchorCtr="0">
            <a:noAutofit/>
          </a:bodyPr>
          <a:lstStyle/>
          <a:p>
            <a:pPr>
              <a:buClr>
                <a:srgbClr val="000000"/>
              </a:buClr>
              <a:buFont typeface="Arial"/>
              <a:buNone/>
            </a:pPr>
            <a:endParaRPr sz="1867" kern="0" dirty="0">
              <a:solidFill>
                <a:srgbClr val="000000"/>
              </a:solidFill>
              <a:latin typeface="Arial"/>
              <a:cs typeface="Arial"/>
              <a:sym typeface="Arial"/>
            </a:endParaRPr>
          </a:p>
          <a:p>
            <a:pPr algn="ctr">
              <a:buClr>
                <a:srgbClr val="000000"/>
              </a:buClr>
              <a:buFont typeface="Arial"/>
              <a:buNone/>
            </a:pPr>
            <a:r>
              <a:rPr lang="en" sz="1067" kern="0" dirty="0">
                <a:solidFill>
                  <a:srgbClr val="000000"/>
                </a:solidFill>
                <a:latin typeface="Arial"/>
                <a:cs typeface="Arial"/>
                <a:sym typeface="Arial"/>
              </a:rPr>
              <a:t>http://www.thebluediamondgallery.com/handwriting/s/submit.html</a:t>
            </a:r>
            <a:endParaRPr sz="1067" kern="0" dirty="0">
              <a:solidFill>
                <a:srgbClr val="000000"/>
              </a:solidFill>
              <a:latin typeface="Arial"/>
              <a:cs typeface="Arial"/>
              <a:sym typeface="Arial"/>
            </a:endParaRPr>
          </a:p>
        </p:txBody>
      </p:sp>
    </p:spTree>
    <p:extLst>
      <p:ext uri="{BB962C8B-B14F-4D97-AF65-F5344CB8AC3E}">
        <p14:creationId xmlns:p14="http://schemas.microsoft.com/office/powerpoint/2010/main" val="17956218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1"/>
        <p:cNvGrpSpPr/>
        <p:nvPr/>
      </p:nvGrpSpPr>
      <p:grpSpPr>
        <a:xfrm>
          <a:off x="0" y="0"/>
          <a:ext cx="0" cy="0"/>
          <a:chOff x="0" y="0"/>
          <a:chExt cx="0" cy="0"/>
        </a:xfrm>
      </p:grpSpPr>
      <p:pic>
        <p:nvPicPr>
          <p:cNvPr id="164" name="Google Shape;164;p29" descr="Image result for language"/>
          <p:cNvPicPr preferRelativeResize="0"/>
          <p:nvPr/>
        </p:nvPicPr>
        <p:blipFill>
          <a:blip r:embed="rId3">
            <a:alphaModFix/>
          </a:blip>
          <a:stretch>
            <a:fillRect/>
          </a:stretch>
        </p:blipFill>
        <p:spPr>
          <a:xfrm>
            <a:off x="7074390" y="1792133"/>
            <a:ext cx="4635065" cy="3092400"/>
          </a:xfrm>
          <a:prstGeom prst="rect">
            <a:avLst/>
          </a:prstGeom>
          <a:noFill/>
          <a:ln>
            <a:noFill/>
          </a:ln>
        </p:spPr>
      </p:pic>
      <p:sp>
        <p:nvSpPr>
          <p:cNvPr id="162" name="Google Shape;162;p2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buClr>
                <a:schemeClr val="dk1"/>
              </a:buClr>
              <a:buSzPts val="1100"/>
            </a:pPr>
            <a:r>
              <a:rPr lang="en" sz="3200" b="1" u="sng" dirty="0">
                <a:solidFill>
                  <a:schemeClr val="tx2"/>
                </a:solidFill>
              </a:rPr>
              <a:t>Language Tips for Submitting Requests</a:t>
            </a:r>
            <a:endParaRPr sz="3200" b="1" dirty="0">
              <a:solidFill>
                <a:schemeClr val="tx2"/>
              </a:solidFill>
            </a:endParaRPr>
          </a:p>
        </p:txBody>
      </p:sp>
      <p:sp>
        <p:nvSpPr>
          <p:cNvPr id="163" name="Google Shape;163;p29"/>
          <p:cNvSpPr txBox="1">
            <a:spLocks noGrp="1"/>
          </p:cNvSpPr>
          <p:nvPr>
            <p:ph type="body" idx="1"/>
          </p:nvPr>
        </p:nvSpPr>
        <p:spPr>
          <a:xfrm>
            <a:off x="415600" y="1536633"/>
            <a:ext cx="7085200" cy="4555200"/>
          </a:xfrm>
          <a:prstGeom prst="rect">
            <a:avLst/>
          </a:prstGeom>
        </p:spPr>
        <p:txBody>
          <a:bodyPr spcFirstLastPara="1" vert="horz" wrap="square" lIns="121900" tIns="121900" rIns="121900" bIns="121900" rtlCol="0" anchor="t" anchorCtr="0">
            <a:noAutofit/>
          </a:bodyPr>
          <a:lstStyle/>
          <a:p>
            <a:pPr>
              <a:buFont typeface="Arial" panose="020B0604020202020204" pitchFamily="34" charset="0"/>
              <a:buChar char="•"/>
            </a:pPr>
            <a:r>
              <a:rPr lang="en" dirty="0"/>
              <a:t>Look for English language website - flag in top corner</a:t>
            </a:r>
            <a:endParaRPr dirty="0"/>
          </a:p>
          <a:p>
            <a:pPr>
              <a:buFont typeface="Arial" panose="020B0604020202020204" pitchFamily="34" charset="0"/>
              <a:buChar char="•"/>
            </a:pPr>
            <a:r>
              <a:rPr lang="en" dirty="0"/>
              <a:t>Can email in English or there may be local staff/students who speak other languages</a:t>
            </a:r>
            <a:endParaRPr dirty="0"/>
          </a:p>
          <a:p>
            <a:pPr>
              <a:buFont typeface="Arial" panose="020B0604020202020204" pitchFamily="34" charset="0"/>
              <a:buChar char="•"/>
            </a:pPr>
            <a:r>
              <a:rPr lang="en" dirty="0"/>
              <a:t>Or, just add a greeting or sign off saying thanks in other languages</a:t>
            </a:r>
            <a:endParaRPr dirty="0"/>
          </a:p>
          <a:p>
            <a:pPr>
              <a:buFont typeface="Arial" panose="020B0604020202020204" pitchFamily="34" charset="0"/>
              <a:buChar char="•"/>
            </a:pPr>
            <a:r>
              <a:rPr lang="en" dirty="0"/>
              <a:t>Google translate can help you understand webpage wording or to translate an email response but it’s not good enough to use to write an email</a:t>
            </a:r>
            <a:endParaRPr dirty="0"/>
          </a:p>
        </p:txBody>
      </p:sp>
      <p:sp>
        <p:nvSpPr>
          <p:cNvPr id="165" name="Google Shape;165;p29"/>
          <p:cNvSpPr txBox="1"/>
          <p:nvPr/>
        </p:nvSpPr>
        <p:spPr>
          <a:xfrm>
            <a:off x="7948367" y="3982367"/>
            <a:ext cx="3853600" cy="2410000"/>
          </a:xfrm>
          <a:prstGeom prst="rect">
            <a:avLst/>
          </a:prstGeom>
          <a:noFill/>
          <a:ln>
            <a:noFill/>
          </a:ln>
        </p:spPr>
        <p:txBody>
          <a:bodyPr spcFirstLastPara="1" wrap="square" lIns="121900" tIns="121900" rIns="121900" bIns="121900" anchor="ctr" anchorCtr="0">
            <a:noAutofit/>
          </a:bodyPr>
          <a:lstStyle/>
          <a:p>
            <a:pPr>
              <a:buClr>
                <a:srgbClr val="000000"/>
              </a:buClr>
              <a:buFont typeface="Arial"/>
              <a:buNone/>
            </a:pPr>
            <a:r>
              <a:rPr lang="en" sz="933" kern="0">
                <a:solidFill>
                  <a:srgbClr val="000000"/>
                </a:solidFill>
                <a:latin typeface="Arial"/>
                <a:cs typeface="Arial"/>
                <a:sym typeface="Arial"/>
              </a:rPr>
              <a:t>https://pixabay.com/en/welcome-words-greeting-language-905562/</a:t>
            </a:r>
            <a:endParaRPr sz="933" kern="0">
              <a:solidFill>
                <a:srgbClr val="000000"/>
              </a:solidFill>
              <a:latin typeface="Arial"/>
              <a:cs typeface="Arial"/>
              <a:sym typeface="Arial"/>
            </a:endParaRPr>
          </a:p>
        </p:txBody>
      </p:sp>
    </p:spTree>
    <p:extLst>
      <p:ext uri="{BB962C8B-B14F-4D97-AF65-F5344CB8AC3E}">
        <p14:creationId xmlns:p14="http://schemas.microsoft.com/office/powerpoint/2010/main" val="150331268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Google Shape;170;p3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Workflows in ILLiad for non-OCLC libraries</a:t>
            </a:r>
            <a:endParaRPr sz="3200" b="1" u="sng" dirty="0"/>
          </a:p>
        </p:txBody>
      </p:sp>
      <p:sp>
        <p:nvSpPr>
          <p:cNvPr id="171" name="Google Shape;171;p30"/>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sz="1333" b="1" dirty="0"/>
              <a:t>Borrowing: </a:t>
            </a:r>
            <a:endParaRPr sz="1333" b="1" dirty="0"/>
          </a:p>
          <a:p>
            <a:pPr indent="-389457">
              <a:spcBef>
                <a:spcPts val="2133"/>
              </a:spcBef>
              <a:buSzPts val="1000"/>
              <a:buFont typeface="Arial" panose="020B0604020202020204" pitchFamily="34" charset="0"/>
              <a:buChar char="•"/>
            </a:pPr>
            <a:r>
              <a:rPr lang="en" sz="1333" dirty="0"/>
              <a:t>Finding email/phone contact for lending institutions</a:t>
            </a:r>
            <a:endParaRPr sz="1333" dirty="0"/>
          </a:p>
          <a:p>
            <a:pPr lvl="1" indent="-389457">
              <a:spcBef>
                <a:spcPts val="0"/>
              </a:spcBef>
              <a:buSzPts val="1000"/>
              <a:buFont typeface="Arial" panose="020B0604020202020204" pitchFamily="34" charset="0"/>
              <a:buChar char="•"/>
            </a:pPr>
            <a:r>
              <a:rPr lang="en" sz="1333" dirty="0"/>
              <a:t>Try to see if there’s any information on a webpage about lending policies before contacting</a:t>
            </a:r>
            <a:endParaRPr sz="1333" dirty="0"/>
          </a:p>
          <a:p>
            <a:pPr lvl="1" indent="-389457">
              <a:spcBef>
                <a:spcPts val="0"/>
              </a:spcBef>
              <a:buSzPts val="1000"/>
              <a:buFont typeface="Arial" panose="020B0604020202020204" pitchFamily="34" charset="0"/>
              <a:buChar char="•"/>
            </a:pPr>
            <a:r>
              <a:rPr lang="en" sz="1333" dirty="0"/>
              <a:t>Include as much bib info in email as possible, and ask for info on policies, costs, etc</a:t>
            </a:r>
            <a:endParaRPr sz="1333" dirty="0"/>
          </a:p>
          <a:p>
            <a:pPr lvl="2" indent="-389457">
              <a:spcBef>
                <a:spcPts val="0"/>
              </a:spcBef>
              <a:buSzPts val="1000"/>
              <a:buFont typeface="Arial" panose="020B0604020202020204" pitchFamily="34" charset="0"/>
              <a:buChar char="•"/>
            </a:pPr>
            <a:r>
              <a:rPr lang="en" sz="1333" dirty="0"/>
              <a:t>Follow up contact (if no response)</a:t>
            </a:r>
            <a:endParaRPr sz="1333" dirty="0"/>
          </a:p>
          <a:p>
            <a:pPr indent="-389457">
              <a:buSzPts val="1000"/>
              <a:buFont typeface="Arial" panose="020B0604020202020204" pitchFamily="34" charset="0"/>
              <a:buChar char="•"/>
            </a:pPr>
            <a:r>
              <a:rPr lang="en" sz="1333" dirty="0"/>
              <a:t>Noting all details in request notes/cc’ing involved in processing </a:t>
            </a:r>
            <a:endParaRPr sz="1333" dirty="0"/>
          </a:p>
          <a:p>
            <a:pPr indent="-389457">
              <a:buSzPts val="1000"/>
              <a:buFont typeface="Arial" panose="020B0604020202020204" pitchFamily="34" charset="0"/>
              <a:buChar char="•"/>
            </a:pPr>
            <a:r>
              <a:rPr lang="en" sz="1333" dirty="0"/>
              <a:t>Receiving in ILLiad/flagging for special return processing</a:t>
            </a:r>
            <a:endParaRPr sz="1333" dirty="0"/>
          </a:p>
          <a:p>
            <a:pPr marL="0" indent="0">
              <a:spcBef>
                <a:spcPts val="2133"/>
              </a:spcBef>
              <a:buNone/>
            </a:pPr>
            <a:r>
              <a:rPr lang="en" sz="1333" b="1" dirty="0"/>
              <a:t>Lending: </a:t>
            </a:r>
            <a:endParaRPr sz="1333" b="1" dirty="0"/>
          </a:p>
          <a:p>
            <a:pPr indent="-389457">
              <a:spcBef>
                <a:spcPts val="2133"/>
              </a:spcBef>
              <a:buSzPts val="1000"/>
              <a:buFont typeface="Arial" panose="020B0604020202020204" pitchFamily="34" charset="0"/>
              <a:buChar char="•"/>
            </a:pPr>
            <a:r>
              <a:rPr lang="en" sz="1333" dirty="0"/>
              <a:t>If you have an ILL webpage for patrons, include a place for (all) borrowers to contact your library</a:t>
            </a:r>
            <a:endParaRPr sz="1333" dirty="0"/>
          </a:p>
          <a:p>
            <a:pPr indent="-389457">
              <a:buSzPts val="1000"/>
              <a:buFont typeface="Arial" panose="020B0604020202020204" pitchFamily="34" charset="0"/>
              <a:buChar char="•"/>
            </a:pPr>
            <a:r>
              <a:rPr lang="en" sz="1333" dirty="0"/>
              <a:t>If contacted by email about lending, be sure to include important info about turnaround times, fees, and other expectations up front. Get contact info for shipping! </a:t>
            </a:r>
            <a:endParaRPr sz="1333" dirty="0"/>
          </a:p>
          <a:p>
            <a:pPr indent="-389457">
              <a:buSzPts val="1000"/>
              <a:buFont typeface="Arial" panose="020B0604020202020204" pitchFamily="34" charset="0"/>
              <a:buChar char="•"/>
            </a:pPr>
            <a:r>
              <a:rPr lang="en" sz="1333" dirty="0"/>
              <a:t>Logon page: </a:t>
            </a:r>
            <a:r>
              <a:rPr lang="en" sz="1333" u="sng" dirty="0">
                <a:solidFill>
                  <a:schemeClr val="tx1"/>
                </a:solidFill>
              </a:rPr>
              <a:t>https://illiad.lib.binghamton.edu/illiad/Lending/illiadlending.dll</a:t>
            </a:r>
            <a:r>
              <a:rPr lang="en" sz="1333" dirty="0">
                <a:solidFill>
                  <a:schemeClr val="tx1"/>
                </a:solidFill>
              </a:rPr>
              <a:t>	</a:t>
            </a:r>
            <a:endParaRPr sz="1333" dirty="0">
              <a:solidFill>
                <a:schemeClr val="tx1"/>
              </a:solidFill>
            </a:endParaRPr>
          </a:p>
        </p:txBody>
      </p:sp>
    </p:spTree>
    <p:extLst>
      <p:ext uri="{BB962C8B-B14F-4D97-AF65-F5344CB8AC3E}">
        <p14:creationId xmlns:p14="http://schemas.microsoft.com/office/powerpoint/2010/main" val="346645872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5"/>
        <p:cNvGrpSpPr/>
        <p:nvPr/>
      </p:nvGrpSpPr>
      <p:grpSpPr>
        <a:xfrm>
          <a:off x="0" y="0"/>
          <a:ext cx="0" cy="0"/>
          <a:chOff x="0" y="0"/>
          <a:chExt cx="0" cy="0"/>
        </a:xfrm>
      </p:grpSpPr>
      <p:sp>
        <p:nvSpPr>
          <p:cNvPr id="176" name="Google Shape;176;p3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IFLA vouchers </a:t>
            </a:r>
            <a:endParaRPr sz="3200" b="1" u="sng" dirty="0"/>
          </a:p>
        </p:txBody>
      </p:sp>
      <p:sp>
        <p:nvSpPr>
          <p:cNvPr id="177" name="Google Shape;177;p31"/>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buFont typeface="Arial" panose="020B0604020202020204" pitchFamily="34" charset="0"/>
              <a:buChar char="•"/>
            </a:pPr>
            <a:r>
              <a:rPr lang="en" dirty="0"/>
              <a:t>IFLA: </a:t>
            </a:r>
            <a:r>
              <a:rPr lang="en" b="1" dirty="0"/>
              <a:t>I</a:t>
            </a:r>
            <a:r>
              <a:rPr lang="en" dirty="0"/>
              <a:t>nternational </a:t>
            </a:r>
            <a:r>
              <a:rPr lang="en" b="1" dirty="0"/>
              <a:t>F</a:t>
            </a:r>
            <a:r>
              <a:rPr lang="en" dirty="0"/>
              <a:t>ederation of </a:t>
            </a:r>
            <a:r>
              <a:rPr lang="en" b="1" dirty="0"/>
              <a:t>L</a:t>
            </a:r>
            <a:r>
              <a:rPr lang="en" dirty="0"/>
              <a:t>ibrary </a:t>
            </a:r>
            <a:r>
              <a:rPr lang="en" b="1" dirty="0"/>
              <a:t>A</a:t>
            </a:r>
            <a:r>
              <a:rPr lang="en" dirty="0"/>
              <a:t>ssociations</a:t>
            </a:r>
            <a:endParaRPr dirty="0"/>
          </a:p>
          <a:p>
            <a:pPr lvl="1">
              <a:spcBef>
                <a:spcPts val="0"/>
              </a:spcBef>
              <a:buFont typeface="Arial" panose="020B0604020202020204" pitchFamily="34" charset="0"/>
              <a:buChar char="•"/>
            </a:pPr>
            <a:r>
              <a:rPr lang="en" u="sng" dirty="0">
                <a:solidFill>
                  <a:schemeClr val="tx1"/>
                </a:solidFill>
              </a:rPr>
              <a:t>https://www.ifla.org/</a:t>
            </a:r>
            <a:endParaRPr dirty="0">
              <a:solidFill>
                <a:schemeClr val="tx1"/>
              </a:solidFill>
            </a:endParaRPr>
          </a:p>
          <a:p>
            <a:pPr lvl="1">
              <a:spcBef>
                <a:spcPts val="0"/>
              </a:spcBef>
              <a:buFont typeface="Arial" panose="020B0604020202020204" pitchFamily="34" charset="0"/>
              <a:buChar char="•"/>
            </a:pPr>
            <a:r>
              <a:rPr lang="en" u="sng" dirty="0">
                <a:solidFill>
                  <a:schemeClr val="tx1"/>
                </a:solidFill>
              </a:rPr>
              <a:t>https://www.ifla.org/voucher-scheme</a:t>
            </a:r>
            <a:r>
              <a:rPr lang="en" dirty="0">
                <a:solidFill>
                  <a:schemeClr val="tx1"/>
                </a:solidFill>
              </a:rPr>
              <a:t> </a:t>
            </a:r>
            <a:endParaRPr dirty="0">
              <a:solidFill>
                <a:schemeClr val="tx1"/>
              </a:solidFill>
            </a:endParaRPr>
          </a:p>
          <a:p>
            <a:pPr>
              <a:buFont typeface="Arial" panose="020B0604020202020204" pitchFamily="34" charset="0"/>
              <a:buChar char="•"/>
            </a:pPr>
            <a:r>
              <a:rPr lang="en" dirty="0"/>
              <a:t>This international association developed a way for libraries to operate with each other without having to deal with currency exchanges</a:t>
            </a:r>
            <a:endParaRPr dirty="0"/>
          </a:p>
          <a:p>
            <a:pPr>
              <a:buFont typeface="Arial" panose="020B0604020202020204" pitchFamily="34" charset="0"/>
              <a:buChar char="•"/>
            </a:pPr>
            <a:r>
              <a:rPr lang="en" dirty="0"/>
              <a:t>There are multiple ways to purchase IFLA vouchers</a:t>
            </a:r>
            <a:endParaRPr dirty="0"/>
          </a:p>
          <a:p>
            <a:pPr lvl="1">
              <a:spcBef>
                <a:spcPts val="0"/>
              </a:spcBef>
              <a:buFont typeface="Arial" panose="020B0604020202020204" pitchFamily="34" charset="0"/>
              <a:buChar char="•"/>
            </a:pPr>
            <a:r>
              <a:rPr lang="en" dirty="0"/>
              <a:t>US &amp; Canada: OCLC</a:t>
            </a:r>
            <a:endParaRPr dirty="0"/>
          </a:p>
          <a:p>
            <a:pPr lvl="1">
              <a:spcBef>
                <a:spcPts val="0"/>
              </a:spcBef>
              <a:buFont typeface="Arial" panose="020B0604020202020204" pitchFamily="34" charset="0"/>
              <a:buChar char="•"/>
            </a:pPr>
            <a:r>
              <a:rPr lang="en" dirty="0"/>
              <a:t>Japan: Japanese Library Association</a:t>
            </a:r>
            <a:endParaRPr dirty="0"/>
          </a:p>
          <a:p>
            <a:pPr lvl="1">
              <a:spcBef>
                <a:spcPts val="0"/>
              </a:spcBef>
              <a:buFont typeface="Arial" panose="020B0604020202020204" pitchFamily="34" charset="0"/>
              <a:buChar char="•"/>
            </a:pPr>
            <a:r>
              <a:rPr lang="en" dirty="0"/>
              <a:t>Switzerland: Swiss Association Library &amp; Information Management</a:t>
            </a:r>
            <a:endParaRPr dirty="0"/>
          </a:p>
          <a:p>
            <a:pPr lvl="1">
              <a:spcBef>
                <a:spcPts val="0"/>
              </a:spcBef>
              <a:buFont typeface="Arial" panose="020B0604020202020204" pitchFamily="34" charset="0"/>
              <a:buChar char="•"/>
            </a:pPr>
            <a:r>
              <a:rPr lang="en" dirty="0"/>
              <a:t>All other countries: Directly from IFLA (headquarters are in the Netherlands)</a:t>
            </a:r>
            <a:endParaRPr dirty="0"/>
          </a:p>
          <a:p>
            <a:pPr marL="0" indent="0">
              <a:spcBef>
                <a:spcPts val="2133"/>
              </a:spcBef>
              <a:buNone/>
            </a:pPr>
            <a:endParaRPr dirty="0"/>
          </a:p>
          <a:p>
            <a:pPr marL="0" indent="0">
              <a:spcBef>
                <a:spcPts val="2133"/>
              </a:spcBef>
              <a:buNone/>
            </a:pPr>
            <a:endParaRPr dirty="0"/>
          </a:p>
          <a:p>
            <a:pPr marL="0" indent="0">
              <a:spcBef>
                <a:spcPts val="2133"/>
              </a:spcBef>
              <a:buNone/>
            </a:pPr>
            <a:endParaRPr dirty="0"/>
          </a:p>
          <a:p>
            <a:pPr marL="0" indent="0">
              <a:spcBef>
                <a:spcPts val="2133"/>
              </a:spcBef>
              <a:spcAft>
                <a:spcPts val="2133"/>
              </a:spcAft>
              <a:buNone/>
            </a:pPr>
            <a:endParaRPr dirty="0"/>
          </a:p>
        </p:txBody>
      </p:sp>
      <p:pic>
        <p:nvPicPr>
          <p:cNvPr id="178" name="Google Shape;178;p31"/>
          <p:cNvPicPr preferRelativeResize="0"/>
          <p:nvPr/>
        </p:nvPicPr>
        <p:blipFill>
          <a:blip r:embed="rId3">
            <a:alphaModFix/>
          </a:blip>
          <a:stretch>
            <a:fillRect/>
          </a:stretch>
        </p:blipFill>
        <p:spPr>
          <a:xfrm>
            <a:off x="8949945" y="700911"/>
            <a:ext cx="1826967" cy="1909100"/>
          </a:xfrm>
          <a:prstGeom prst="rect">
            <a:avLst/>
          </a:prstGeom>
          <a:noFill/>
          <a:ln>
            <a:noFill/>
          </a:ln>
        </p:spPr>
      </p:pic>
    </p:spTree>
    <p:extLst>
      <p:ext uri="{BB962C8B-B14F-4D97-AF65-F5344CB8AC3E}">
        <p14:creationId xmlns:p14="http://schemas.microsoft.com/office/powerpoint/2010/main" val="243237662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Tools to find materials</a:t>
            </a:r>
            <a:endParaRPr sz="3200" b="1" u="sng" dirty="0"/>
          </a:p>
        </p:txBody>
      </p:sp>
      <p:sp>
        <p:nvSpPr>
          <p:cNvPr id="63" name="Google Shape;63;p14"/>
          <p:cNvSpPr txBox="1">
            <a:spLocks noGrp="1"/>
          </p:cNvSpPr>
          <p:nvPr>
            <p:ph type="body" idx="1"/>
          </p:nvPr>
        </p:nvSpPr>
        <p:spPr>
          <a:xfrm>
            <a:off x="3457967" y="1523800"/>
            <a:ext cx="8241509" cy="4555200"/>
          </a:xfrm>
          <a:prstGeom prst="rect">
            <a:avLst/>
          </a:prstGeom>
        </p:spPr>
        <p:txBody>
          <a:bodyPr spcFirstLastPara="1" vert="horz" wrap="square" lIns="121900" tIns="121900" rIns="121900" bIns="121900" rtlCol="0" anchor="t" anchorCtr="0">
            <a:noAutofit/>
          </a:bodyPr>
          <a:lstStyle/>
          <a:p>
            <a:pPr marL="0" indent="0">
              <a:lnSpc>
                <a:spcPct val="90000"/>
              </a:lnSpc>
              <a:spcBef>
                <a:spcPts val="1333"/>
              </a:spcBef>
              <a:buNone/>
            </a:pPr>
            <a:r>
              <a:rPr lang="en" dirty="0">
                <a:solidFill>
                  <a:schemeClr val="dk1"/>
                </a:solidFill>
              </a:rPr>
              <a:t>• Old material in public domain:</a:t>
            </a:r>
            <a:endParaRPr dirty="0">
              <a:solidFill>
                <a:schemeClr val="dk1"/>
              </a:solidFill>
            </a:endParaRPr>
          </a:p>
          <a:p>
            <a:pPr indent="0">
              <a:lnSpc>
                <a:spcPct val="90000"/>
              </a:lnSpc>
              <a:spcBef>
                <a:spcPts val="667"/>
              </a:spcBef>
              <a:buClr>
                <a:schemeClr val="dk1"/>
              </a:buClr>
              <a:buSzPts val="1100"/>
              <a:buNone/>
            </a:pPr>
            <a:r>
              <a:rPr lang="en" dirty="0">
                <a:solidFill>
                  <a:schemeClr val="dk1"/>
                </a:solidFill>
              </a:rPr>
              <a:t>•Archive.org</a:t>
            </a:r>
            <a:endParaRPr dirty="0">
              <a:solidFill>
                <a:schemeClr val="dk1"/>
              </a:solidFill>
            </a:endParaRPr>
          </a:p>
          <a:p>
            <a:pPr indent="0">
              <a:lnSpc>
                <a:spcPct val="90000"/>
              </a:lnSpc>
              <a:spcBef>
                <a:spcPts val="667"/>
              </a:spcBef>
              <a:buClr>
                <a:schemeClr val="dk1"/>
              </a:buClr>
              <a:buSzPts val="1100"/>
              <a:buNone/>
            </a:pPr>
            <a:r>
              <a:rPr lang="en" dirty="0">
                <a:solidFill>
                  <a:schemeClr val="dk1"/>
                </a:solidFill>
              </a:rPr>
              <a:t>•Hathitrust</a:t>
            </a:r>
            <a:endParaRPr dirty="0">
              <a:solidFill>
                <a:schemeClr val="dk1"/>
              </a:solidFill>
            </a:endParaRPr>
          </a:p>
          <a:p>
            <a:pPr indent="0">
              <a:lnSpc>
                <a:spcPct val="90000"/>
              </a:lnSpc>
              <a:spcBef>
                <a:spcPts val="667"/>
              </a:spcBef>
              <a:buClr>
                <a:schemeClr val="dk1"/>
              </a:buClr>
              <a:buSzPts val="1100"/>
              <a:buNone/>
            </a:pPr>
            <a:r>
              <a:rPr lang="en" dirty="0">
                <a:solidFill>
                  <a:schemeClr val="dk1"/>
                </a:solidFill>
              </a:rPr>
              <a:t>•Gallica</a:t>
            </a:r>
            <a:endParaRPr dirty="0">
              <a:solidFill>
                <a:schemeClr val="dk1"/>
              </a:solidFill>
            </a:endParaRPr>
          </a:p>
          <a:p>
            <a:pPr marL="0" indent="0">
              <a:lnSpc>
                <a:spcPct val="90000"/>
              </a:lnSpc>
              <a:spcBef>
                <a:spcPts val="667"/>
              </a:spcBef>
              <a:buNone/>
            </a:pPr>
            <a:r>
              <a:rPr lang="en" dirty="0">
                <a:solidFill>
                  <a:schemeClr val="dk1"/>
                </a:solidFill>
              </a:rPr>
              <a:t>• Open Access publishing:</a:t>
            </a:r>
            <a:endParaRPr dirty="0">
              <a:solidFill>
                <a:schemeClr val="dk1"/>
              </a:solidFill>
            </a:endParaRPr>
          </a:p>
          <a:p>
            <a:pPr indent="0">
              <a:lnSpc>
                <a:spcPct val="90000"/>
              </a:lnSpc>
              <a:spcBef>
                <a:spcPts val="667"/>
              </a:spcBef>
              <a:buClr>
                <a:schemeClr val="dk1"/>
              </a:buClr>
              <a:buSzPts val="1100"/>
              <a:buNone/>
            </a:pPr>
            <a:r>
              <a:rPr lang="en" dirty="0">
                <a:solidFill>
                  <a:schemeClr val="dk1"/>
                </a:solidFill>
              </a:rPr>
              <a:t>•DOAJ (set up in link resolver)</a:t>
            </a:r>
            <a:endParaRPr dirty="0">
              <a:solidFill>
                <a:schemeClr val="dk1"/>
              </a:solidFill>
            </a:endParaRPr>
          </a:p>
          <a:p>
            <a:pPr indent="0">
              <a:lnSpc>
                <a:spcPct val="90000"/>
              </a:lnSpc>
              <a:spcBef>
                <a:spcPts val="667"/>
              </a:spcBef>
              <a:buClr>
                <a:schemeClr val="dk1"/>
              </a:buClr>
              <a:buSzPts val="1100"/>
              <a:buNone/>
            </a:pPr>
            <a:r>
              <a:rPr lang="en" dirty="0">
                <a:solidFill>
                  <a:schemeClr val="dk1"/>
                </a:solidFill>
              </a:rPr>
              <a:t>•Google search (OA journals, institutional repositories, author pages, social networking sites).</a:t>
            </a:r>
            <a:endParaRPr dirty="0">
              <a:solidFill>
                <a:schemeClr val="dk1"/>
              </a:solidFill>
            </a:endParaRPr>
          </a:p>
          <a:p>
            <a:pPr indent="0">
              <a:lnSpc>
                <a:spcPct val="90000"/>
              </a:lnSpc>
              <a:spcBef>
                <a:spcPts val="667"/>
              </a:spcBef>
              <a:buClr>
                <a:srgbClr val="000000"/>
              </a:buClr>
              <a:buSzPts val="1100"/>
              <a:buNone/>
            </a:pPr>
            <a:r>
              <a:rPr lang="en" dirty="0">
                <a:solidFill>
                  <a:schemeClr val="dk1"/>
                </a:solidFill>
              </a:rPr>
              <a:t>•Spanish and Portuguese journals: Dialnet, Redalyc, SciELO</a:t>
            </a:r>
            <a:endParaRPr dirty="0">
              <a:solidFill>
                <a:schemeClr val="dk1"/>
              </a:solidFill>
            </a:endParaRPr>
          </a:p>
          <a:p>
            <a:pPr marL="0" indent="0">
              <a:spcAft>
                <a:spcPts val="2133"/>
              </a:spcAft>
              <a:buNone/>
            </a:pPr>
            <a:endParaRPr dirty="0">
              <a:solidFill>
                <a:schemeClr val="dk1"/>
              </a:solidFill>
            </a:endParaRPr>
          </a:p>
        </p:txBody>
      </p:sp>
      <p:pic>
        <p:nvPicPr>
          <p:cNvPr id="64" name="Google Shape;64;p14" descr="Image result for open access"/>
          <p:cNvPicPr preferRelativeResize="0"/>
          <p:nvPr/>
        </p:nvPicPr>
        <p:blipFill>
          <a:blip r:embed="rId3">
            <a:alphaModFix/>
          </a:blip>
          <a:stretch>
            <a:fillRect/>
          </a:stretch>
        </p:blipFill>
        <p:spPr>
          <a:xfrm>
            <a:off x="1200700" y="1927333"/>
            <a:ext cx="939067" cy="1466000"/>
          </a:xfrm>
          <a:prstGeom prst="rect">
            <a:avLst/>
          </a:prstGeom>
          <a:noFill/>
          <a:ln>
            <a:noFill/>
          </a:ln>
        </p:spPr>
      </p:pic>
      <p:pic>
        <p:nvPicPr>
          <p:cNvPr id="65" name="Google Shape;65;p14"/>
          <p:cNvPicPr preferRelativeResize="0"/>
          <p:nvPr/>
        </p:nvPicPr>
        <p:blipFill rotWithShape="1">
          <a:blip r:embed="rId4">
            <a:alphaModFix/>
          </a:blip>
          <a:srcRect r="41262"/>
          <a:stretch/>
        </p:blipFill>
        <p:spPr>
          <a:xfrm>
            <a:off x="225467" y="3963733"/>
            <a:ext cx="3232499" cy="2115267"/>
          </a:xfrm>
          <a:prstGeom prst="rect">
            <a:avLst/>
          </a:prstGeom>
          <a:noFill/>
          <a:ln>
            <a:noFill/>
          </a:ln>
        </p:spPr>
      </p:pic>
      <p:sp>
        <p:nvSpPr>
          <p:cNvPr id="66" name="Google Shape;66;p14"/>
          <p:cNvSpPr txBox="1"/>
          <p:nvPr/>
        </p:nvSpPr>
        <p:spPr>
          <a:xfrm>
            <a:off x="106633" y="5874467"/>
            <a:ext cx="4373200" cy="763600"/>
          </a:xfrm>
          <a:prstGeom prst="rect">
            <a:avLst/>
          </a:prstGeom>
          <a:noFill/>
          <a:ln>
            <a:noFill/>
          </a:ln>
        </p:spPr>
        <p:txBody>
          <a:bodyPr spcFirstLastPara="1" wrap="square" lIns="121900" tIns="121900" rIns="121900" bIns="121900" anchor="ctr" anchorCtr="0">
            <a:noAutofit/>
          </a:bodyPr>
          <a:lstStyle/>
          <a:p>
            <a:pPr>
              <a:buClr>
                <a:srgbClr val="000000"/>
              </a:buClr>
              <a:buFont typeface="Arial"/>
              <a:buNone/>
            </a:pPr>
            <a:r>
              <a:rPr lang="en" sz="800" kern="0">
                <a:solidFill>
                  <a:srgbClr val="000000"/>
                </a:solidFill>
                <a:latin typeface="Arial"/>
                <a:cs typeface="Arial"/>
                <a:sym typeface="Arial"/>
              </a:rPr>
              <a:t>https://airastana.com/uae/Information/Travel-to-Kazakhstan/Visa-Free-</a:t>
            </a:r>
            <a:endParaRPr sz="800" kern="0">
              <a:solidFill>
                <a:srgbClr val="000000"/>
              </a:solidFill>
              <a:latin typeface="Arial"/>
              <a:cs typeface="Arial"/>
              <a:sym typeface="Arial"/>
            </a:endParaRPr>
          </a:p>
          <a:p>
            <a:pPr>
              <a:buClr>
                <a:srgbClr val="000000"/>
              </a:buClr>
              <a:buFont typeface="Arial"/>
              <a:buNone/>
            </a:pPr>
            <a:r>
              <a:rPr lang="en" sz="800" kern="0">
                <a:solidFill>
                  <a:srgbClr val="000000"/>
                </a:solidFill>
                <a:latin typeface="Arial"/>
                <a:cs typeface="Arial"/>
                <a:sym typeface="Arial"/>
              </a:rPr>
              <a:t>Travel-to-Kazakhstan</a:t>
            </a:r>
            <a:endParaRPr sz="800" kern="0">
              <a:solidFill>
                <a:srgbClr val="000000"/>
              </a:solidFill>
              <a:latin typeface="Arial"/>
              <a:cs typeface="Arial"/>
              <a:sym typeface="Arial"/>
            </a:endParaRPr>
          </a:p>
        </p:txBody>
      </p:sp>
    </p:spTree>
    <p:extLst>
      <p:ext uri="{BB962C8B-B14F-4D97-AF65-F5344CB8AC3E}">
        <p14:creationId xmlns:p14="http://schemas.microsoft.com/office/powerpoint/2010/main" val="2673786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3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l">
              <a:lnSpc>
                <a:spcPct val="115000"/>
              </a:lnSpc>
              <a:spcAft>
                <a:spcPts val="2133"/>
              </a:spcAft>
              <a:buClr>
                <a:schemeClr val="dk1"/>
              </a:buClr>
              <a:buSzPts val="1100"/>
            </a:pPr>
            <a:r>
              <a:rPr lang="en" sz="3200" b="1" u="sng" dirty="0">
                <a:solidFill>
                  <a:schemeClr val="tx2"/>
                </a:solidFill>
              </a:rPr>
              <a:t>IFLA vouchers </a:t>
            </a:r>
            <a:endParaRPr sz="3200" b="1" u="sng" dirty="0">
              <a:solidFill>
                <a:schemeClr val="tx2"/>
              </a:solidFill>
            </a:endParaRPr>
          </a:p>
        </p:txBody>
      </p:sp>
      <p:sp>
        <p:nvSpPr>
          <p:cNvPr id="184" name="Google Shape;184;p32"/>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Full IFLA Voucher</a:t>
            </a:r>
            <a:endParaRPr dirty="0"/>
          </a:p>
          <a:p>
            <a:pPr>
              <a:spcBef>
                <a:spcPts val="2133"/>
              </a:spcBef>
              <a:buFont typeface="Arial" panose="020B0604020202020204" pitchFamily="34" charset="0"/>
              <a:buChar char="•"/>
            </a:pPr>
            <a:r>
              <a:rPr lang="en" dirty="0"/>
              <a:t>Currently worth $12 USD or 8 EUR</a:t>
            </a:r>
            <a:endParaRPr dirty="0"/>
          </a:p>
          <a:p>
            <a:pPr marL="0" indent="0">
              <a:spcBef>
                <a:spcPts val="2133"/>
              </a:spcBef>
              <a:buNone/>
            </a:pPr>
            <a:r>
              <a:rPr lang="en" dirty="0"/>
              <a:t>Half IFLA Voucher</a:t>
            </a:r>
            <a:endParaRPr dirty="0"/>
          </a:p>
          <a:p>
            <a:pPr>
              <a:spcBef>
                <a:spcPts val="2133"/>
              </a:spcBef>
              <a:buFont typeface="Arial" panose="020B0604020202020204" pitchFamily="34" charset="0"/>
              <a:buChar char="•"/>
            </a:pPr>
            <a:r>
              <a:rPr lang="en" dirty="0"/>
              <a:t>Currently worth $6 USD or 4 EUR</a:t>
            </a:r>
            <a:endParaRPr dirty="0"/>
          </a:p>
          <a:p>
            <a:pPr marL="0" indent="0">
              <a:spcBef>
                <a:spcPts val="2133"/>
              </a:spcBef>
              <a:spcAft>
                <a:spcPts val="2133"/>
              </a:spcAft>
              <a:buNone/>
            </a:pPr>
            <a:endParaRPr dirty="0"/>
          </a:p>
        </p:txBody>
      </p:sp>
      <p:pic>
        <p:nvPicPr>
          <p:cNvPr id="185" name="Google Shape;185;p32"/>
          <p:cNvPicPr preferRelativeResize="0"/>
          <p:nvPr/>
        </p:nvPicPr>
        <p:blipFill>
          <a:blip r:embed="rId3">
            <a:alphaModFix/>
          </a:blip>
          <a:stretch>
            <a:fillRect/>
          </a:stretch>
        </p:blipFill>
        <p:spPr>
          <a:xfrm>
            <a:off x="6612168" y="469333"/>
            <a:ext cx="4768601" cy="3122171"/>
          </a:xfrm>
          <a:prstGeom prst="rect">
            <a:avLst/>
          </a:prstGeom>
          <a:noFill/>
          <a:ln>
            <a:noFill/>
          </a:ln>
        </p:spPr>
      </p:pic>
      <p:pic>
        <p:nvPicPr>
          <p:cNvPr id="186" name="Google Shape;186;p32"/>
          <p:cNvPicPr preferRelativeResize="0"/>
          <p:nvPr/>
        </p:nvPicPr>
        <p:blipFill>
          <a:blip r:embed="rId4">
            <a:alphaModFix/>
          </a:blip>
          <a:stretch>
            <a:fillRect/>
          </a:stretch>
        </p:blipFill>
        <p:spPr>
          <a:xfrm>
            <a:off x="6558734" y="3784833"/>
            <a:ext cx="4875471" cy="2938071"/>
          </a:xfrm>
          <a:prstGeom prst="rect">
            <a:avLst/>
          </a:prstGeom>
          <a:noFill/>
          <a:ln>
            <a:noFill/>
          </a:ln>
        </p:spPr>
      </p:pic>
      <p:sp>
        <p:nvSpPr>
          <p:cNvPr id="187" name="Google Shape;187;p32"/>
          <p:cNvSpPr txBox="1"/>
          <p:nvPr/>
        </p:nvSpPr>
        <p:spPr>
          <a:xfrm>
            <a:off x="369900" y="5118500"/>
            <a:ext cx="4612800" cy="16044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en" sz="1867" kern="0">
                <a:solidFill>
                  <a:srgbClr val="000000"/>
                </a:solidFill>
                <a:latin typeface="Arial"/>
                <a:cs typeface="Arial"/>
                <a:sym typeface="Arial"/>
              </a:rPr>
              <a:t>Like a Forever stamp, the current price of IFLA vouchers does not impact vouchers already bought &amp; paid for. Older vouchers have as much value as new vouchers</a:t>
            </a:r>
            <a:endParaRPr sz="1867" kern="0">
              <a:solidFill>
                <a:srgbClr val="000000"/>
              </a:solidFill>
              <a:latin typeface="Arial"/>
              <a:cs typeface="Arial"/>
              <a:sym typeface="Arial"/>
            </a:endParaRPr>
          </a:p>
        </p:txBody>
      </p:sp>
    </p:spTree>
    <p:extLst>
      <p:ext uri="{BB962C8B-B14F-4D97-AF65-F5344CB8AC3E}">
        <p14:creationId xmlns:p14="http://schemas.microsoft.com/office/powerpoint/2010/main" val="1378884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3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IFLA vouchers</a:t>
            </a:r>
            <a:endParaRPr dirty="0"/>
          </a:p>
        </p:txBody>
      </p:sp>
      <p:sp>
        <p:nvSpPr>
          <p:cNvPr id="193" name="Google Shape;193;p33"/>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Two Options for Purchasing from OCLC</a:t>
            </a:r>
            <a:endParaRPr dirty="0"/>
          </a:p>
          <a:p>
            <a:pPr lvl="1">
              <a:buFont typeface="Arial" panose="020B0604020202020204" pitchFamily="34" charset="0"/>
              <a:buChar char="•"/>
            </a:pPr>
            <a:r>
              <a:rPr lang="en" dirty="0"/>
              <a:t>Order form: </a:t>
            </a:r>
            <a:r>
              <a:rPr lang="en" u="sng" dirty="0">
                <a:solidFill>
                  <a:schemeClr val="tx1"/>
                </a:solidFill>
              </a:rPr>
              <a:t>https://www.oclc.org/content/forms/worldwide/en/ifla-vouchers.html</a:t>
            </a:r>
            <a:endParaRPr dirty="0">
              <a:solidFill>
                <a:schemeClr val="tx1"/>
              </a:solidFill>
            </a:endParaRPr>
          </a:p>
          <a:p>
            <a:pPr lvl="2">
              <a:spcBef>
                <a:spcPts val="0"/>
              </a:spcBef>
              <a:buFont typeface="Arial" panose="020B0604020202020204" pitchFamily="34" charset="0"/>
              <a:buChar char="•"/>
            </a:pPr>
            <a:r>
              <a:rPr lang="en" dirty="0"/>
              <a:t>Vouchers ordered through the order form can be billed via monthly OCLC bill, or invoiced separately</a:t>
            </a:r>
            <a:endParaRPr dirty="0"/>
          </a:p>
          <a:p>
            <a:pPr lvl="1">
              <a:spcBef>
                <a:spcPts val="0"/>
              </a:spcBef>
              <a:buFont typeface="Arial" panose="020B0604020202020204" pitchFamily="34" charset="0"/>
              <a:buChar char="•"/>
            </a:pPr>
            <a:r>
              <a:rPr lang="en" dirty="0"/>
              <a:t>ILLiad/WorldShare Workform</a:t>
            </a:r>
            <a:endParaRPr dirty="0"/>
          </a:p>
          <a:p>
            <a:pPr lvl="2">
              <a:spcBef>
                <a:spcPts val="0"/>
              </a:spcBef>
              <a:buFont typeface="Arial" panose="020B0604020202020204" pitchFamily="34" charset="0"/>
              <a:buChar char="•"/>
            </a:pPr>
            <a:r>
              <a:rPr lang="en" dirty="0"/>
              <a:t>Submit a blank workform to the lender VOUCH, indicating how many of each you need</a:t>
            </a:r>
            <a:endParaRPr dirty="0"/>
          </a:p>
          <a:p>
            <a:pPr lvl="2">
              <a:spcBef>
                <a:spcPts val="0"/>
              </a:spcBef>
              <a:buFont typeface="Arial" panose="020B0604020202020204" pitchFamily="34" charset="0"/>
              <a:buChar char="•"/>
            </a:pPr>
            <a:r>
              <a:rPr lang="en" dirty="0"/>
              <a:t>This type of request is paid for via IFM</a:t>
            </a:r>
            <a:endParaRPr dirty="0"/>
          </a:p>
          <a:p>
            <a:pPr lvl="2">
              <a:spcBef>
                <a:spcPts val="0"/>
              </a:spcBef>
              <a:buFont typeface="Arial" panose="020B0604020202020204" pitchFamily="34" charset="0"/>
              <a:buChar char="•"/>
            </a:pPr>
            <a:r>
              <a:rPr lang="en" dirty="0"/>
              <a:t>Make sure your Max Cost is high enough to cover the cost of the vouchers!</a:t>
            </a:r>
            <a:endParaRPr dirty="0"/>
          </a:p>
        </p:txBody>
      </p:sp>
    </p:spTree>
    <p:extLst>
      <p:ext uri="{BB962C8B-B14F-4D97-AF65-F5344CB8AC3E}">
        <p14:creationId xmlns:p14="http://schemas.microsoft.com/office/powerpoint/2010/main" val="369672682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sp>
        <p:nvSpPr>
          <p:cNvPr id="198" name="Google Shape;198;p34"/>
          <p:cNvSpPr txBox="1">
            <a:spLocks noGrp="1"/>
          </p:cNvSpPr>
          <p:nvPr>
            <p:ph type="title"/>
          </p:nvPr>
        </p:nvSpPr>
        <p:spPr>
          <a:xfrm>
            <a:off x="415600" y="263467"/>
            <a:ext cx="11360800" cy="763600"/>
          </a:xfrm>
          <a:prstGeom prst="rect">
            <a:avLst/>
          </a:prstGeom>
        </p:spPr>
        <p:txBody>
          <a:bodyPr spcFirstLastPara="1" vert="horz" wrap="square" lIns="121900" tIns="121900" rIns="121900" bIns="121900" rtlCol="0" anchor="t" anchorCtr="0">
            <a:noAutofit/>
          </a:bodyPr>
          <a:lstStyle/>
          <a:p>
            <a:pPr algn="ctr">
              <a:lnSpc>
                <a:spcPct val="115000"/>
              </a:lnSpc>
              <a:buClr>
                <a:schemeClr val="dk1"/>
              </a:buClr>
              <a:buSzPts val="1100"/>
            </a:pPr>
            <a:r>
              <a:rPr lang="en" sz="3200" b="1" u="sng" dirty="0">
                <a:solidFill>
                  <a:schemeClr val="dk2"/>
                </a:solidFill>
              </a:rPr>
              <a:t>IFLA vouchers</a:t>
            </a:r>
            <a:endParaRPr dirty="0"/>
          </a:p>
          <a:p>
            <a:pPr>
              <a:spcBef>
                <a:spcPts val="2133"/>
              </a:spcBef>
            </a:pPr>
            <a:endParaRPr dirty="0"/>
          </a:p>
        </p:txBody>
      </p:sp>
      <p:pic>
        <p:nvPicPr>
          <p:cNvPr id="199" name="Google Shape;199;p34"/>
          <p:cNvPicPr preferRelativeResize="0"/>
          <p:nvPr/>
        </p:nvPicPr>
        <p:blipFill>
          <a:blip r:embed="rId3">
            <a:alphaModFix/>
          </a:blip>
          <a:stretch>
            <a:fillRect/>
          </a:stretch>
        </p:blipFill>
        <p:spPr>
          <a:xfrm>
            <a:off x="2718648" y="3209290"/>
            <a:ext cx="7663633" cy="3236733"/>
          </a:xfrm>
          <a:prstGeom prst="rect">
            <a:avLst/>
          </a:prstGeom>
          <a:noFill/>
          <a:ln w="152400" cap="flat" cmpd="sng">
            <a:solidFill>
              <a:schemeClr val="dk2"/>
            </a:solidFill>
            <a:prstDash val="solid"/>
            <a:round/>
            <a:headEnd type="none" w="sm" len="sm"/>
            <a:tailEnd type="none" w="sm" len="sm"/>
          </a:ln>
        </p:spPr>
      </p:pic>
      <p:pic>
        <p:nvPicPr>
          <p:cNvPr id="200" name="Google Shape;200;p34"/>
          <p:cNvPicPr preferRelativeResize="0"/>
          <p:nvPr/>
        </p:nvPicPr>
        <p:blipFill>
          <a:blip r:embed="rId4">
            <a:alphaModFix/>
          </a:blip>
          <a:stretch>
            <a:fillRect/>
          </a:stretch>
        </p:blipFill>
        <p:spPr>
          <a:xfrm>
            <a:off x="2394608" y="1054833"/>
            <a:ext cx="9199833" cy="1804267"/>
          </a:xfrm>
          <a:prstGeom prst="rect">
            <a:avLst/>
          </a:prstGeom>
          <a:noFill/>
          <a:ln w="76200" cap="flat" cmpd="sng">
            <a:solidFill>
              <a:schemeClr val="dk2"/>
            </a:solidFill>
            <a:prstDash val="solid"/>
            <a:round/>
            <a:headEnd type="none" w="sm" len="sm"/>
            <a:tailEnd type="none" w="sm" len="sm"/>
          </a:ln>
        </p:spPr>
      </p:pic>
      <p:sp>
        <p:nvSpPr>
          <p:cNvPr id="201" name="Google Shape;201;p34"/>
          <p:cNvSpPr/>
          <p:nvPr/>
        </p:nvSpPr>
        <p:spPr>
          <a:xfrm>
            <a:off x="2099400" y="1416967"/>
            <a:ext cx="2029200" cy="5400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a:cs typeface="Arial"/>
              <a:sym typeface="Arial"/>
            </a:endParaRPr>
          </a:p>
        </p:txBody>
      </p:sp>
      <p:sp>
        <p:nvSpPr>
          <p:cNvPr id="202" name="Google Shape;202;p34"/>
          <p:cNvSpPr/>
          <p:nvPr/>
        </p:nvSpPr>
        <p:spPr>
          <a:xfrm>
            <a:off x="8717467" y="1277000"/>
            <a:ext cx="1815200" cy="1642400"/>
          </a:xfrm>
          <a:prstGeom prst="ellipse">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a:cs typeface="Arial"/>
              <a:sym typeface="Arial"/>
            </a:endParaRPr>
          </a:p>
        </p:txBody>
      </p:sp>
      <p:sp>
        <p:nvSpPr>
          <p:cNvPr id="203" name="Google Shape;203;p34"/>
          <p:cNvSpPr/>
          <p:nvPr/>
        </p:nvSpPr>
        <p:spPr>
          <a:xfrm>
            <a:off x="2799389" y="4315628"/>
            <a:ext cx="5568400" cy="1879600"/>
          </a:xfrm>
          <a:prstGeom prst="rect">
            <a:avLst/>
          </a:prstGeom>
          <a:noFill/>
          <a:ln w="38100" cap="flat" cmpd="sng">
            <a:solidFill>
              <a:srgbClr val="FF0000"/>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endParaRPr sz="1867" kern="0">
              <a:solidFill>
                <a:srgbClr val="000000"/>
              </a:solidFill>
              <a:latin typeface="Arial"/>
              <a:cs typeface="Arial"/>
              <a:sym typeface="Arial"/>
            </a:endParaRPr>
          </a:p>
        </p:txBody>
      </p:sp>
      <p:sp>
        <p:nvSpPr>
          <p:cNvPr id="204" name="Google Shape;204;p34"/>
          <p:cNvSpPr/>
          <p:nvPr/>
        </p:nvSpPr>
        <p:spPr>
          <a:xfrm>
            <a:off x="80000" y="1230624"/>
            <a:ext cx="2249200" cy="18044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lgn="ctr">
              <a:buClr>
                <a:prstClr val="black"/>
              </a:buClr>
              <a:buSzPts val="1100"/>
              <a:buFont typeface="Arial"/>
              <a:buNone/>
            </a:pPr>
            <a:r>
              <a:rPr lang="en" sz="1867" b="1" kern="0" dirty="0">
                <a:solidFill>
                  <a:prstClr val="black"/>
                </a:solidFill>
                <a:latin typeface="Arial"/>
                <a:cs typeface="Arial"/>
                <a:sym typeface="Arial"/>
              </a:rPr>
              <a:t>In the OCLC Search Tab</a:t>
            </a:r>
            <a:endParaRPr sz="1867" b="1" kern="0" dirty="0">
              <a:solidFill>
                <a:prstClr val="black"/>
              </a:solidFill>
              <a:latin typeface="Arial"/>
              <a:cs typeface="Arial"/>
              <a:sym typeface="Arial"/>
            </a:endParaRPr>
          </a:p>
          <a:p>
            <a:pPr>
              <a:buClr>
                <a:srgbClr val="000000"/>
              </a:buClr>
              <a:buFont typeface="Arial"/>
              <a:buNone/>
            </a:pPr>
            <a:endParaRPr sz="1867" kern="0" dirty="0">
              <a:solidFill>
                <a:srgbClr val="000000"/>
              </a:solidFill>
              <a:latin typeface="Arial"/>
              <a:cs typeface="Arial"/>
              <a:sym typeface="Arial"/>
            </a:endParaRPr>
          </a:p>
        </p:txBody>
      </p:sp>
      <p:sp>
        <p:nvSpPr>
          <p:cNvPr id="205" name="Google Shape;205;p34"/>
          <p:cNvSpPr/>
          <p:nvPr/>
        </p:nvSpPr>
        <p:spPr>
          <a:xfrm>
            <a:off x="80000" y="3713867"/>
            <a:ext cx="2379200" cy="172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prstClr val="black"/>
              </a:buClr>
              <a:buSzPts val="1100"/>
              <a:buFont typeface="Arial"/>
              <a:buNone/>
            </a:pPr>
            <a:r>
              <a:rPr lang="en" sz="1867" b="1" kern="0" dirty="0">
                <a:solidFill>
                  <a:prstClr val="black"/>
                </a:solidFill>
                <a:latin typeface="Arial"/>
                <a:cs typeface="Arial"/>
                <a:sym typeface="Arial"/>
              </a:rPr>
              <a:t>In the Work Form</a:t>
            </a:r>
            <a:endParaRPr sz="1867" kern="0" dirty="0">
              <a:solidFill>
                <a:srgbClr val="000000"/>
              </a:solidFill>
              <a:latin typeface="Arial"/>
              <a:cs typeface="Arial"/>
              <a:sym typeface="Arial"/>
            </a:endParaRPr>
          </a:p>
        </p:txBody>
      </p:sp>
    </p:spTree>
    <p:extLst>
      <p:ext uri="{BB962C8B-B14F-4D97-AF65-F5344CB8AC3E}">
        <p14:creationId xmlns:p14="http://schemas.microsoft.com/office/powerpoint/2010/main" val="209015587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9"/>
        <p:cNvGrpSpPr/>
        <p:nvPr/>
      </p:nvGrpSpPr>
      <p:grpSpPr>
        <a:xfrm>
          <a:off x="0" y="0"/>
          <a:ext cx="0" cy="0"/>
          <a:chOff x="0" y="0"/>
          <a:chExt cx="0" cy="0"/>
        </a:xfrm>
      </p:grpSpPr>
      <p:sp>
        <p:nvSpPr>
          <p:cNvPr id="210" name="Google Shape;210;p3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r>
              <a:rPr lang="en" sz="3200" b="1" u="sng">
                <a:solidFill>
                  <a:schemeClr val="dk2"/>
                </a:solidFill>
              </a:rPr>
              <a:t>IFLA vouchers</a:t>
            </a:r>
            <a:endParaRPr/>
          </a:p>
        </p:txBody>
      </p:sp>
      <p:sp>
        <p:nvSpPr>
          <p:cNvPr id="212" name="Google Shape;212;p35"/>
          <p:cNvSpPr txBox="1">
            <a:spLocks noGrp="1"/>
          </p:cNvSpPr>
          <p:nvPr>
            <p:ph type="body" idx="1"/>
          </p:nvPr>
        </p:nvSpPr>
        <p:spPr>
          <a:xfrm>
            <a:off x="415600" y="1536633"/>
            <a:ext cx="10871200" cy="3392000"/>
          </a:xfrm>
          <a:prstGeom prst="rect">
            <a:avLst/>
          </a:prstGeom>
        </p:spPr>
        <p:txBody>
          <a:bodyPr spcFirstLastPara="1" vert="horz" wrap="square" lIns="121900" tIns="121900" rIns="121900" bIns="121900" rtlCol="0" anchor="t" anchorCtr="0">
            <a:noAutofit/>
          </a:bodyPr>
          <a:lstStyle/>
          <a:p>
            <a:pPr marL="0" indent="0">
              <a:buNone/>
            </a:pPr>
            <a:r>
              <a:rPr lang="en" dirty="0"/>
              <a:t>Managing payments &amp; billing</a:t>
            </a:r>
            <a:endParaRPr dirty="0"/>
          </a:p>
          <a:p>
            <a:pPr>
              <a:spcBef>
                <a:spcPts val="2133"/>
              </a:spcBef>
              <a:buFont typeface="Arial" panose="020B0604020202020204" pitchFamily="34" charset="0"/>
              <a:buChar char="•"/>
            </a:pPr>
            <a:r>
              <a:rPr lang="en" dirty="0"/>
              <a:t>How much to charge?</a:t>
            </a:r>
            <a:endParaRPr dirty="0"/>
          </a:p>
          <a:p>
            <a:pPr>
              <a:buFont typeface="Arial" panose="020B0604020202020204" pitchFamily="34" charset="0"/>
              <a:buChar char="•"/>
            </a:pPr>
            <a:r>
              <a:rPr lang="en" dirty="0"/>
              <a:t>Tracking</a:t>
            </a:r>
            <a:endParaRPr dirty="0"/>
          </a:p>
          <a:p>
            <a:pPr lvl="1">
              <a:spcBef>
                <a:spcPts val="0"/>
              </a:spcBef>
              <a:buFont typeface="Arial" panose="020B0604020202020204" pitchFamily="34" charset="0"/>
              <a:buChar char="•"/>
            </a:pPr>
            <a:r>
              <a:rPr lang="en" dirty="0"/>
              <a:t>For Lending, we’ve set up IFLA as a Default Billing Category for both articles and loans. </a:t>
            </a:r>
            <a:endParaRPr dirty="0"/>
          </a:p>
          <a:p>
            <a:pPr lvl="1">
              <a:spcBef>
                <a:spcPts val="0"/>
              </a:spcBef>
              <a:buFont typeface="Arial" panose="020B0604020202020204" pitchFamily="34" charset="0"/>
              <a:buChar char="•"/>
            </a:pPr>
            <a:r>
              <a:rPr lang="en" dirty="0"/>
              <a:t>In Borrowing, we add the IFLA price for the transaction to the “Special Instructions” field. We are in the habit of looking here for information on return shipments; we ship the item back with the payment.</a:t>
            </a:r>
            <a:endParaRPr dirty="0"/>
          </a:p>
          <a:p>
            <a:pPr indent="0">
              <a:spcBef>
                <a:spcPts val="2133"/>
              </a:spcBef>
              <a:spcAft>
                <a:spcPts val="2133"/>
              </a:spcAft>
              <a:buNone/>
            </a:pPr>
            <a:endParaRPr dirty="0"/>
          </a:p>
        </p:txBody>
      </p:sp>
      <p:pic>
        <p:nvPicPr>
          <p:cNvPr id="211" name="Google Shape;211;p35"/>
          <p:cNvPicPr preferRelativeResize="0"/>
          <p:nvPr/>
        </p:nvPicPr>
        <p:blipFill>
          <a:blip r:embed="rId3">
            <a:alphaModFix/>
          </a:blip>
          <a:stretch>
            <a:fillRect/>
          </a:stretch>
        </p:blipFill>
        <p:spPr>
          <a:xfrm>
            <a:off x="3882834" y="4809900"/>
            <a:ext cx="7240468" cy="1698200"/>
          </a:xfrm>
          <a:prstGeom prst="rect">
            <a:avLst/>
          </a:prstGeom>
          <a:noFill/>
          <a:ln>
            <a:noFill/>
          </a:ln>
        </p:spPr>
      </p:pic>
      <p:sp>
        <p:nvSpPr>
          <p:cNvPr id="213" name="Google Shape;213;p35"/>
          <p:cNvSpPr/>
          <p:nvPr/>
        </p:nvSpPr>
        <p:spPr>
          <a:xfrm>
            <a:off x="415600" y="4809900"/>
            <a:ext cx="3039200" cy="1849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121900" tIns="121900" rIns="121900" bIns="121900" anchor="ctr" anchorCtr="0">
            <a:noAutofit/>
          </a:bodyPr>
          <a:lstStyle/>
          <a:p>
            <a:pPr>
              <a:buClr>
                <a:srgbClr val="000000"/>
              </a:buClr>
              <a:buFont typeface="Arial"/>
              <a:buNone/>
            </a:pPr>
            <a:r>
              <a:rPr lang="en" sz="1867" b="1" kern="0">
                <a:solidFill>
                  <a:srgbClr val="000000"/>
                </a:solidFill>
                <a:latin typeface="Arial"/>
                <a:cs typeface="Arial"/>
                <a:sym typeface="Arial"/>
              </a:rPr>
              <a:t>Customization Manager default billing categories</a:t>
            </a:r>
            <a:endParaRPr sz="1867" b="1" kern="0">
              <a:solidFill>
                <a:srgbClr val="000000"/>
              </a:solidFill>
              <a:latin typeface="Arial"/>
              <a:cs typeface="Arial"/>
              <a:sym typeface="Arial"/>
            </a:endParaRPr>
          </a:p>
        </p:txBody>
      </p:sp>
    </p:spTree>
    <p:extLst>
      <p:ext uri="{BB962C8B-B14F-4D97-AF65-F5344CB8AC3E}">
        <p14:creationId xmlns:p14="http://schemas.microsoft.com/office/powerpoint/2010/main" val="18508659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3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a:solidFill>
                  <a:schemeClr val="dk2"/>
                </a:solidFill>
              </a:rPr>
              <a:t>Shipping methods</a:t>
            </a:r>
            <a:endParaRPr sz="3200" b="1" u="sng"/>
          </a:p>
        </p:txBody>
      </p:sp>
      <p:sp>
        <p:nvSpPr>
          <p:cNvPr id="219" name="Google Shape;219;p36"/>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Articles v. Loans</a:t>
            </a:r>
            <a:endParaRPr dirty="0"/>
          </a:p>
          <a:p>
            <a:pPr>
              <a:spcBef>
                <a:spcPts val="2133"/>
              </a:spcBef>
              <a:buFont typeface="Arial" panose="020B0604020202020204" pitchFamily="34" charset="0"/>
              <a:buChar char="•"/>
            </a:pPr>
            <a:r>
              <a:rPr lang="en" dirty="0"/>
              <a:t>Different copyright laws and restrictions make for different possibilities</a:t>
            </a:r>
            <a:endParaRPr dirty="0"/>
          </a:p>
          <a:p>
            <a:pPr lvl="1">
              <a:spcBef>
                <a:spcPts val="0"/>
              </a:spcBef>
              <a:buFont typeface="Arial" panose="020B0604020202020204" pitchFamily="34" charset="0"/>
              <a:buChar char="•"/>
            </a:pPr>
            <a:r>
              <a:rPr lang="en" dirty="0"/>
              <a:t>German, Danish and British libraries</a:t>
            </a:r>
            <a:endParaRPr dirty="0"/>
          </a:p>
          <a:p>
            <a:pPr lvl="2">
              <a:spcBef>
                <a:spcPts val="0"/>
              </a:spcBef>
              <a:buFont typeface="Arial" panose="020B0604020202020204" pitchFamily="34" charset="0"/>
              <a:buChar char="•"/>
            </a:pPr>
            <a:r>
              <a:rPr lang="en" dirty="0"/>
              <a:t>Mailing articles</a:t>
            </a:r>
            <a:endParaRPr dirty="0"/>
          </a:p>
          <a:p>
            <a:pPr lvl="2">
              <a:spcBef>
                <a:spcPts val="0"/>
              </a:spcBef>
              <a:buFont typeface="Arial" panose="020B0604020202020204" pitchFamily="34" charset="0"/>
              <a:buChar char="•"/>
            </a:pPr>
            <a:r>
              <a:rPr lang="en" dirty="0"/>
              <a:t>Faxing Articles</a:t>
            </a:r>
            <a:endParaRPr dirty="0"/>
          </a:p>
          <a:p>
            <a:pPr lvl="2">
              <a:spcBef>
                <a:spcPts val="0"/>
              </a:spcBef>
              <a:buFont typeface="Arial" panose="020B0604020202020204" pitchFamily="34" charset="0"/>
              <a:buChar char="•"/>
            </a:pPr>
            <a:r>
              <a:rPr lang="en" dirty="0"/>
              <a:t>MyBib</a:t>
            </a:r>
            <a:endParaRPr dirty="0"/>
          </a:p>
          <a:p>
            <a:pPr lvl="1">
              <a:spcBef>
                <a:spcPts val="0"/>
              </a:spcBef>
              <a:buFont typeface="Arial" panose="020B0604020202020204" pitchFamily="34" charset="0"/>
              <a:buChar char="•"/>
            </a:pPr>
            <a:r>
              <a:rPr lang="en" dirty="0"/>
              <a:t>Some libraries may prefer to scan an entire book for you!</a:t>
            </a:r>
            <a:endParaRPr dirty="0"/>
          </a:p>
        </p:txBody>
      </p:sp>
    </p:spTree>
    <p:extLst>
      <p:ext uri="{BB962C8B-B14F-4D97-AF65-F5344CB8AC3E}">
        <p14:creationId xmlns:p14="http://schemas.microsoft.com/office/powerpoint/2010/main" val="21181857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buClr>
                <a:schemeClr val="dk1"/>
              </a:buClr>
              <a:buSzPts val="1100"/>
            </a:pPr>
            <a:r>
              <a:rPr lang="en" sz="3200" b="1" u="sng">
                <a:solidFill>
                  <a:schemeClr val="dk2"/>
                </a:solidFill>
              </a:rPr>
              <a:t>Shipping methods</a:t>
            </a:r>
            <a:endParaRPr sz="3200" b="1" u="sng"/>
          </a:p>
        </p:txBody>
      </p:sp>
      <p:sp>
        <p:nvSpPr>
          <p:cNvPr id="225" name="Google Shape;225;p37"/>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Items to include for every shipment, regardless of the courier</a:t>
            </a:r>
            <a:endParaRPr dirty="0"/>
          </a:p>
          <a:p>
            <a:pPr>
              <a:spcBef>
                <a:spcPts val="2133"/>
              </a:spcBef>
              <a:buFont typeface="Arial" panose="020B0604020202020204" pitchFamily="34" charset="0"/>
              <a:buChar char="•"/>
            </a:pPr>
            <a:r>
              <a:rPr lang="en" dirty="0"/>
              <a:t>Box!</a:t>
            </a:r>
            <a:endParaRPr dirty="0"/>
          </a:p>
          <a:p>
            <a:pPr>
              <a:buFont typeface="Arial" panose="020B0604020202020204" pitchFamily="34" charset="0"/>
              <a:buChar char="•"/>
            </a:pPr>
            <a:r>
              <a:rPr lang="en" dirty="0"/>
              <a:t>Plastic wrapping</a:t>
            </a:r>
            <a:endParaRPr dirty="0"/>
          </a:p>
          <a:p>
            <a:pPr>
              <a:buFont typeface="Arial" panose="020B0604020202020204" pitchFamily="34" charset="0"/>
              <a:buChar char="•"/>
            </a:pPr>
            <a:r>
              <a:rPr lang="en" dirty="0"/>
              <a:t>Tracking</a:t>
            </a:r>
            <a:endParaRPr dirty="0"/>
          </a:p>
          <a:p>
            <a:pPr>
              <a:buFont typeface="Arial" panose="020B0604020202020204" pitchFamily="34" charset="0"/>
              <a:buChar char="•"/>
            </a:pPr>
            <a:r>
              <a:rPr lang="en" dirty="0"/>
              <a:t>“No commercial value”</a:t>
            </a:r>
            <a:endParaRPr dirty="0"/>
          </a:p>
          <a:p>
            <a:pPr>
              <a:buFont typeface="Arial" panose="020B0604020202020204" pitchFamily="34" charset="0"/>
              <a:buChar char="•"/>
            </a:pPr>
            <a:r>
              <a:rPr lang="en" dirty="0"/>
              <a:t>To denote the higher standard of packaging requirements to our students, we established an “Airmail” Default Shipping Loan Category</a:t>
            </a:r>
            <a:endParaRPr dirty="0"/>
          </a:p>
        </p:txBody>
      </p:sp>
      <p:pic>
        <p:nvPicPr>
          <p:cNvPr id="226" name="Google Shape;226;p37"/>
          <p:cNvPicPr preferRelativeResize="0"/>
          <p:nvPr/>
        </p:nvPicPr>
        <p:blipFill>
          <a:blip r:embed="rId3">
            <a:alphaModFix/>
          </a:blip>
          <a:stretch>
            <a:fillRect/>
          </a:stretch>
        </p:blipFill>
        <p:spPr>
          <a:xfrm>
            <a:off x="8063032" y="4518296"/>
            <a:ext cx="3154699" cy="2117035"/>
          </a:xfrm>
          <a:prstGeom prst="rect">
            <a:avLst/>
          </a:prstGeom>
          <a:noFill/>
          <a:ln>
            <a:noFill/>
          </a:ln>
        </p:spPr>
      </p:pic>
    </p:spTree>
    <p:extLst>
      <p:ext uri="{BB962C8B-B14F-4D97-AF65-F5344CB8AC3E}">
        <p14:creationId xmlns:p14="http://schemas.microsoft.com/office/powerpoint/2010/main" val="9458184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30"/>
        <p:cNvGrpSpPr/>
        <p:nvPr/>
      </p:nvGrpSpPr>
      <p:grpSpPr>
        <a:xfrm>
          <a:off x="0" y="0"/>
          <a:ext cx="0" cy="0"/>
          <a:chOff x="0" y="0"/>
          <a:chExt cx="0" cy="0"/>
        </a:xfrm>
      </p:grpSpPr>
      <p:sp>
        <p:nvSpPr>
          <p:cNvPr id="231" name="Google Shape;231;p38"/>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buClr>
                <a:schemeClr val="dk1"/>
              </a:buClr>
              <a:buSzPts val="1100"/>
            </a:pPr>
            <a:r>
              <a:rPr lang="en" sz="3200" b="1" u="sng" dirty="0">
                <a:solidFill>
                  <a:schemeClr val="dk2"/>
                </a:solidFill>
              </a:rPr>
              <a:t>Shipping methods</a:t>
            </a:r>
            <a:endParaRPr sz="3200" u="sng" dirty="0"/>
          </a:p>
        </p:txBody>
      </p:sp>
      <p:sp>
        <p:nvSpPr>
          <p:cNvPr id="232" name="Google Shape;232;p38"/>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dirty="0"/>
              <a:t>Couriers</a:t>
            </a:r>
            <a:endParaRPr dirty="0"/>
          </a:p>
          <a:p>
            <a:pPr>
              <a:spcBef>
                <a:spcPts val="2133"/>
              </a:spcBef>
              <a:buFont typeface="Arial" panose="020B0604020202020204" pitchFamily="34" charset="0"/>
              <a:buChar char="•"/>
            </a:pPr>
            <a:r>
              <a:rPr lang="en" dirty="0"/>
              <a:t>We currently only have experience with USPS Airmail</a:t>
            </a:r>
            <a:endParaRPr dirty="0"/>
          </a:p>
          <a:p>
            <a:pPr>
              <a:buFont typeface="Arial" panose="020B0604020202020204" pitchFamily="34" charset="0"/>
              <a:buChar char="•"/>
            </a:pPr>
            <a:r>
              <a:rPr lang="en" dirty="0"/>
              <a:t>DHL, UPS, FedEx </a:t>
            </a:r>
            <a:endParaRPr dirty="0"/>
          </a:p>
          <a:p>
            <a:pPr>
              <a:buFont typeface="Arial" panose="020B0604020202020204" pitchFamily="34" charset="0"/>
              <a:buChar char="•"/>
            </a:pPr>
            <a:r>
              <a:rPr lang="en" dirty="0"/>
              <a:t>Some libraries may try to arrange shipping for you/ have specific requests in their borrowing notes</a:t>
            </a:r>
            <a:endParaRPr dirty="0"/>
          </a:p>
          <a:p>
            <a:pPr lvl="1">
              <a:spcBef>
                <a:spcPts val="0"/>
              </a:spcBef>
              <a:buClr>
                <a:srgbClr val="000000"/>
              </a:buClr>
              <a:buFont typeface="Arial" panose="020B0604020202020204" pitchFamily="34" charset="0"/>
              <a:buChar char="•"/>
            </a:pPr>
            <a:r>
              <a:rPr lang="en" sz="1467" dirty="0">
                <a:solidFill>
                  <a:srgbClr val="000000"/>
                </a:solidFill>
              </a:rPr>
              <a:t>Please make sure that you send it to us by TRACEABLE mail  with an invoice value of $1. If you wish to send it by courier, please make sure you send it as DDP (Delivery Duty Paid) so that all shipping costs, including taxes, are covered by you.In addition please write "NO COMMERCIAL VALUE" on the parcel. IF YOU CAN"T COMPLY WITH THE ABOVE PLEASE PASS ON TO NEXT LENDER, DO NOT SUPPY.We will not pay for lost book which had no tracking number.</a:t>
            </a:r>
            <a:endParaRPr sz="1467" dirty="0">
              <a:solidFill>
                <a:srgbClr val="000000"/>
              </a:solidFill>
            </a:endParaRPr>
          </a:p>
          <a:p>
            <a:pPr lvl="1">
              <a:spcBef>
                <a:spcPts val="0"/>
              </a:spcBef>
              <a:buClr>
                <a:srgbClr val="000000"/>
              </a:buClr>
              <a:buFont typeface="Arial" panose="020B0604020202020204" pitchFamily="34" charset="0"/>
              <a:buChar char="•"/>
            </a:pPr>
            <a:r>
              <a:rPr lang="en" sz="1467" dirty="0">
                <a:solidFill>
                  <a:srgbClr val="000000"/>
                </a:solidFill>
              </a:rPr>
              <a:t>Conditional Note: Bedingung - Fehlende Copyright-Angaben We can send, but according to the new german copyright law we need a written declaration in the Borrower's Notes, that the article will be only used noncommercial. Delivery via fax or via airmail.. Bemerkungen: will be faxed 26.6.2018</a:t>
            </a:r>
            <a:endParaRPr sz="1467" dirty="0">
              <a:solidFill>
                <a:srgbClr val="000000"/>
              </a:solidFill>
            </a:endParaRPr>
          </a:p>
          <a:p>
            <a:pPr indent="0">
              <a:spcBef>
                <a:spcPts val="2133"/>
              </a:spcBef>
              <a:spcAft>
                <a:spcPts val="2133"/>
              </a:spcAft>
              <a:buNone/>
            </a:pPr>
            <a:endParaRPr dirty="0"/>
          </a:p>
        </p:txBody>
      </p:sp>
    </p:spTree>
    <p:extLst>
      <p:ext uri="{BB962C8B-B14F-4D97-AF65-F5344CB8AC3E}">
        <p14:creationId xmlns:p14="http://schemas.microsoft.com/office/powerpoint/2010/main" val="42045346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36"/>
        <p:cNvGrpSpPr/>
        <p:nvPr/>
      </p:nvGrpSpPr>
      <p:grpSpPr>
        <a:xfrm>
          <a:off x="0" y="0"/>
          <a:ext cx="0" cy="0"/>
          <a:chOff x="0" y="0"/>
          <a:chExt cx="0" cy="0"/>
        </a:xfrm>
      </p:grpSpPr>
      <p:sp>
        <p:nvSpPr>
          <p:cNvPr id="237" name="Google Shape;237;p39"/>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buClr>
                <a:schemeClr val="dk1"/>
              </a:buClr>
              <a:buSzPts val="1100"/>
            </a:pPr>
            <a:r>
              <a:rPr lang="en" sz="3200" b="1" u="sng">
                <a:solidFill>
                  <a:schemeClr val="dk2"/>
                </a:solidFill>
              </a:rPr>
              <a:t>Shipping methods</a:t>
            </a:r>
            <a:endParaRPr u="sng"/>
          </a:p>
        </p:txBody>
      </p:sp>
      <p:sp>
        <p:nvSpPr>
          <p:cNvPr id="238" name="Google Shape;238;p39"/>
          <p:cNvSpPr txBox="1">
            <a:spLocks noGrp="1"/>
          </p:cNvSpPr>
          <p:nvPr>
            <p:ph type="body" idx="1"/>
          </p:nvPr>
        </p:nvSpPr>
        <p:spPr>
          <a:xfrm>
            <a:off x="415600" y="1356967"/>
            <a:ext cx="11360800" cy="763600"/>
          </a:xfrm>
          <a:prstGeom prst="rect">
            <a:avLst/>
          </a:prstGeom>
        </p:spPr>
        <p:txBody>
          <a:bodyPr spcFirstLastPara="1" vert="horz" wrap="square" lIns="121900" tIns="121900" rIns="121900" bIns="121900" rtlCol="0" anchor="t" anchorCtr="0">
            <a:noAutofit/>
          </a:bodyPr>
          <a:lstStyle/>
          <a:p>
            <a:pPr marL="0" indent="0" algn="ctr">
              <a:spcAft>
                <a:spcPts val="2133"/>
              </a:spcAft>
              <a:buNone/>
            </a:pPr>
            <a:r>
              <a:rPr lang="en"/>
              <a:t>Canadian Tariff Labels</a:t>
            </a:r>
            <a:endParaRPr/>
          </a:p>
        </p:txBody>
      </p:sp>
      <p:pic>
        <p:nvPicPr>
          <p:cNvPr id="239" name="Google Shape;239;p39"/>
          <p:cNvPicPr preferRelativeResize="0"/>
          <p:nvPr/>
        </p:nvPicPr>
        <p:blipFill>
          <a:blip r:embed="rId3">
            <a:alphaModFix/>
          </a:blip>
          <a:stretch>
            <a:fillRect/>
          </a:stretch>
        </p:blipFill>
        <p:spPr>
          <a:xfrm>
            <a:off x="218468" y="2972067"/>
            <a:ext cx="5101465" cy="1810000"/>
          </a:xfrm>
          <a:prstGeom prst="rect">
            <a:avLst/>
          </a:prstGeom>
          <a:noFill/>
          <a:ln w="114300" cap="flat" cmpd="sng">
            <a:solidFill>
              <a:schemeClr val="dk2"/>
            </a:solidFill>
            <a:prstDash val="solid"/>
            <a:round/>
            <a:headEnd type="none" w="sm" len="sm"/>
            <a:tailEnd type="none" w="sm" len="sm"/>
          </a:ln>
        </p:spPr>
      </p:pic>
      <p:pic>
        <p:nvPicPr>
          <p:cNvPr id="240" name="Google Shape;240;p39"/>
          <p:cNvPicPr preferRelativeResize="0"/>
          <p:nvPr/>
        </p:nvPicPr>
        <p:blipFill>
          <a:blip r:embed="rId4">
            <a:alphaModFix/>
          </a:blip>
          <a:stretch>
            <a:fillRect/>
          </a:stretch>
        </p:blipFill>
        <p:spPr>
          <a:xfrm>
            <a:off x="5878310" y="3623931"/>
            <a:ext cx="5566132" cy="2316271"/>
          </a:xfrm>
          <a:prstGeom prst="rect">
            <a:avLst/>
          </a:prstGeom>
          <a:noFill/>
          <a:ln w="114300" cap="flat" cmpd="sng">
            <a:solidFill>
              <a:schemeClr val="dk2"/>
            </a:solidFill>
            <a:prstDash val="solid"/>
            <a:round/>
            <a:headEnd type="none" w="sm" len="sm"/>
            <a:tailEnd type="none" w="sm" len="sm"/>
          </a:ln>
        </p:spPr>
      </p:pic>
      <p:sp>
        <p:nvSpPr>
          <p:cNvPr id="241" name="Google Shape;241;p39"/>
          <p:cNvSpPr txBox="1"/>
          <p:nvPr/>
        </p:nvSpPr>
        <p:spPr>
          <a:xfrm>
            <a:off x="80000" y="1989400"/>
            <a:ext cx="5946000" cy="7636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en" sz="1867" b="1" kern="0">
                <a:solidFill>
                  <a:srgbClr val="000000"/>
                </a:solidFill>
                <a:latin typeface="Arial"/>
                <a:cs typeface="Arial"/>
                <a:sym typeface="Arial"/>
              </a:rPr>
              <a:t>Borrowing items being returned to Canadian home institution</a:t>
            </a:r>
            <a:endParaRPr sz="1867" b="1" kern="0">
              <a:solidFill>
                <a:srgbClr val="000000"/>
              </a:solidFill>
              <a:latin typeface="Arial"/>
              <a:cs typeface="Arial"/>
              <a:sym typeface="Arial"/>
            </a:endParaRPr>
          </a:p>
        </p:txBody>
      </p:sp>
      <p:sp>
        <p:nvSpPr>
          <p:cNvPr id="242" name="Google Shape;242;p39"/>
          <p:cNvSpPr txBox="1"/>
          <p:nvPr/>
        </p:nvSpPr>
        <p:spPr>
          <a:xfrm>
            <a:off x="5878309" y="2639233"/>
            <a:ext cx="5328400" cy="11476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r>
              <a:rPr lang="en" sz="1867" b="1" kern="0" dirty="0">
                <a:solidFill>
                  <a:srgbClr val="000000"/>
                </a:solidFill>
                <a:latin typeface="Arial"/>
                <a:cs typeface="Arial"/>
                <a:sym typeface="Arial"/>
              </a:rPr>
              <a:t>Lending items being sent to requesting Canadian library</a:t>
            </a:r>
            <a:endParaRPr sz="1867" b="1" kern="0" dirty="0">
              <a:solidFill>
                <a:srgbClr val="000000"/>
              </a:solidFill>
              <a:latin typeface="Arial"/>
              <a:cs typeface="Arial"/>
              <a:sym typeface="Arial"/>
            </a:endParaRPr>
          </a:p>
        </p:txBody>
      </p:sp>
    </p:spTree>
    <p:extLst>
      <p:ext uri="{BB962C8B-B14F-4D97-AF65-F5344CB8AC3E}">
        <p14:creationId xmlns:p14="http://schemas.microsoft.com/office/powerpoint/2010/main" val="165402583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Google Shape;247;p40"/>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Customs form</a:t>
            </a:r>
            <a:endParaRPr sz="3200" b="1" u="sng" dirty="0"/>
          </a:p>
        </p:txBody>
      </p:sp>
      <p:sp>
        <p:nvSpPr>
          <p:cNvPr id="248" name="Google Shape;248;p40"/>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buFont typeface="Arial" panose="020B0604020202020204" pitchFamily="34" charset="0"/>
              <a:buChar char="•"/>
            </a:pPr>
            <a:r>
              <a:rPr lang="en" dirty="0"/>
              <a:t>Available at  </a:t>
            </a:r>
            <a:r>
              <a:rPr lang="en" u="sng" dirty="0">
                <a:solidFill>
                  <a:schemeClr val="tx1"/>
                </a:solidFill>
              </a:rPr>
              <a:t>https://cns.usps.com/cfo-web/labelInformation.shtml</a:t>
            </a:r>
            <a:endParaRPr dirty="0">
              <a:solidFill>
                <a:schemeClr val="tx1"/>
              </a:solidFill>
            </a:endParaRPr>
          </a:p>
          <a:p>
            <a:pPr>
              <a:buFont typeface="Arial" panose="020B0604020202020204" pitchFamily="34" charset="0"/>
              <a:buChar char="•"/>
            </a:pPr>
            <a:r>
              <a:rPr lang="en" dirty="0"/>
              <a:t>Information entered electronically</a:t>
            </a:r>
            <a:endParaRPr dirty="0"/>
          </a:p>
          <a:p>
            <a:pPr lvl="1">
              <a:spcBef>
                <a:spcPts val="0"/>
              </a:spcBef>
              <a:buFont typeface="Arial" panose="020B0604020202020204" pitchFamily="34" charset="0"/>
              <a:buChar char="•"/>
            </a:pPr>
            <a:r>
              <a:rPr lang="en" dirty="0"/>
              <a:t>Tip: Enter from Policies Directory, not ILLiad (also a good time to update address in ILLiad!)</a:t>
            </a:r>
            <a:endParaRPr dirty="0"/>
          </a:p>
          <a:p>
            <a:pPr>
              <a:buFont typeface="Arial" panose="020B0604020202020204" pitchFamily="34" charset="0"/>
              <a:buChar char="•"/>
            </a:pPr>
            <a:r>
              <a:rPr lang="en" dirty="0"/>
              <a:t>Fields change based on country</a:t>
            </a:r>
            <a:endParaRPr dirty="0"/>
          </a:p>
          <a:p>
            <a:pPr lvl="1">
              <a:spcBef>
                <a:spcPts val="0"/>
              </a:spcBef>
              <a:buFont typeface="Arial" panose="020B0604020202020204" pitchFamily="34" charset="0"/>
              <a:buChar char="•"/>
            </a:pPr>
            <a:r>
              <a:rPr lang="en" dirty="0"/>
              <a:t>Example - Postal code required in Canada, but not in Germany</a:t>
            </a:r>
            <a:endParaRPr dirty="0"/>
          </a:p>
          <a:p>
            <a:pPr>
              <a:buFont typeface="Arial" panose="020B0604020202020204" pitchFamily="34" charset="0"/>
              <a:buChar char="•"/>
            </a:pPr>
            <a:r>
              <a:rPr lang="en" dirty="0"/>
              <a:t>Use either personal or institutional name </a:t>
            </a:r>
            <a:endParaRPr dirty="0"/>
          </a:p>
          <a:p>
            <a:pPr>
              <a:buFont typeface="Arial" panose="020B0604020202020204" pitchFamily="34" charset="0"/>
              <a:buChar char="•"/>
            </a:pPr>
            <a:r>
              <a:rPr lang="en" dirty="0"/>
              <a:t>Weight</a:t>
            </a:r>
            <a:endParaRPr dirty="0"/>
          </a:p>
          <a:p>
            <a:pPr lvl="1">
              <a:spcBef>
                <a:spcPts val="0"/>
              </a:spcBef>
              <a:buFont typeface="Arial" panose="020B0604020202020204" pitchFamily="34" charset="0"/>
              <a:buChar char="•"/>
            </a:pPr>
            <a:r>
              <a:rPr lang="en" dirty="0"/>
              <a:t>Have a scale? Enter accurate weight from scale.</a:t>
            </a:r>
            <a:endParaRPr dirty="0"/>
          </a:p>
          <a:p>
            <a:pPr lvl="1">
              <a:spcBef>
                <a:spcPts val="0"/>
              </a:spcBef>
              <a:buFont typeface="Arial" panose="020B0604020202020204" pitchFamily="34" charset="0"/>
              <a:buChar char="•"/>
            </a:pPr>
            <a:r>
              <a:rPr lang="en" dirty="0"/>
              <a:t>No scale? Enter 1 lb. Most materials will be less than this.</a:t>
            </a:r>
            <a:endParaRPr dirty="0"/>
          </a:p>
          <a:p>
            <a:pPr lvl="1">
              <a:spcBef>
                <a:spcPts val="0"/>
              </a:spcBef>
              <a:buFont typeface="Arial" panose="020B0604020202020204" pitchFamily="34" charset="0"/>
              <a:buChar char="•"/>
            </a:pPr>
            <a:r>
              <a:rPr lang="en" dirty="0"/>
              <a:t>If over 1 lb. - price will be adjusted when shipped</a:t>
            </a:r>
            <a:endParaRPr dirty="0"/>
          </a:p>
        </p:txBody>
      </p:sp>
      <p:pic>
        <p:nvPicPr>
          <p:cNvPr id="249" name="Google Shape;249;p40"/>
          <p:cNvPicPr preferRelativeResize="0"/>
          <p:nvPr/>
        </p:nvPicPr>
        <p:blipFill>
          <a:blip r:embed="rId3">
            <a:alphaModFix/>
          </a:blip>
          <a:stretch>
            <a:fillRect/>
          </a:stretch>
        </p:blipFill>
        <p:spPr>
          <a:xfrm>
            <a:off x="9053700" y="2976633"/>
            <a:ext cx="2461565" cy="3655800"/>
          </a:xfrm>
          <a:prstGeom prst="rect">
            <a:avLst/>
          </a:prstGeom>
          <a:noFill/>
          <a:ln>
            <a:noFill/>
          </a:ln>
        </p:spPr>
      </p:pic>
    </p:spTree>
    <p:extLst>
      <p:ext uri="{BB962C8B-B14F-4D97-AF65-F5344CB8AC3E}">
        <p14:creationId xmlns:p14="http://schemas.microsoft.com/office/powerpoint/2010/main" val="351546124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41"/>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r>
              <a:rPr lang="en" sz="3200" b="1" u="sng" dirty="0">
                <a:solidFill>
                  <a:schemeClr val="tx2"/>
                </a:solidFill>
              </a:rPr>
              <a:t>Customs Form</a:t>
            </a:r>
            <a:endParaRPr sz="3200" b="1" u="sng" dirty="0">
              <a:solidFill>
                <a:schemeClr val="tx2"/>
              </a:solidFill>
            </a:endParaRPr>
          </a:p>
        </p:txBody>
      </p:sp>
      <p:pic>
        <p:nvPicPr>
          <p:cNvPr id="255" name="Google Shape;255;p41"/>
          <p:cNvPicPr preferRelativeResize="0"/>
          <p:nvPr/>
        </p:nvPicPr>
        <p:blipFill>
          <a:blip r:embed="rId3">
            <a:alphaModFix/>
          </a:blip>
          <a:stretch>
            <a:fillRect/>
          </a:stretch>
        </p:blipFill>
        <p:spPr>
          <a:xfrm>
            <a:off x="203201" y="1560167"/>
            <a:ext cx="5776028" cy="5094631"/>
          </a:xfrm>
          <a:prstGeom prst="rect">
            <a:avLst/>
          </a:prstGeom>
          <a:noFill/>
          <a:ln>
            <a:noFill/>
          </a:ln>
        </p:spPr>
      </p:pic>
      <p:pic>
        <p:nvPicPr>
          <p:cNvPr id="256" name="Google Shape;256;p41"/>
          <p:cNvPicPr preferRelativeResize="0"/>
          <p:nvPr/>
        </p:nvPicPr>
        <p:blipFill>
          <a:blip r:embed="rId4">
            <a:alphaModFix/>
          </a:blip>
          <a:stretch>
            <a:fillRect/>
          </a:stretch>
        </p:blipFill>
        <p:spPr>
          <a:xfrm>
            <a:off x="5979229" y="2603738"/>
            <a:ext cx="5806372" cy="2619948"/>
          </a:xfrm>
          <a:prstGeom prst="rect">
            <a:avLst/>
          </a:prstGeom>
          <a:noFill/>
          <a:ln>
            <a:noFill/>
          </a:ln>
        </p:spPr>
      </p:pic>
    </p:spTree>
    <p:extLst>
      <p:ext uri="{BB962C8B-B14F-4D97-AF65-F5344CB8AC3E}">
        <p14:creationId xmlns:p14="http://schemas.microsoft.com/office/powerpoint/2010/main" val="36448100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0"/>
        <p:cNvGrpSpPr/>
        <p:nvPr/>
      </p:nvGrpSpPr>
      <p:grpSpPr>
        <a:xfrm>
          <a:off x="0" y="0"/>
          <a:ext cx="0" cy="0"/>
          <a:chOff x="0" y="0"/>
          <a:chExt cx="0" cy="0"/>
        </a:xfrm>
      </p:grpSpPr>
      <p:sp>
        <p:nvSpPr>
          <p:cNvPr id="71" name="Google Shape;71;p15"/>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dirty="0">
                <a:solidFill>
                  <a:schemeClr val="dk2"/>
                </a:solidFill>
              </a:rPr>
              <a:t>Tools to find materials</a:t>
            </a:r>
            <a:endParaRPr sz="3200" b="1" u="sng" dirty="0"/>
          </a:p>
        </p:txBody>
      </p:sp>
      <p:sp>
        <p:nvSpPr>
          <p:cNvPr id="72" name="Google Shape;72;p15"/>
          <p:cNvSpPr txBox="1">
            <a:spLocks noGrp="1"/>
          </p:cNvSpPr>
          <p:nvPr>
            <p:ph type="body" idx="1"/>
          </p:nvPr>
        </p:nvSpPr>
        <p:spPr>
          <a:xfrm>
            <a:off x="274017" y="1302100"/>
            <a:ext cx="11360800" cy="4555200"/>
          </a:xfrm>
          <a:prstGeom prst="rect">
            <a:avLst/>
          </a:prstGeom>
        </p:spPr>
        <p:txBody>
          <a:bodyPr spcFirstLastPara="1" vert="horz" wrap="square" lIns="121900" tIns="121900" rIns="121900" bIns="121900" rtlCol="0" anchor="t" anchorCtr="0">
            <a:noAutofit/>
          </a:bodyPr>
          <a:lstStyle/>
          <a:p>
            <a:pPr marL="0" indent="0">
              <a:buNone/>
            </a:pPr>
            <a:r>
              <a:rPr lang="en" sz="3200">
                <a:solidFill>
                  <a:schemeClr val="dk1"/>
                </a:solidFill>
              </a:rPr>
              <a:t>Systems requiring pre-registration </a:t>
            </a:r>
            <a:endParaRPr sz="3200">
              <a:solidFill>
                <a:schemeClr val="dk1"/>
              </a:solidFill>
            </a:endParaRPr>
          </a:p>
          <a:p>
            <a:pPr marL="0" indent="0">
              <a:lnSpc>
                <a:spcPct val="90000"/>
              </a:lnSpc>
              <a:spcBef>
                <a:spcPts val="1333"/>
              </a:spcBef>
              <a:buNone/>
            </a:pPr>
            <a:endParaRPr>
              <a:solidFill>
                <a:schemeClr val="dk1"/>
              </a:solidFill>
            </a:endParaRPr>
          </a:p>
        </p:txBody>
      </p:sp>
      <p:graphicFrame>
        <p:nvGraphicFramePr>
          <p:cNvPr id="73" name="Google Shape;73;p15"/>
          <p:cNvGraphicFramePr/>
          <p:nvPr/>
        </p:nvGraphicFramePr>
        <p:xfrm>
          <a:off x="274034" y="2158001"/>
          <a:ext cx="11167965" cy="4384287"/>
        </p:xfrm>
        <a:graphic>
          <a:graphicData uri="http://schemas.openxmlformats.org/drawingml/2006/table">
            <a:tbl>
              <a:tblPr>
                <a:noFill/>
              </a:tblPr>
              <a:tblGrid>
                <a:gridCol w="1861333">
                  <a:extLst>
                    <a:ext uri="{9D8B030D-6E8A-4147-A177-3AD203B41FA5}">
                      <a16:colId xmlns:a16="http://schemas.microsoft.com/office/drawing/2014/main" val="20000"/>
                    </a:ext>
                  </a:extLst>
                </a:gridCol>
                <a:gridCol w="1861333">
                  <a:extLst>
                    <a:ext uri="{9D8B030D-6E8A-4147-A177-3AD203B41FA5}">
                      <a16:colId xmlns:a16="http://schemas.microsoft.com/office/drawing/2014/main" val="20001"/>
                    </a:ext>
                  </a:extLst>
                </a:gridCol>
                <a:gridCol w="1861333">
                  <a:extLst>
                    <a:ext uri="{9D8B030D-6E8A-4147-A177-3AD203B41FA5}">
                      <a16:colId xmlns:a16="http://schemas.microsoft.com/office/drawing/2014/main" val="20002"/>
                    </a:ext>
                  </a:extLst>
                </a:gridCol>
                <a:gridCol w="1861333">
                  <a:extLst>
                    <a:ext uri="{9D8B030D-6E8A-4147-A177-3AD203B41FA5}">
                      <a16:colId xmlns:a16="http://schemas.microsoft.com/office/drawing/2014/main" val="20003"/>
                    </a:ext>
                  </a:extLst>
                </a:gridCol>
                <a:gridCol w="1791233">
                  <a:extLst>
                    <a:ext uri="{9D8B030D-6E8A-4147-A177-3AD203B41FA5}">
                      <a16:colId xmlns:a16="http://schemas.microsoft.com/office/drawing/2014/main" val="20004"/>
                    </a:ext>
                  </a:extLst>
                </a:gridCol>
                <a:gridCol w="1931400">
                  <a:extLst>
                    <a:ext uri="{9D8B030D-6E8A-4147-A177-3AD203B41FA5}">
                      <a16:colId xmlns:a16="http://schemas.microsoft.com/office/drawing/2014/main" val="20005"/>
                    </a:ext>
                  </a:extLst>
                </a:gridCol>
              </a:tblGrid>
              <a:tr h="500848">
                <a:tc>
                  <a:txBody>
                    <a:bodyPr/>
                    <a:lstStyle/>
                    <a:p>
                      <a:pPr marL="0" lvl="0" indent="0" rtl="0">
                        <a:lnSpc>
                          <a:spcPct val="115000"/>
                        </a:lnSpc>
                        <a:spcBef>
                          <a:spcPts val="0"/>
                        </a:spcBef>
                        <a:spcAft>
                          <a:spcPts val="0"/>
                        </a:spcAft>
                        <a:buNone/>
                      </a:pPr>
                      <a:r>
                        <a:rPr lang="en" sz="1500" b="1"/>
                        <a:t>Library or System</a:t>
                      </a:r>
                      <a:endParaRPr sz="1500" b="1"/>
                    </a:p>
                  </a:txBody>
                  <a:tcPr marL="121900" marR="121900" marT="121900" marB="121900"/>
                </a:tc>
                <a:tc>
                  <a:txBody>
                    <a:bodyPr/>
                    <a:lstStyle/>
                    <a:p>
                      <a:pPr marL="0" lvl="0" indent="0" rtl="0">
                        <a:lnSpc>
                          <a:spcPct val="115000"/>
                        </a:lnSpc>
                        <a:spcBef>
                          <a:spcPts val="0"/>
                        </a:spcBef>
                        <a:spcAft>
                          <a:spcPts val="0"/>
                        </a:spcAft>
                        <a:buNone/>
                      </a:pPr>
                      <a:r>
                        <a:rPr lang="en" sz="1500" b="1"/>
                        <a:t>Loans</a:t>
                      </a:r>
                      <a:endParaRPr sz="1500" b="1"/>
                    </a:p>
                  </a:txBody>
                  <a:tcPr marL="121900" marR="121900" marT="121900" marB="121900"/>
                </a:tc>
                <a:tc>
                  <a:txBody>
                    <a:bodyPr/>
                    <a:lstStyle/>
                    <a:p>
                      <a:pPr marL="0" lvl="0" indent="0" rtl="0">
                        <a:lnSpc>
                          <a:spcPct val="115000"/>
                        </a:lnSpc>
                        <a:spcBef>
                          <a:spcPts val="0"/>
                        </a:spcBef>
                        <a:spcAft>
                          <a:spcPts val="0"/>
                        </a:spcAft>
                        <a:buNone/>
                      </a:pPr>
                      <a:r>
                        <a:rPr lang="en" sz="1500" b="1"/>
                        <a:t>Copies</a:t>
                      </a:r>
                      <a:endParaRPr sz="1500" b="1"/>
                    </a:p>
                  </a:txBody>
                  <a:tcPr marL="121900" marR="121900" marT="121900" marB="121900"/>
                </a:tc>
                <a:tc>
                  <a:txBody>
                    <a:bodyPr/>
                    <a:lstStyle/>
                    <a:p>
                      <a:pPr marL="0" lvl="0" indent="0" rtl="0">
                        <a:lnSpc>
                          <a:spcPct val="115000"/>
                        </a:lnSpc>
                        <a:spcBef>
                          <a:spcPts val="0"/>
                        </a:spcBef>
                        <a:spcAft>
                          <a:spcPts val="0"/>
                        </a:spcAft>
                        <a:buNone/>
                      </a:pPr>
                      <a:r>
                        <a:rPr lang="en" sz="1500" b="1"/>
                        <a:t>E-delivery</a:t>
                      </a:r>
                      <a:endParaRPr sz="1500" b="1"/>
                    </a:p>
                  </a:txBody>
                  <a:tcPr marL="121900" marR="121900" marT="121900" marB="121900"/>
                </a:tc>
                <a:tc>
                  <a:txBody>
                    <a:bodyPr/>
                    <a:lstStyle/>
                    <a:p>
                      <a:pPr marL="0" lvl="0" indent="0" rtl="0">
                        <a:lnSpc>
                          <a:spcPct val="115000"/>
                        </a:lnSpc>
                        <a:spcBef>
                          <a:spcPts val="0"/>
                        </a:spcBef>
                        <a:spcAft>
                          <a:spcPts val="0"/>
                        </a:spcAft>
                        <a:buNone/>
                      </a:pPr>
                      <a:r>
                        <a:rPr lang="en" sz="1500" b="1"/>
                        <a:t>IFLA accepted</a:t>
                      </a:r>
                      <a:endParaRPr sz="1500" b="1"/>
                    </a:p>
                  </a:txBody>
                  <a:tcPr marL="121900" marR="121900" marT="121900" marB="121900"/>
                </a:tc>
                <a:tc>
                  <a:txBody>
                    <a:bodyPr/>
                    <a:lstStyle/>
                    <a:p>
                      <a:pPr marL="0" lvl="0" indent="0" rtl="0">
                        <a:lnSpc>
                          <a:spcPct val="115000"/>
                        </a:lnSpc>
                        <a:spcBef>
                          <a:spcPts val="0"/>
                        </a:spcBef>
                        <a:spcAft>
                          <a:spcPts val="0"/>
                        </a:spcAft>
                        <a:buNone/>
                      </a:pPr>
                      <a:r>
                        <a:rPr lang="en" sz="1500" b="1"/>
                        <a:t>Pre-registration </a:t>
                      </a:r>
                      <a:endParaRPr sz="1500" b="1"/>
                    </a:p>
                  </a:txBody>
                  <a:tcPr marL="121900" marR="121900" marT="121900" marB="121900"/>
                </a:tc>
                <a:extLst>
                  <a:ext uri="{0D108BD9-81ED-4DB2-BD59-A6C34878D82A}">
                    <a16:rowId xmlns:a16="http://schemas.microsoft.com/office/drawing/2014/main" val="10000"/>
                  </a:ext>
                </a:extLst>
              </a:tr>
              <a:tr h="1014944">
                <a:tc>
                  <a:txBody>
                    <a:bodyPr/>
                    <a:lstStyle/>
                    <a:p>
                      <a:pPr marL="0" lvl="0" indent="0" rtl="0">
                        <a:lnSpc>
                          <a:spcPct val="115000"/>
                        </a:lnSpc>
                        <a:spcBef>
                          <a:spcPts val="0"/>
                        </a:spcBef>
                        <a:spcAft>
                          <a:spcPts val="0"/>
                        </a:spcAft>
                        <a:buNone/>
                      </a:pPr>
                      <a:r>
                        <a:rPr lang="en" sz="1500"/>
                        <a:t>NDL online (Japan)</a:t>
                      </a:r>
                      <a:endParaRPr sz="1500"/>
                    </a:p>
                  </a:txBody>
                  <a:tcPr marL="121900" marR="121900" marT="121900" marB="121900"/>
                </a:tc>
                <a:tc>
                  <a:txBody>
                    <a:bodyPr/>
                    <a:lstStyle/>
                    <a:p>
                      <a:pPr marL="0" lvl="0" indent="0" rtl="0">
                        <a:lnSpc>
                          <a:spcPct val="115000"/>
                        </a:lnSpc>
                        <a:spcBef>
                          <a:spcPts val="0"/>
                        </a:spcBef>
                        <a:spcAft>
                          <a:spcPts val="0"/>
                        </a:spcAft>
                        <a:buNone/>
                      </a:pPr>
                      <a:r>
                        <a:rPr lang="en" sz="1500"/>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solidFill>
                            <a:schemeClr val="dk1"/>
                          </a:solidFill>
                        </a:rPr>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t>N</a:t>
                      </a:r>
                      <a:endParaRPr sz="1500"/>
                    </a:p>
                  </a:txBody>
                  <a:tcPr marL="121900" marR="121900" marT="121900" marB="121900"/>
                </a:tc>
                <a:tc>
                  <a:txBody>
                    <a:bodyPr/>
                    <a:lstStyle/>
                    <a:p>
                      <a:pPr marL="0" lvl="0" indent="0" rtl="0">
                        <a:lnSpc>
                          <a:spcPct val="115000"/>
                        </a:lnSpc>
                        <a:spcBef>
                          <a:spcPts val="0"/>
                        </a:spcBef>
                        <a:spcAft>
                          <a:spcPts val="0"/>
                        </a:spcAft>
                        <a:buNone/>
                      </a:pPr>
                      <a:r>
                        <a:rPr lang="en" sz="1500"/>
                        <a:t>N</a:t>
                      </a:r>
                      <a:endParaRPr sz="1500"/>
                    </a:p>
                    <a:p>
                      <a:pPr marL="0" lvl="0" indent="0" rtl="0">
                        <a:lnSpc>
                          <a:spcPct val="115000"/>
                        </a:lnSpc>
                        <a:spcBef>
                          <a:spcPts val="0"/>
                        </a:spcBef>
                        <a:spcAft>
                          <a:spcPts val="0"/>
                        </a:spcAft>
                        <a:buNone/>
                      </a:pPr>
                      <a:r>
                        <a:rPr lang="en" sz="1500"/>
                        <a:t>Credit card or wire transfer only</a:t>
                      </a:r>
                      <a:endParaRPr sz="1500"/>
                    </a:p>
                  </a:txBody>
                  <a:tcPr marL="121900" marR="121900" marT="121900" marB="121900"/>
                </a:tc>
                <a:tc>
                  <a:txBody>
                    <a:bodyPr/>
                    <a:lstStyle/>
                    <a:p>
                      <a:pPr marL="0" lvl="0" indent="0" rtl="0">
                        <a:lnSpc>
                          <a:spcPct val="115000"/>
                        </a:lnSpc>
                        <a:spcBef>
                          <a:spcPts val="0"/>
                        </a:spcBef>
                        <a:spcAft>
                          <a:spcPts val="0"/>
                        </a:spcAft>
                        <a:buNone/>
                      </a:pPr>
                      <a:r>
                        <a:rPr lang="en" sz="1500"/>
                        <a:t>Y</a:t>
                      </a:r>
                      <a:endParaRPr sz="1500"/>
                    </a:p>
                  </a:txBody>
                  <a:tcPr marL="121900" marR="121900" marT="121900" marB="121900"/>
                </a:tc>
                <a:extLst>
                  <a:ext uri="{0D108BD9-81ED-4DB2-BD59-A6C34878D82A}">
                    <a16:rowId xmlns:a16="http://schemas.microsoft.com/office/drawing/2014/main" val="10001"/>
                  </a:ext>
                </a:extLst>
              </a:tr>
              <a:tr h="757896">
                <a:tc>
                  <a:txBody>
                    <a:bodyPr/>
                    <a:lstStyle/>
                    <a:p>
                      <a:pPr marL="0" lvl="0" indent="0" rtl="0">
                        <a:lnSpc>
                          <a:spcPct val="115000"/>
                        </a:lnSpc>
                        <a:spcBef>
                          <a:spcPts val="0"/>
                        </a:spcBef>
                        <a:spcAft>
                          <a:spcPts val="0"/>
                        </a:spcAft>
                        <a:buNone/>
                      </a:pPr>
                      <a:r>
                        <a:rPr lang="en" sz="1500"/>
                        <a:t>National Library of Russia</a:t>
                      </a:r>
                      <a:endParaRPr sz="1500"/>
                    </a:p>
                  </a:txBody>
                  <a:tcPr marL="121900" marR="121900" marT="121900" marB="121900"/>
                </a:tc>
                <a:tc>
                  <a:txBody>
                    <a:bodyPr/>
                    <a:lstStyle/>
                    <a:p>
                      <a:pPr marL="0" lvl="0" indent="0" rtl="0">
                        <a:lnSpc>
                          <a:spcPct val="115000"/>
                        </a:lnSpc>
                        <a:spcBef>
                          <a:spcPts val="0"/>
                        </a:spcBef>
                        <a:spcAft>
                          <a:spcPts val="0"/>
                        </a:spcAft>
                        <a:buNone/>
                      </a:pPr>
                      <a:r>
                        <a:rPr lang="en" sz="1500"/>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solidFill>
                            <a:schemeClr val="dk1"/>
                          </a:solidFill>
                        </a:rPr>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solidFill>
                            <a:schemeClr val="dk1"/>
                          </a:solidFill>
                        </a:rPr>
                        <a:t>Y</a:t>
                      </a:r>
                      <a:endParaRPr sz="1500"/>
                    </a:p>
                    <a:p>
                      <a:pPr marL="0" lvl="0" indent="0" rtl="0">
                        <a:lnSpc>
                          <a:spcPct val="115000"/>
                        </a:lnSpc>
                        <a:spcBef>
                          <a:spcPts val="0"/>
                        </a:spcBef>
                        <a:spcAft>
                          <a:spcPts val="0"/>
                        </a:spcAft>
                        <a:buNone/>
                      </a:pPr>
                      <a:r>
                        <a:rPr lang="en" sz="1500"/>
                        <a:t>(email or FTP)</a:t>
                      </a:r>
                      <a:endParaRPr sz="1500"/>
                    </a:p>
                  </a:txBody>
                  <a:tcPr marL="121900" marR="121900" marT="121900" marB="121900"/>
                </a:tc>
                <a:tc>
                  <a:txBody>
                    <a:bodyPr/>
                    <a:lstStyle/>
                    <a:p>
                      <a:pPr marL="0" lvl="0" indent="0" rtl="0">
                        <a:lnSpc>
                          <a:spcPct val="115000"/>
                        </a:lnSpc>
                        <a:spcBef>
                          <a:spcPts val="0"/>
                        </a:spcBef>
                        <a:spcAft>
                          <a:spcPts val="0"/>
                        </a:spcAft>
                        <a:buNone/>
                      </a:pPr>
                      <a:r>
                        <a:rPr lang="en" sz="1500"/>
                        <a:t>N</a:t>
                      </a:r>
                      <a:endParaRPr sz="1500"/>
                    </a:p>
                    <a:p>
                      <a:pPr marL="0" lvl="0" indent="0" rtl="0">
                        <a:lnSpc>
                          <a:spcPct val="115000"/>
                        </a:lnSpc>
                        <a:spcBef>
                          <a:spcPts val="0"/>
                        </a:spcBef>
                        <a:spcAft>
                          <a:spcPts val="0"/>
                        </a:spcAft>
                        <a:buNone/>
                      </a:pPr>
                      <a:r>
                        <a:rPr lang="en" sz="1500"/>
                        <a:t>Credit card only</a:t>
                      </a:r>
                      <a:endParaRPr sz="1500"/>
                    </a:p>
                  </a:txBody>
                  <a:tcPr marL="121900" marR="121900" marT="121900" marB="121900"/>
                </a:tc>
                <a:tc>
                  <a:txBody>
                    <a:bodyPr/>
                    <a:lstStyle/>
                    <a:p>
                      <a:pPr marL="0" lvl="0" indent="0" rtl="0">
                        <a:lnSpc>
                          <a:spcPct val="115000"/>
                        </a:lnSpc>
                        <a:spcBef>
                          <a:spcPts val="0"/>
                        </a:spcBef>
                        <a:spcAft>
                          <a:spcPts val="0"/>
                        </a:spcAft>
                        <a:buNone/>
                      </a:pPr>
                      <a:r>
                        <a:rPr lang="en" sz="1500">
                          <a:solidFill>
                            <a:schemeClr val="dk1"/>
                          </a:solidFill>
                        </a:rPr>
                        <a:t>Y</a:t>
                      </a:r>
                      <a:endParaRPr sz="1500"/>
                    </a:p>
                  </a:txBody>
                  <a:tcPr marL="121900" marR="121900" marT="121900" marB="121900"/>
                </a:tc>
                <a:extLst>
                  <a:ext uri="{0D108BD9-81ED-4DB2-BD59-A6C34878D82A}">
                    <a16:rowId xmlns:a16="http://schemas.microsoft.com/office/drawing/2014/main" val="10002"/>
                  </a:ext>
                </a:extLst>
              </a:tr>
              <a:tr h="1305967">
                <a:tc>
                  <a:txBody>
                    <a:bodyPr/>
                    <a:lstStyle/>
                    <a:p>
                      <a:pPr marL="0" lvl="0" indent="0" rtl="0">
                        <a:lnSpc>
                          <a:spcPct val="115000"/>
                        </a:lnSpc>
                        <a:spcBef>
                          <a:spcPts val="0"/>
                        </a:spcBef>
                        <a:spcAft>
                          <a:spcPts val="0"/>
                        </a:spcAft>
                        <a:buNone/>
                      </a:pPr>
                      <a:r>
                        <a:rPr lang="en" sz="1500"/>
                        <a:t>BL online (UK)</a:t>
                      </a:r>
                      <a:endParaRPr sz="1500"/>
                    </a:p>
                  </a:txBody>
                  <a:tcPr marL="121900" marR="121900" marT="121900" marB="121900"/>
                </a:tc>
                <a:tc>
                  <a:txBody>
                    <a:bodyPr/>
                    <a:lstStyle/>
                    <a:p>
                      <a:pPr marL="0" lvl="0" indent="0" rtl="0">
                        <a:lnSpc>
                          <a:spcPct val="115000"/>
                        </a:lnSpc>
                        <a:spcBef>
                          <a:spcPts val="0"/>
                        </a:spcBef>
                        <a:spcAft>
                          <a:spcPts val="0"/>
                        </a:spcAft>
                        <a:buNone/>
                      </a:pPr>
                      <a:r>
                        <a:rPr lang="en" sz="1500"/>
                        <a:t>For business accounts only (100+ orders/yr)</a:t>
                      </a:r>
                      <a:endParaRPr sz="1500"/>
                    </a:p>
                  </a:txBody>
                  <a:tcPr marL="121900" marR="121900" marT="121900" marB="121900"/>
                </a:tc>
                <a:tc>
                  <a:txBody>
                    <a:bodyPr/>
                    <a:lstStyle/>
                    <a:p>
                      <a:pPr marL="0" lvl="0" indent="0" rtl="0">
                        <a:lnSpc>
                          <a:spcPct val="115000"/>
                        </a:lnSpc>
                        <a:spcBef>
                          <a:spcPts val="0"/>
                        </a:spcBef>
                        <a:spcAft>
                          <a:spcPts val="0"/>
                        </a:spcAft>
                        <a:buNone/>
                      </a:pPr>
                      <a:r>
                        <a:rPr lang="en" sz="1500"/>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t>N, but accepts IFM</a:t>
                      </a:r>
                      <a:endParaRPr sz="1500"/>
                    </a:p>
                    <a:p>
                      <a:pPr marL="0" lvl="0" indent="0" rtl="0">
                        <a:lnSpc>
                          <a:spcPct val="115000"/>
                        </a:lnSpc>
                        <a:spcBef>
                          <a:spcPts val="0"/>
                        </a:spcBef>
                        <a:spcAft>
                          <a:spcPts val="0"/>
                        </a:spcAft>
                        <a:buNone/>
                      </a:pPr>
                      <a:r>
                        <a:rPr lang="en" sz="1500"/>
                        <a:t>(And credit card, U.S.-based check)</a:t>
                      </a:r>
                      <a:endParaRPr sz="1500"/>
                    </a:p>
                  </a:txBody>
                  <a:tcPr marL="121900" marR="121900" marT="121900" marB="121900"/>
                </a:tc>
                <a:tc>
                  <a:txBody>
                    <a:bodyPr/>
                    <a:lstStyle/>
                    <a:p>
                      <a:pPr marL="0" lvl="0" indent="0" rtl="0">
                        <a:lnSpc>
                          <a:spcPct val="115000"/>
                        </a:lnSpc>
                        <a:spcBef>
                          <a:spcPts val="0"/>
                        </a:spcBef>
                        <a:spcAft>
                          <a:spcPts val="0"/>
                        </a:spcAft>
                        <a:buNone/>
                      </a:pPr>
                      <a:r>
                        <a:rPr lang="en" sz="1500"/>
                        <a:t>Y</a:t>
                      </a:r>
                      <a:endParaRPr sz="1500"/>
                    </a:p>
                  </a:txBody>
                  <a:tcPr marL="121900" marR="121900" marT="121900" marB="121900"/>
                </a:tc>
                <a:extLst>
                  <a:ext uri="{0D108BD9-81ED-4DB2-BD59-A6C34878D82A}">
                    <a16:rowId xmlns:a16="http://schemas.microsoft.com/office/drawing/2014/main" val="10003"/>
                  </a:ext>
                </a:extLst>
              </a:tr>
              <a:tr h="757896">
                <a:tc>
                  <a:txBody>
                    <a:bodyPr/>
                    <a:lstStyle/>
                    <a:p>
                      <a:pPr marL="0" lvl="0" indent="0" rtl="0">
                        <a:lnSpc>
                          <a:spcPct val="115000"/>
                        </a:lnSpc>
                        <a:spcBef>
                          <a:spcPts val="0"/>
                        </a:spcBef>
                        <a:spcAft>
                          <a:spcPts val="0"/>
                        </a:spcAft>
                        <a:buNone/>
                      </a:pPr>
                      <a:r>
                        <a:rPr lang="en" sz="1500"/>
                        <a:t>Biblioteca Nacional de España</a:t>
                      </a:r>
                      <a:endParaRPr sz="1500"/>
                    </a:p>
                  </a:txBody>
                  <a:tcPr marL="121900" marR="121900" marT="121900" marB="121900"/>
                </a:tc>
                <a:tc>
                  <a:txBody>
                    <a:bodyPr/>
                    <a:lstStyle/>
                    <a:p>
                      <a:pPr marL="0" lvl="0" indent="0" rtl="0">
                        <a:lnSpc>
                          <a:spcPct val="115000"/>
                        </a:lnSpc>
                        <a:spcBef>
                          <a:spcPts val="0"/>
                        </a:spcBef>
                        <a:spcAft>
                          <a:spcPts val="0"/>
                        </a:spcAft>
                        <a:buNone/>
                      </a:pPr>
                      <a:r>
                        <a:rPr lang="en" sz="1500">
                          <a:solidFill>
                            <a:schemeClr val="dk1"/>
                          </a:solidFill>
                        </a:rPr>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solidFill>
                            <a:schemeClr val="dk1"/>
                          </a:solidFill>
                        </a:rPr>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solidFill>
                            <a:schemeClr val="dk1"/>
                          </a:solidFill>
                        </a:rPr>
                        <a:t>Y</a:t>
                      </a:r>
                      <a:endParaRPr sz="1500"/>
                    </a:p>
                  </a:txBody>
                  <a:tcPr marL="121900" marR="121900" marT="121900" marB="121900"/>
                </a:tc>
                <a:tc>
                  <a:txBody>
                    <a:bodyPr/>
                    <a:lstStyle/>
                    <a:p>
                      <a:pPr marL="0" lvl="0" indent="0" rtl="0">
                        <a:lnSpc>
                          <a:spcPct val="115000"/>
                        </a:lnSpc>
                        <a:spcBef>
                          <a:spcPts val="0"/>
                        </a:spcBef>
                        <a:spcAft>
                          <a:spcPts val="0"/>
                        </a:spcAft>
                        <a:buNone/>
                      </a:pPr>
                      <a:r>
                        <a:rPr lang="en" sz="1500">
                          <a:solidFill>
                            <a:schemeClr val="dk1"/>
                          </a:solidFill>
                        </a:rPr>
                        <a:t>Y</a:t>
                      </a:r>
                      <a:endParaRPr sz="1500"/>
                    </a:p>
                  </a:txBody>
                  <a:tcPr marL="121900" marR="121900" marT="121900" marB="121900"/>
                </a:tc>
                <a:extLst>
                  <a:ext uri="{0D108BD9-81ED-4DB2-BD59-A6C34878D82A}">
                    <a16:rowId xmlns:a16="http://schemas.microsoft.com/office/drawing/2014/main" val="10004"/>
                  </a:ext>
                </a:extLst>
              </a:tr>
            </a:tbl>
          </a:graphicData>
        </a:graphic>
      </p:graphicFrame>
      <p:pic>
        <p:nvPicPr>
          <p:cNvPr id="74" name="Google Shape;74;p15"/>
          <p:cNvPicPr preferRelativeResize="0"/>
          <p:nvPr/>
        </p:nvPicPr>
        <p:blipFill>
          <a:blip r:embed="rId3">
            <a:alphaModFix/>
          </a:blip>
          <a:stretch>
            <a:fillRect/>
          </a:stretch>
        </p:blipFill>
        <p:spPr>
          <a:xfrm>
            <a:off x="9511375" y="1033212"/>
            <a:ext cx="1930623" cy="1122593"/>
          </a:xfrm>
          <a:prstGeom prst="rect">
            <a:avLst/>
          </a:prstGeom>
          <a:noFill/>
          <a:ln>
            <a:noFill/>
          </a:ln>
        </p:spPr>
      </p:pic>
    </p:spTree>
    <p:extLst>
      <p:ext uri="{BB962C8B-B14F-4D97-AF65-F5344CB8AC3E}">
        <p14:creationId xmlns:p14="http://schemas.microsoft.com/office/powerpoint/2010/main" val="183728885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2"/>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lvl="0" algn="ctr"/>
            <a:r>
              <a:rPr lang="en" sz="3200" b="1" u="sng" dirty="0">
                <a:solidFill>
                  <a:schemeClr val="tx2"/>
                </a:solidFill>
              </a:rPr>
              <a:t>Customs Form</a:t>
            </a:r>
            <a:endParaRPr sz="3200" b="1" u="sng" dirty="0"/>
          </a:p>
        </p:txBody>
      </p:sp>
      <p:sp>
        <p:nvSpPr>
          <p:cNvPr id="263" name="Google Shape;263;p42"/>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a:lnSpc>
                <a:spcPct val="115000"/>
              </a:lnSpc>
              <a:buFont typeface="Arial" panose="020B0604020202020204" pitchFamily="34" charset="0"/>
              <a:buChar char="•"/>
            </a:pPr>
            <a:r>
              <a:rPr lang="en" dirty="0"/>
              <a:t>Choose service </a:t>
            </a:r>
            <a:endParaRPr dirty="0"/>
          </a:p>
          <a:p>
            <a:pPr lvl="1">
              <a:lnSpc>
                <a:spcPct val="115000"/>
              </a:lnSpc>
              <a:spcBef>
                <a:spcPts val="0"/>
              </a:spcBef>
              <a:buFont typeface="Arial" panose="020B0604020202020204" pitchFamily="34" charset="0"/>
              <a:buChar char="•"/>
            </a:pPr>
            <a:r>
              <a:rPr lang="en" dirty="0"/>
              <a:t>First-Class Package International Service, Priority Mail International, Priority Mail Express International</a:t>
            </a:r>
            <a:endParaRPr dirty="0"/>
          </a:p>
          <a:p>
            <a:pPr>
              <a:buFont typeface="Arial" panose="020B0604020202020204" pitchFamily="34" charset="0"/>
              <a:buChar char="•"/>
            </a:pPr>
            <a:r>
              <a:rPr lang="en" dirty="0"/>
              <a:t>Enter package information </a:t>
            </a:r>
            <a:endParaRPr dirty="0"/>
          </a:p>
          <a:p>
            <a:pPr lvl="1">
              <a:spcBef>
                <a:spcPts val="0"/>
              </a:spcBef>
              <a:buFont typeface="Arial" panose="020B0604020202020204" pitchFamily="34" charset="0"/>
              <a:buChar char="•"/>
            </a:pPr>
            <a:r>
              <a:rPr lang="en" dirty="0"/>
              <a:t>Contents: Document</a:t>
            </a:r>
            <a:endParaRPr dirty="0"/>
          </a:p>
          <a:p>
            <a:pPr lvl="1">
              <a:spcBef>
                <a:spcPts val="0"/>
              </a:spcBef>
              <a:buFont typeface="Arial" panose="020B0604020202020204" pitchFamily="34" charset="0"/>
              <a:buChar char="•"/>
            </a:pPr>
            <a:r>
              <a:rPr lang="en" dirty="0"/>
              <a:t>Content Description: Library book</a:t>
            </a:r>
            <a:endParaRPr dirty="0"/>
          </a:p>
          <a:p>
            <a:pPr>
              <a:buFont typeface="Arial" panose="020B0604020202020204" pitchFamily="34" charset="0"/>
              <a:buChar char="•"/>
            </a:pPr>
            <a:r>
              <a:rPr lang="en" dirty="0"/>
              <a:t>Item Information</a:t>
            </a:r>
            <a:endParaRPr dirty="0"/>
          </a:p>
          <a:p>
            <a:pPr lvl="1">
              <a:spcBef>
                <a:spcPts val="0"/>
              </a:spcBef>
              <a:buFont typeface="Arial" panose="020B0604020202020204" pitchFamily="34" charset="0"/>
              <a:buChar char="•"/>
            </a:pPr>
            <a:r>
              <a:rPr lang="en" dirty="0"/>
              <a:t>Detailed Description: Library book</a:t>
            </a:r>
            <a:endParaRPr dirty="0"/>
          </a:p>
          <a:p>
            <a:pPr lvl="1">
              <a:spcBef>
                <a:spcPts val="0"/>
              </a:spcBef>
              <a:buFont typeface="Arial" panose="020B0604020202020204" pitchFamily="34" charset="0"/>
              <a:buChar char="•"/>
            </a:pPr>
            <a:r>
              <a:rPr lang="en" dirty="0"/>
              <a:t>Item Value: $1 (it doesn’t hurt to check with your post office or mail room)</a:t>
            </a:r>
            <a:endParaRPr dirty="0"/>
          </a:p>
          <a:p>
            <a:pPr>
              <a:buFont typeface="Arial" panose="020B0604020202020204" pitchFamily="34" charset="0"/>
              <a:buChar char="•"/>
            </a:pPr>
            <a:r>
              <a:rPr lang="en" dirty="0"/>
              <a:t>Country of Origin </a:t>
            </a:r>
            <a:endParaRPr dirty="0"/>
          </a:p>
          <a:p>
            <a:pPr lvl="1">
              <a:spcBef>
                <a:spcPts val="0"/>
              </a:spcBef>
              <a:buFont typeface="Arial" panose="020B0604020202020204" pitchFamily="34" charset="0"/>
              <a:buChar char="•"/>
            </a:pPr>
            <a:r>
              <a:rPr lang="en" dirty="0"/>
              <a:t>Use bibliographic information from behind title page</a:t>
            </a:r>
            <a:endParaRPr dirty="0"/>
          </a:p>
          <a:p>
            <a:pPr>
              <a:buFont typeface="Arial" panose="020B0604020202020204" pitchFamily="34" charset="0"/>
              <a:buChar char="•"/>
            </a:pPr>
            <a:r>
              <a:rPr lang="en" dirty="0"/>
              <a:t>Weight</a:t>
            </a:r>
            <a:endParaRPr dirty="0"/>
          </a:p>
          <a:p>
            <a:pPr lvl="1">
              <a:spcBef>
                <a:spcPts val="0"/>
              </a:spcBef>
              <a:buFont typeface="Arial" panose="020B0604020202020204" pitchFamily="34" charset="0"/>
              <a:buChar char="•"/>
            </a:pPr>
            <a:r>
              <a:rPr lang="en" dirty="0"/>
              <a:t>Earlier selection listed next to entry field</a:t>
            </a:r>
            <a:endParaRPr dirty="0"/>
          </a:p>
          <a:p>
            <a:pPr marL="0" indent="0">
              <a:spcBef>
                <a:spcPts val="2133"/>
              </a:spcBef>
              <a:spcAft>
                <a:spcPts val="2133"/>
              </a:spcAft>
              <a:buNone/>
            </a:pPr>
            <a:endParaRPr dirty="0"/>
          </a:p>
        </p:txBody>
      </p:sp>
      <p:pic>
        <p:nvPicPr>
          <p:cNvPr id="264" name="Google Shape;264;p42"/>
          <p:cNvPicPr preferRelativeResize="0"/>
          <p:nvPr/>
        </p:nvPicPr>
        <p:blipFill>
          <a:blip r:embed="rId3">
            <a:alphaModFix/>
          </a:blip>
          <a:stretch>
            <a:fillRect/>
          </a:stretch>
        </p:blipFill>
        <p:spPr>
          <a:xfrm>
            <a:off x="8265760" y="2838831"/>
            <a:ext cx="3485200" cy="2320100"/>
          </a:xfrm>
          <a:prstGeom prst="rect">
            <a:avLst/>
          </a:prstGeom>
          <a:noFill/>
          <a:ln>
            <a:noFill/>
          </a:ln>
        </p:spPr>
      </p:pic>
    </p:spTree>
    <p:extLst>
      <p:ext uri="{BB962C8B-B14F-4D97-AF65-F5344CB8AC3E}">
        <p14:creationId xmlns:p14="http://schemas.microsoft.com/office/powerpoint/2010/main" val="136422457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268"/>
        <p:cNvGrpSpPr/>
        <p:nvPr/>
      </p:nvGrpSpPr>
      <p:grpSpPr>
        <a:xfrm>
          <a:off x="0" y="0"/>
          <a:ext cx="0" cy="0"/>
          <a:chOff x="0" y="0"/>
          <a:chExt cx="0" cy="0"/>
        </a:xfrm>
      </p:grpSpPr>
      <p:sp>
        <p:nvSpPr>
          <p:cNvPr id="269" name="Google Shape;269;p43"/>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lvl="0" algn="ctr"/>
            <a:r>
              <a:rPr lang="en" sz="3200" b="1" u="sng" dirty="0">
                <a:solidFill>
                  <a:schemeClr val="tx2"/>
                </a:solidFill>
              </a:rPr>
              <a:t>Customs Form</a:t>
            </a:r>
            <a:endParaRPr sz="3200" b="1" u="sng" dirty="0"/>
          </a:p>
        </p:txBody>
      </p:sp>
      <p:pic>
        <p:nvPicPr>
          <p:cNvPr id="270" name="Google Shape;270;p43"/>
          <p:cNvPicPr preferRelativeResize="0"/>
          <p:nvPr/>
        </p:nvPicPr>
        <p:blipFill>
          <a:blip r:embed="rId3">
            <a:alphaModFix/>
          </a:blip>
          <a:stretch>
            <a:fillRect/>
          </a:stretch>
        </p:blipFill>
        <p:spPr>
          <a:xfrm>
            <a:off x="203200" y="1560167"/>
            <a:ext cx="5506699" cy="5094632"/>
          </a:xfrm>
          <a:prstGeom prst="rect">
            <a:avLst/>
          </a:prstGeom>
          <a:noFill/>
          <a:ln>
            <a:noFill/>
          </a:ln>
        </p:spPr>
      </p:pic>
      <p:pic>
        <p:nvPicPr>
          <p:cNvPr id="271" name="Google Shape;271;p43"/>
          <p:cNvPicPr preferRelativeResize="0"/>
          <p:nvPr/>
        </p:nvPicPr>
        <p:blipFill>
          <a:blip r:embed="rId4">
            <a:alphaModFix/>
          </a:blip>
          <a:stretch>
            <a:fillRect/>
          </a:stretch>
        </p:blipFill>
        <p:spPr>
          <a:xfrm>
            <a:off x="5709900" y="2464051"/>
            <a:ext cx="6013800" cy="3286856"/>
          </a:xfrm>
          <a:prstGeom prst="rect">
            <a:avLst/>
          </a:prstGeom>
          <a:noFill/>
          <a:ln>
            <a:noFill/>
          </a:ln>
        </p:spPr>
      </p:pic>
      <p:sp>
        <p:nvSpPr>
          <p:cNvPr id="272" name="Google Shape;272;p43"/>
          <p:cNvSpPr txBox="1"/>
          <p:nvPr/>
        </p:nvSpPr>
        <p:spPr>
          <a:xfrm>
            <a:off x="10883633" y="6530167"/>
            <a:ext cx="7552800" cy="881200"/>
          </a:xfrm>
          <a:prstGeom prst="rect">
            <a:avLst/>
          </a:prstGeom>
          <a:noFill/>
          <a:ln>
            <a:noFill/>
          </a:ln>
        </p:spPr>
        <p:txBody>
          <a:bodyPr spcFirstLastPara="1" wrap="square" lIns="121900" tIns="121900" rIns="121900" bIns="121900" anchor="t" anchorCtr="0">
            <a:noAutofit/>
          </a:bodyPr>
          <a:lstStyle/>
          <a:p>
            <a:pPr>
              <a:buClr>
                <a:srgbClr val="000000"/>
              </a:buClr>
              <a:buFont typeface="Arial"/>
              <a:buNone/>
            </a:pPr>
            <a:endParaRPr sz="1867" kern="0">
              <a:solidFill>
                <a:srgbClr val="000000"/>
              </a:solidFill>
              <a:latin typeface="Arial"/>
              <a:cs typeface="Arial"/>
              <a:sym typeface="Arial"/>
            </a:endParaRPr>
          </a:p>
        </p:txBody>
      </p:sp>
      <p:pic>
        <p:nvPicPr>
          <p:cNvPr id="273" name="Google Shape;273;p43"/>
          <p:cNvPicPr preferRelativeResize="0"/>
          <p:nvPr/>
        </p:nvPicPr>
        <p:blipFill>
          <a:blip r:embed="rId5">
            <a:alphaModFix/>
          </a:blip>
          <a:stretch>
            <a:fillRect/>
          </a:stretch>
        </p:blipFill>
        <p:spPr>
          <a:xfrm>
            <a:off x="6789368" y="3257933"/>
            <a:ext cx="2650099" cy="763600"/>
          </a:xfrm>
          <a:prstGeom prst="rect">
            <a:avLst/>
          </a:prstGeom>
          <a:noFill/>
          <a:ln>
            <a:noFill/>
          </a:ln>
          <a:effectLst>
            <a:outerShdw blurRad="57150" dist="123825" dir="19080000" algn="bl" rotWithShape="0">
              <a:srgbClr val="434343">
                <a:alpha val="57000"/>
              </a:srgbClr>
            </a:outerShdw>
          </a:effectLst>
        </p:spPr>
      </p:pic>
    </p:spTree>
    <p:extLst>
      <p:ext uri="{BB962C8B-B14F-4D97-AF65-F5344CB8AC3E}">
        <p14:creationId xmlns:p14="http://schemas.microsoft.com/office/powerpoint/2010/main" val="24308800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278"/>
        <p:cNvGrpSpPr/>
        <p:nvPr/>
      </p:nvGrpSpPr>
      <p:grpSpPr>
        <a:xfrm>
          <a:off x="0" y="0"/>
          <a:ext cx="0" cy="0"/>
          <a:chOff x="0" y="0"/>
          <a:chExt cx="0" cy="0"/>
        </a:xfrm>
      </p:grpSpPr>
      <p:sp>
        <p:nvSpPr>
          <p:cNvPr id="279" name="Google Shape;279;p44"/>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lvl="0" algn="ctr"/>
            <a:r>
              <a:rPr lang="en" sz="3200" b="1" u="sng" dirty="0">
                <a:solidFill>
                  <a:schemeClr val="tx2"/>
                </a:solidFill>
              </a:rPr>
              <a:t>Customs Form</a:t>
            </a:r>
            <a:endParaRPr sz="3200" b="1" u="sng" dirty="0"/>
          </a:p>
        </p:txBody>
      </p:sp>
      <p:pic>
        <p:nvPicPr>
          <p:cNvPr id="280" name="Google Shape;280;p44"/>
          <p:cNvPicPr preferRelativeResize="0"/>
          <p:nvPr/>
        </p:nvPicPr>
        <p:blipFill>
          <a:blip r:embed="rId3">
            <a:alphaModFix/>
          </a:blip>
          <a:stretch>
            <a:fillRect/>
          </a:stretch>
        </p:blipFill>
        <p:spPr>
          <a:xfrm>
            <a:off x="2235201" y="1458567"/>
            <a:ext cx="7514249" cy="5094635"/>
          </a:xfrm>
          <a:prstGeom prst="rect">
            <a:avLst/>
          </a:prstGeom>
          <a:noFill/>
          <a:ln>
            <a:noFill/>
          </a:ln>
        </p:spPr>
      </p:pic>
    </p:spTree>
    <p:extLst>
      <p:ext uri="{BB962C8B-B14F-4D97-AF65-F5344CB8AC3E}">
        <p14:creationId xmlns:p14="http://schemas.microsoft.com/office/powerpoint/2010/main" val="276804291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45"/>
          <p:cNvSpPr txBox="1">
            <a:spLocks noGrp="1"/>
          </p:cNvSpPr>
          <p:nvPr>
            <p:ph type="title"/>
          </p:nvPr>
        </p:nvSpPr>
        <p:spPr>
          <a:xfrm>
            <a:off x="415601" y="593367"/>
            <a:ext cx="11065873" cy="763600"/>
          </a:xfrm>
          <a:prstGeom prst="rect">
            <a:avLst/>
          </a:prstGeom>
        </p:spPr>
        <p:txBody>
          <a:bodyPr spcFirstLastPara="1" vert="horz" wrap="square" lIns="121900" tIns="121900" rIns="121900" bIns="121900" rtlCol="0" anchor="t" anchorCtr="0">
            <a:noAutofit/>
          </a:bodyPr>
          <a:lstStyle/>
          <a:p>
            <a:pPr algn="ctr"/>
            <a:r>
              <a:rPr lang="en" sz="6400" dirty="0"/>
              <a:t>Thank you!</a:t>
            </a:r>
            <a:endParaRPr sz="6400" dirty="0"/>
          </a:p>
        </p:txBody>
      </p:sp>
      <p:sp>
        <p:nvSpPr>
          <p:cNvPr id="287" name="Google Shape;287;p45"/>
          <p:cNvSpPr txBox="1">
            <a:spLocks noGrp="1"/>
          </p:cNvSpPr>
          <p:nvPr>
            <p:ph type="body" idx="1"/>
          </p:nvPr>
        </p:nvSpPr>
        <p:spPr>
          <a:xfrm>
            <a:off x="1267206" y="3393694"/>
            <a:ext cx="5329393" cy="2952607"/>
          </a:xfrm>
          <a:prstGeom prst="rect">
            <a:avLst/>
          </a:prstGeom>
        </p:spPr>
        <p:txBody>
          <a:bodyPr spcFirstLastPara="1" vert="horz" wrap="square" lIns="121900" tIns="121900" rIns="121900" bIns="121900" rtlCol="0" anchor="t" anchorCtr="0">
            <a:noAutofit/>
          </a:bodyPr>
          <a:lstStyle/>
          <a:p>
            <a:pPr marL="0" indent="0">
              <a:spcAft>
                <a:spcPts val="2133"/>
              </a:spcAft>
              <a:buNone/>
            </a:pPr>
            <a:r>
              <a:rPr lang="en" sz="4800" b="1" dirty="0"/>
              <a:t>Questions?</a:t>
            </a:r>
            <a:endParaRPr sz="4800" b="1" dirty="0"/>
          </a:p>
        </p:txBody>
      </p:sp>
      <p:pic>
        <p:nvPicPr>
          <p:cNvPr id="288" name="Google Shape;288;p45" descr="Image result for international"/>
          <p:cNvPicPr preferRelativeResize="0"/>
          <p:nvPr/>
        </p:nvPicPr>
        <p:blipFill>
          <a:blip r:embed="rId3">
            <a:alphaModFix/>
          </a:blip>
          <a:stretch>
            <a:fillRect/>
          </a:stretch>
        </p:blipFill>
        <p:spPr>
          <a:xfrm>
            <a:off x="6845452" y="2424789"/>
            <a:ext cx="3481581" cy="3526368"/>
          </a:xfrm>
          <a:prstGeom prst="rect">
            <a:avLst/>
          </a:prstGeom>
          <a:noFill/>
          <a:ln>
            <a:noFill/>
          </a:ln>
        </p:spPr>
      </p:pic>
    </p:spTree>
    <p:extLst>
      <p:ext uri="{BB962C8B-B14F-4D97-AF65-F5344CB8AC3E}">
        <p14:creationId xmlns:p14="http://schemas.microsoft.com/office/powerpoint/2010/main" val="107440471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8"/>
        <p:cNvGrpSpPr/>
        <p:nvPr/>
      </p:nvGrpSpPr>
      <p:grpSpPr>
        <a:xfrm>
          <a:off x="0" y="0"/>
          <a:ext cx="0" cy="0"/>
          <a:chOff x="0" y="0"/>
          <a:chExt cx="0" cy="0"/>
        </a:xfrm>
      </p:grpSpPr>
      <p:sp>
        <p:nvSpPr>
          <p:cNvPr id="79" name="Google Shape;79;p16"/>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a:solidFill>
                  <a:schemeClr val="dk2"/>
                </a:solidFill>
              </a:rPr>
              <a:t>Tools to find materials</a:t>
            </a:r>
            <a:endParaRPr sz="3200" b="1" u="sng"/>
          </a:p>
        </p:txBody>
      </p:sp>
      <p:sp>
        <p:nvSpPr>
          <p:cNvPr id="80" name="Google Shape;80;p16"/>
          <p:cNvSpPr txBox="1">
            <a:spLocks noGrp="1"/>
          </p:cNvSpPr>
          <p:nvPr>
            <p:ph type="body" idx="1"/>
          </p:nvPr>
        </p:nvSpPr>
        <p:spPr>
          <a:prstGeom prst="rect">
            <a:avLst/>
          </a:prstGeom>
        </p:spPr>
        <p:txBody>
          <a:bodyPr spcFirstLastPara="1" vert="horz" wrap="square" lIns="121900" tIns="121900" rIns="121900" bIns="121900" rtlCol="0" anchor="t" anchorCtr="0">
            <a:noAutofit/>
          </a:bodyPr>
          <a:lstStyle/>
          <a:p>
            <a:pPr marL="0" indent="0">
              <a:buNone/>
            </a:pPr>
            <a:r>
              <a:rPr lang="en" sz="3200">
                <a:solidFill>
                  <a:schemeClr val="dk1"/>
                </a:solidFill>
              </a:rPr>
              <a:t>Systems requiring pre-registration (continued)</a:t>
            </a:r>
            <a:endParaRPr sz="3200">
              <a:solidFill>
                <a:schemeClr val="dk1"/>
              </a:solidFill>
            </a:endParaRPr>
          </a:p>
          <a:p>
            <a:pPr marL="0" indent="0">
              <a:lnSpc>
                <a:spcPct val="90000"/>
              </a:lnSpc>
              <a:spcBef>
                <a:spcPts val="1333"/>
              </a:spcBef>
              <a:buNone/>
            </a:pPr>
            <a:endParaRPr>
              <a:solidFill>
                <a:schemeClr val="dk1"/>
              </a:solidFill>
            </a:endParaRPr>
          </a:p>
        </p:txBody>
      </p:sp>
      <p:graphicFrame>
        <p:nvGraphicFramePr>
          <p:cNvPr id="81" name="Google Shape;81;p16"/>
          <p:cNvGraphicFramePr/>
          <p:nvPr/>
        </p:nvGraphicFramePr>
        <p:xfrm>
          <a:off x="289767" y="2581034"/>
          <a:ext cx="11360802" cy="2922150"/>
        </p:xfrm>
        <a:graphic>
          <a:graphicData uri="http://schemas.openxmlformats.org/drawingml/2006/table">
            <a:tbl>
              <a:tblPr>
                <a:noFill/>
              </a:tblPr>
              <a:tblGrid>
                <a:gridCol w="1893467">
                  <a:extLst>
                    <a:ext uri="{9D8B030D-6E8A-4147-A177-3AD203B41FA5}">
                      <a16:colId xmlns:a16="http://schemas.microsoft.com/office/drawing/2014/main" val="20000"/>
                    </a:ext>
                  </a:extLst>
                </a:gridCol>
                <a:gridCol w="1893467">
                  <a:extLst>
                    <a:ext uri="{9D8B030D-6E8A-4147-A177-3AD203B41FA5}">
                      <a16:colId xmlns:a16="http://schemas.microsoft.com/office/drawing/2014/main" val="20001"/>
                    </a:ext>
                  </a:extLst>
                </a:gridCol>
                <a:gridCol w="1893467">
                  <a:extLst>
                    <a:ext uri="{9D8B030D-6E8A-4147-A177-3AD203B41FA5}">
                      <a16:colId xmlns:a16="http://schemas.microsoft.com/office/drawing/2014/main" val="20002"/>
                    </a:ext>
                  </a:extLst>
                </a:gridCol>
                <a:gridCol w="1893467">
                  <a:extLst>
                    <a:ext uri="{9D8B030D-6E8A-4147-A177-3AD203B41FA5}">
                      <a16:colId xmlns:a16="http://schemas.microsoft.com/office/drawing/2014/main" val="20003"/>
                    </a:ext>
                  </a:extLst>
                </a:gridCol>
                <a:gridCol w="1893467">
                  <a:extLst>
                    <a:ext uri="{9D8B030D-6E8A-4147-A177-3AD203B41FA5}">
                      <a16:colId xmlns:a16="http://schemas.microsoft.com/office/drawing/2014/main" val="20004"/>
                    </a:ext>
                  </a:extLst>
                </a:gridCol>
                <a:gridCol w="1893467">
                  <a:extLst>
                    <a:ext uri="{9D8B030D-6E8A-4147-A177-3AD203B41FA5}">
                      <a16:colId xmlns:a16="http://schemas.microsoft.com/office/drawing/2014/main" val="20005"/>
                    </a:ext>
                  </a:extLst>
                </a:gridCol>
              </a:tblGrid>
              <a:tr h="804632">
                <a:tc>
                  <a:txBody>
                    <a:bodyPr/>
                    <a:lstStyle/>
                    <a:p>
                      <a:pPr marL="0" lvl="0" indent="0" rtl="0">
                        <a:lnSpc>
                          <a:spcPct val="115000"/>
                        </a:lnSpc>
                        <a:spcBef>
                          <a:spcPts val="0"/>
                        </a:spcBef>
                        <a:spcAft>
                          <a:spcPts val="0"/>
                        </a:spcAft>
                        <a:buNone/>
                      </a:pPr>
                      <a:r>
                        <a:rPr lang="en" sz="1600" b="1"/>
                        <a:t>Library or System</a:t>
                      </a:r>
                      <a:endParaRPr sz="1600" b="1"/>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Loans</a:t>
                      </a:r>
                      <a:endParaRPr sz="1600" b="1"/>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Copies</a:t>
                      </a:r>
                      <a:endParaRPr sz="1600" b="1"/>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Electronic Delivery</a:t>
                      </a:r>
                      <a:endParaRPr sz="1600" b="1"/>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IFLA accepted</a:t>
                      </a:r>
                      <a:endParaRPr sz="1600" b="1"/>
                    </a:p>
                  </a:txBody>
                  <a:tcPr marL="121900" marR="121900" marT="121900" marB="121900">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b="1"/>
                        <a:t>Pre-registration required</a:t>
                      </a:r>
                      <a:endParaRPr sz="1600" b="1"/>
                    </a:p>
                  </a:txBody>
                  <a:tcPr marL="121900" marR="121900" marT="121900" marB="121900">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0"/>
                  </a:ext>
                </a:extLst>
              </a:tr>
              <a:tr h="1085048">
                <a:tc>
                  <a:txBody>
                    <a:bodyPr/>
                    <a:lstStyle/>
                    <a:p>
                      <a:pPr marL="0" lvl="0" indent="0" rtl="0">
                        <a:lnSpc>
                          <a:spcPct val="115000"/>
                        </a:lnSpc>
                        <a:spcBef>
                          <a:spcPts val="0"/>
                        </a:spcBef>
                        <a:spcAft>
                          <a:spcPts val="0"/>
                        </a:spcAft>
                        <a:buNone/>
                      </a:pPr>
                      <a:r>
                        <a:rPr lang="en" sz="1600"/>
                        <a:t>SUDOC/SUPEB</a:t>
                      </a:r>
                      <a:endParaRPr sz="16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a:t>Y</a:t>
                      </a:r>
                      <a:endParaRPr sz="16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Clr>
                          <a:schemeClr val="dk1"/>
                        </a:buClr>
                        <a:buSzPts val="1100"/>
                        <a:buFont typeface="Arial"/>
                        <a:buNone/>
                      </a:pPr>
                      <a:r>
                        <a:rPr lang="en" sz="1600">
                          <a:solidFill>
                            <a:schemeClr val="dk1"/>
                          </a:solidFill>
                        </a:rPr>
                        <a:t>Y</a:t>
                      </a:r>
                      <a:endParaRPr sz="1600">
                        <a:solidFill>
                          <a:schemeClr val="dk1"/>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a:t>Depends on the library</a:t>
                      </a:r>
                      <a:endParaRPr sz="16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a:t>Depends on the library; specify in request notes</a:t>
                      </a:r>
                      <a:endParaRPr sz="16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600"/>
                        <a:t>Y</a:t>
                      </a:r>
                      <a:endParaRPr sz="16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1"/>
                  </a:ext>
                </a:extLst>
              </a:tr>
              <a:tr h="1014944">
                <a:tc>
                  <a:txBody>
                    <a:bodyPr/>
                    <a:lstStyle/>
                    <a:p>
                      <a:pPr marL="0" lvl="0" indent="0" rtl="0">
                        <a:lnSpc>
                          <a:spcPct val="115000"/>
                        </a:lnSpc>
                        <a:spcBef>
                          <a:spcPts val="0"/>
                        </a:spcBef>
                        <a:spcAft>
                          <a:spcPts val="0"/>
                        </a:spcAft>
                        <a:buNone/>
                      </a:pPr>
                      <a:r>
                        <a:rPr lang="en" sz="1500"/>
                        <a:t>Bibliothèque Nationale de France</a:t>
                      </a:r>
                      <a:endParaRPr sz="15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500"/>
                        <a:t>N</a:t>
                      </a:r>
                      <a:endParaRPr sz="15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500">
                          <a:solidFill>
                            <a:schemeClr val="dk1"/>
                          </a:solidFill>
                        </a:rPr>
                        <a:t>Y</a:t>
                      </a:r>
                      <a:endParaRPr sz="1500">
                        <a:solidFill>
                          <a:schemeClr val="dk1"/>
                        </a:solidFill>
                      </a:endParaRPr>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500"/>
                        <a:t>Y</a:t>
                      </a:r>
                      <a:endParaRPr sz="15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r>
                        <a:rPr lang="en" sz="1500"/>
                        <a:t>N</a:t>
                      </a:r>
                      <a:endParaRPr sz="1500"/>
                    </a:p>
                    <a:p>
                      <a:pPr marL="0" lvl="0" indent="0" rtl="0">
                        <a:lnSpc>
                          <a:spcPct val="115000"/>
                        </a:lnSpc>
                        <a:spcBef>
                          <a:spcPts val="0"/>
                        </a:spcBef>
                        <a:spcAft>
                          <a:spcPts val="0"/>
                        </a:spcAft>
                        <a:buNone/>
                      </a:pPr>
                      <a:r>
                        <a:rPr lang="en" sz="1500"/>
                        <a:t>Cr card or bank transfer only</a:t>
                      </a:r>
                      <a:endParaRPr sz="15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tc>
                  <a:txBody>
                    <a:bodyPr/>
                    <a:lstStyle/>
                    <a:p>
                      <a:pPr marL="0" lvl="0" indent="0" rtl="0">
                        <a:lnSpc>
                          <a:spcPct val="115000"/>
                        </a:lnSpc>
                        <a:spcBef>
                          <a:spcPts val="0"/>
                        </a:spcBef>
                        <a:spcAft>
                          <a:spcPts val="0"/>
                        </a:spcAft>
                        <a:buNone/>
                      </a:pPr>
                      <a:endParaRPr sz="1500"/>
                    </a:p>
                    <a:p>
                      <a:pPr marL="0" lvl="0" indent="0" rtl="0">
                        <a:lnSpc>
                          <a:spcPct val="115000"/>
                        </a:lnSpc>
                        <a:spcBef>
                          <a:spcPts val="0"/>
                        </a:spcBef>
                        <a:spcAft>
                          <a:spcPts val="0"/>
                        </a:spcAft>
                        <a:buNone/>
                      </a:pPr>
                      <a:r>
                        <a:rPr lang="en" sz="1500">
                          <a:solidFill>
                            <a:schemeClr val="dk1"/>
                          </a:solidFill>
                        </a:rPr>
                        <a:t>Y</a:t>
                      </a:r>
                      <a:endParaRPr sz="1500"/>
                    </a:p>
                  </a:txBody>
                  <a:tcPr marL="121900" marR="121900" marT="121900" marB="121900">
                    <a:lnL w="9525" cap="flat" cmpd="sng">
                      <a:solidFill>
                        <a:srgbClr val="9E9E9E"/>
                      </a:solidFill>
                      <a:prstDash val="solid"/>
                      <a:round/>
                      <a:headEnd type="none" w="sm" len="sm"/>
                      <a:tailEnd type="none" w="sm" len="sm"/>
                    </a:lnL>
                    <a:lnR w="9525" cap="flat" cmpd="sng">
                      <a:solidFill>
                        <a:srgbClr val="9E9E9E"/>
                      </a:solidFill>
                      <a:prstDash val="solid"/>
                      <a:round/>
                      <a:headEnd type="none" w="sm" len="sm"/>
                      <a:tailEnd type="none" w="sm" len="sm"/>
                    </a:lnR>
                    <a:lnT w="9525" cap="flat" cmpd="sng">
                      <a:solidFill>
                        <a:srgbClr val="9E9E9E"/>
                      </a:solidFill>
                      <a:prstDash val="solid"/>
                      <a:round/>
                      <a:headEnd type="none" w="sm" len="sm"/>
                      <a:tailEnd type="none" w="sm" len="sm"/>
                    </a:lnT>
                    <a:lnB w="9525" cap="flat" cmpd="sng">
                      <a:solidFill>
                        <a:srgbClr val="9E9E9E"/>
                      </a:solidFill>
                      <a:prstDash val="solid"/>
                      <a:round/>
                      <a:headEnd type="none" w="sm" len="sm"/>
                      <a:tailEnd type="none" w="sm" len="sm"/>
                    </a:lnB>
                  </a:tcPr>
                </a:tc>
                <a:extLst>
                  <a:ext uri="{0D108BD9-81ED-4DB2-BD59-A6C34878D82A}">
                    <a16:rowId xmlns:a16="http://schemas.microsoft.com/office/drawing/2014/main" val="10002"/>
                  </a:ext>
                </a:extLst>
              </a:tr>
            </a:tbl>
          </a:graphicData>
        </a:graphic>
      </p:graphicFrame>
      <p:pic>
        <p:nvPicPr>
          <p:cNvPr id="82" name="Google Shape;82;p16"/>
          <p:cNvPicPr preferRelativeResize="0"/>
          <p:nvPr/>
        </p:nvPicPr>
        <p:blipFill>
          <a:blip r:embed="rId3">
            <a:alphaModFix/>
          </a:blip>
          <a:stretch>
            <a:fillRect/>
          </a:stretch>
        </p:blipFill>
        <p:spPr>
          <a:xfrm>
            <a:off x="9769748" y="1534094"/>
            <a:ext cx="1880819" cy="1052457"/>
          </a:xfrm>
          <a:prstGeom prst="rect">
            <a:avLst/>
          </a:prstGeom>
          <a:noFill/>
          <a:ln>
            <a:noFill/>
          </a:ln>
        </p:spPr>
      </p:pic>
    </p:spTree>
    <p:extLst>
      <p:ext uri="{BB962C8B-B14F-4D97-AF65-F5344CB8AC3E}">
        <p14:creationId xmlns:p14="http://schemas.microsoft.com/office/powerpoint/2010/main" val="9674205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17"/>
          <p:cNvSpPr txBox="1">
            <a:spLocks noGrp="1"/>
          </p:cNvSpPr>
          <p:nvPr>
            <p:ph type="title"/>
          </p:nvPr>
        </p:nvSpPr>
        <p:spPr>
          <a:prstGeom prst="rect">
            <a:avLst/>
          </a:prstGeom>
        </p:spPr>
        <p:txBody>
          <a:bodyPr spcFirstLastPara="1" vert="horz" wrap="square" lIns="121900" tIns="121900" rIns="121900" bIns="121900" rtlCol="0" anchor="t" anchorCtr="0">
            <a:noAutofit/>
          </a:bodyPr>
          <a:lstStyle/>
          <a:p>
            <a:pPr algn="ctr">
              <a:lnSpc>
                <a:spcPct val="115000"/>
              </a:lnSpc>
              <a:spcAft>
                <a:spcPts val="2133"/>
              </a:spcAft>
            </a:pPr>
            <a:r>
              <a:rPr lang="en" sz="3200" b="1" u="sng">
                <a:solidFill>
                  <a:schemeClr val="dk2"/>
                </a:solidFill>
              </a:rPr>
              <a:t>Tools to find materials</a:t>
            </a:r>
            <a:endParaRPr sz="3200" b="1" u="sng"/>
          </a:p>
        </p:txBody>
      </p:sp>
      <p:pic>
        <p:nvPicPr>
          <p:cNvPr id="88" name="Google Shape;88;p17"/>
          <p:cNvPicPr preferRelativeResize="0"/>
          <p:nvPr/>
        </p:nvPicPr>
        <p:blipFill>
          <a:blip r:embed="rId3">
            <a:alphaModFix/>
          </a:blip>
          <a:stretch>
            <a:fillRect/>
          </a:stretch>
        </p:blipFill>
        <p:spPr>
          <a:xfrm>
            <a:off x="2870501" y="393300"/>
            <a:ext cx="6482300" cy="6291901"/>
          </a:xfrm>
          <a:prstGeom prst="rect">
            <a:avLst/>
          </a:prstGeom>
          <a:noFill/>
          <a:ln>
            <a:noFill/>
          </a:ln>
        </p:spPr>
      </p:pic>
    </p:spTree>
    <p:extLst>
      <p:ext uri="{BB962C8B-B14F-4D97-AF65-F5344CB8AC3E}">
        <p14:creationId xmlns:p14="http://schemas.microsoft.com/office/powerpoint/2010/main" val="31197608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pic>
        <p:nvPicPr>
          <p:cNvPr id="93" name="Google Shape;93;p18"/>
          <p:cNvPicPr preferRelativeResize="0"/>
          <p:nvPr/>
        </p:nvPicPr>
        <p:blipFill>
          <a:blip r:embed="rId3">
            <a:alphaModFix/>
          </a:blip>
          <a:stretch>
            <a:fillRect/>
          </a:stretch>
        </p:blipFill>
        <p:spPr>
          <a:xfrm>
            <a:off x="903768" y="406400"/>
            <a:ext cx="9964069" cy="6125605"/>
          </a:xfrm>
          <a:prstGeom prst="rect">
            <a:avLst/>
          </a:prstGeom>
          <a:noFill/>
          <a:ln>
            <a:noFill/>
          </a:ln>
        </p:spPr>
      </p:pic>
    </p:spTree>
    <p:extLst>
      <p:ext uri="{BB962C8B-B14F-4D97-AF65-F5344CB8AC3E}">
        <p14:creationId xmlns:p14="http://schemas.microsoft.com/office/powerpoint/2010/main" val="3118453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pic>
        <p:nvPicPr>
          <p:cNvPr id="98" name="Google Shape;98;p19"/>
          <p:cNvPicPr preferRelativeResize="0"/>
          <p:nvPr/>
        </p:nvPicPr>
        <p:blipFill>
          <a:blip r:embed="rId3">
            <a:alphaModFix/>
          </a:blip>
          <a:stretch>
            <a:fillRect/>
          </a:stretch>
        </p:blipFill>
        <p:spPr>
          <a:xfrm>
            <a:off x="2120466" y="406402"/>
            <a:ext cx="7633135" cy="6351681"/>
          </a:xfrm>
          <a:prstGeom prst="rect">
            <a:avLst/>
          </a:prstGeom>
          <a:noFill/>
          <a:ln>
            <a:noFill/>
          </a:ln>
        </p:spPr>
      </p:pic>
    </p:spTree>
    <p:extLst>
      <p:ext uri="{BB962C8B-B14F-4D97-AF65-F5344CB8AC3E}">
        <p14:creationId xmlns:p14="http://schemas.microsoft.com/office/powerpoint/2010/main" val="38137209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pic>
        <p:nvPicPr>
          <p:cNvPr id="103" name="Google Shape;103;p20"/>
          <p:cNvPicPr preferRelativeResize="0"/>
          <p:nvPr/>
        </p:nvPicPr>
        <p:blipFill>
          <a:blip r:embed="rId3">
            <a:alphaModFix/>
          </a:blip>
          <a:stretch>
            <a:fillRect/>
          </a:stretch>
        </p:blipFill>
        <p:spPr>
          <a:xfrm>
            <a:off x="2434502" y="385534"/>
            <a:ext cx="7318465" cy="6306133"/>
          </a:xfrm>
          <a:prstGeom prst="rect">
            <a:avLst/>
          </a:prstGeom>
          <a:noFill/>
          <a:ln>
            <a:noFill/>
          </a:ln>
        </p:spPr>
      </p:pic>
    </p:spTree>
    <p:extLst>
      <p:ext uri="{BB962C8B-B14F-4D97-AF65-F5344CB8AC3E}">
        <p14:creationId xmlns:p14="http://schemas.microsoft.com/office/powerpoint/2010/main" val="197025572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pic>
        <p:nvPicPr>
          <p:cNvPr id="108" name="Google Shape;108;p21"/>
          <p:cNvPicPr preferRelativeResize="0"/>
          <p:nvPr/>
        </p:nvPicPr>
        <p:blipFill>
          <a:blip r:embed="rId3">
            <a:alphaModFix/>
          </a:blip>
          <a:stretch>
            <a:fillRect/>
          </a:stretch>
        </p:blipFill>
        <p:spPr>
          <a:xfrm>
            <a:off x="1671402" y="406403"/>
            <a:ext cx="9422511" cy="6319384"/>
          </a:xfrm>
          <a:prstGeom prst="rect">
            <a:avLst/>
          </a:prstGeom>
          <a:noFill/>
          <a:ln>
            <a:noFill/>
          </a:ln>
        </p:spPr>
      </p:pic>
    </p:spTree>
    <p:extLst>
      <p:ext uri="{BB962C8B-B14F-4D97-AF65-F5344CB8AC3E}">
        <p14:creationId xmlns:p14="http://schemas.microsoft.com/office/powerpoint/2010/main" val="4691398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1836</Words>
  <Application>Microsoft Office PowerPoint</Application>
  <PresentationFormat>Widescreen</PresentationFormat>
  <Paragraphs>255</Paragraphs>
  <Slides>33</Slides>
  <Notes>33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33</vt:i4>
      </vt:variant>
    </vt:vector>
  </HeadingPairs>
  <TitlesOfParts>
    <vt:vector size="37" baseType="lpstr">
      <vt:lpstr>Arial</vt:lpstr>
      <vt:lpstr>Calibri</vt:lpstr>
      <vt:lpstr>Calibri Light</vt:lpstr>
      <vt:lpstr>Office Theme</vt:lpstr>
      <vt:lpstr>PowerPoint Presentation</vt:lpstr>
      <vt:lpstr>Tools to find materials</vt:lpstr>
      <vt:lpstr>Tools to find materials</vt:lpstr>
      <vt:lpstr>Tools to find materials</vt:lpstr>
      <vt:lpstr>Tools to find materials</vt:lpstr>
      <vt:lpstr>PowerPoint Presentation</vt:lpstr>
      <vt:lpstr>PowerPoint Presentation</vt:lpstr>
      <vt:lpstr>PowerPoint Presentation</vt:lpstr>
      <vt:lpstr>PowerPoint Presentation</vt:lpstr>
      <vt:lpstr>Tools to find materials </vt:lpstr>
      <vt:lpstr>PowerPoint Presentation</vt:lpstr>
      <vt:lpstr>PowerPoint Presentation</vt:lpstr>
      <vt:lpstr>PowerPoint Presentation</vt:lpstr>
      <vt:lpstr>More tools to find materials </vt:lpstr>
      <vt:lpstr>Tools to find materials </vt:lpstr>
      <vt:lpstr>Submitting Requests</vt:lpstr>
      <vt:lpstr>Language Tips for Submitting Requests</vt:lpstr>
      <vt:lpstr>Workflows in ILLiad for non-OCLC libraries</vt:lpstr>
      <vt:lpstr>IFLA vouchers </vt:lpstr>
      <vt:lpstr>IFLA vouchers </vt:lpstr>
      <vt:lpstr>IFLA vouchers</vt:lpstr>
      <vt:lpstr>IFLA vouchers </vt:lpstr>
      <vt:lpstr>IFLA vouchers</vt:lpstr>
      <vt:lpstr>Shipping methods</vt:lpstr>
      <vt:lpstr>Shipping methods</vt:lpstr>
      <vt:lpstr>Shipping methods</vt:lpstr>
      <vt:lpstr>Shipping methods</vt:lpstr>
      <vt:lpstr>Customs form</vt:lpstr>
      <vt:lpstr>Customs Form</vt:lpstr>
      <vt:lpstr>Customs Form</vt:lpstr>
      <vt:lpstr>Customs Form</vt:lpstr>
      <vt:lpstr>Customs Form</vt:lpstr>
      <vt:lpstr>Thank you!</vt:lpstr>
    </vt:vector>
  </TitlesOfParts>
  <Company>SUNY Geneseo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Sullivan</dc:creator>
  <cp:lastModifiedBy>Mark Sullivan</cp:lastModifiedBy>
  <cp:revision>1</cp:revision>
  <dcterms:created xsi:type="dcterms:W3CDTF">2018-08-28T15:31:57Z</dcterms:created>
  <dcterms:modified xsi:type="dcterms:W3CDTF">2018-08-28T15:32:28Z</dcterms:modified>
</cp:coreProperties>
</file>