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11" r:id="rId2"/>
    <p:sldMasterId id="2147483809" r:id="rId3"/>
  </p:sldMasterIdLst>
  <p:notesMasterIdLst>
    <p:notesMasterId r:id="rId24"/>
  </p:notesMasterIdLst>
  <p:sldIdLst>
    <p:sldId id="481" r:id="rId4"/>
    <p:sldId id="496" r:id="rId5"/>
    <p:sldId id="494" r:id="rId6"/>
    <p:sldId id="490" r:id="rId7"/>
    <p:sldId id="491" r:id="rId8"/>
    <p:sldId id="452" r:id="rId9"/>
    <p:sldId id="395" r:id="rId10"/>
    <p:sldId id="473" r:id="rId11"/>
    <p:sldId id="342" r:id="rId12"/>
    <p:sldId id="265" r:id="rId13"/>
    <p:sldId id="485" r:id="rId14"/>
    <p:sldId id="486" r:id="rId15"/>
    <p:sldId id="497" r:id="rId16"/>
    <p:sldId id="498" r:id="rId17"/>
    <p:sldId id="488" r:id="rId18"/>
    <p:sldId id="499" r:id="rId19"/>
    <p:sldId id="495" r:id="rId20"/>
    <p:sldId id="484" r:id="rId21"/>
    <p:sldId id="501" r:id="rId22"/>
    <p:sldId id="50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elle Marie Lee" initials="MML" lastIdx="1" clrIdx="0">
    <p:extLst>
      <p:ext uri="{19B8F6BF-5375-455C-9EA6-DF929625EA0E}">
        <p15:presenceInfo xmlns:p15="http://schemas.microsoft.com/office/powerpoint/2012/main" userId="S-1-5-21-1272800876-2040259582-838338798-17056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500"/>
    <a:srgbClr val="383855"/>
    <a:srgbClr val="4140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47" autoAdjust="0"/>
    <p:restoredTop sz="87236" autoAdjust="0"/>
  </p:normalViewPr>
  <p:slideViewPr>
    <p:cSldViewPr>
      <p:cViewPr varScale="1">
        <p:scale>
          <a:sx n="56" d="100"/>
          <a:sy n="56" d="100"/>
        </p:scale>
        <p:origin x="873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ullivm\Desktop\work%20laptop\Documents\My%20Dropbox\IDS%20Project%20Admin\IDS_Project_Member_Number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'Member Numbers'!$A$12:$A$18</c:f>
              <c:numCache>
                <c:formatCode>General</c:formatCod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numCache>
            </c:numRef>
          </c:cat>
          <c:val>
            <c:numRef>
              <c:f>'Member Numbers'!$B$12:$B$18</c:f>
              <c:numCache>
                <c:formatCode>General</c:formatCode>
                <c:ptCount val="7"/>
                <c:pt idx="0">
                  <c:v>75</c:v>
                </c:pt>
                <c:pt idx="1">
                  <c:v>87</c:v>
                </c:pt>
                <c:pt idx="2">
                  <c:v>100</c:v>
                </c:pt>
                <c:pt idx="3">
                  <c:v>108</c:v>
                </c:pt>
                <c:pt idx="4">
                  <c:v>116</c:v>
                </c:pt>
                <c:pt idx="5">
                  <c:v>120</c:v>
                </c:pt>
                <c:pt idx="6">
                  <c:v>126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71-4D4D-9D92-50FEAA2571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062656"/>
        <c:axId val="35900800"/>
      </c:barChart>
      <c:catAx>
        <c:axId val="370626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5900800"/>
        <c:crosses val="autoZero"/>
        <c:auto val="1"/>
        <c:lblAlgn val="ctr"/>
        <c:lblOffset val="100"/>
        <c:noMultiLvlLbl val="0"/>
      </c:catAx>
      <c:valAx>
        <c:axId val="359008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70626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B5ED3D-D6BF-4917-81C2-849EBD5EC697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DA89FA-AA37-4145-8E32-C380D0381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412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DA89FA-AA37-4145-8E32-C380D038121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8083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Shape 43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40" name="Shape 4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66044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FFFFFF"/>
                </a:solidFill>
              </a:rPr>
              <a:t>April 13, 2005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FFFFFF"/>
                </a:solidFill>
              </a:rPr>
              <a:t>	SCLD Conference</a:t>
            </a:r>
          </a:p>
        </p:txBody>
      </p:sp>
    </p:spTree>
    <p:extLst>
      <p:ext uri="{BB962C8B-B14F-4D97-AF65-F5344CB8AC3E}">
        <p14:creationId xmlns:p14="http://schemas.microsoft.com/office/powerpoint/2010/main" val="3945799867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FFFFFF"/>
                </a:solidFill>
              </a:rPr>
              <a:t>April 13, 2005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FFFFFF"/>
                </a:solidFill>
              </a:rPr>
              <a:t>	SCLD Conference</a:t>
            </a:r>
          </a:p>
        </p:txBody>
      </p:sp>
    </p:spTree>
    <p:extLst>
      <p:ext uri="{BB962C8B-B14F-4D97-AF65-F5344CB8AC3E}">
        <p14:creationId xmlns:p14="http://schemas.microsoft.com/office/powerpoint/2010/main" val="327035125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FFFFFF"/>
                </a:solidFill>
              </a:rPr>
              <a:t>April 13, 2005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FFFFFF"/>
                </a:solidFill>
              </a:rPr>
              <a:t>	SCLD Conference</a:t>
            </a:r>
          </a:p>
        </p:txBody>
      </p:sp>
    </p:spTree>
    <p:extLst>
      <p:ext uri="{BB962C8B-B14F-4D97-AF65-F5344CB8AC3E}">
        <p14:creationId xmlns:p14="http://schemas.microsoft.com/office/powerpoint/2010/main" val="2063117740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FFFFFF"/>
                </a:solidFill>
              </a:rPr>
              <a:t>April 13, 2005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9436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FFFFFF"/>
                </a:solidFill>
              </a:rPr>
              <a:t>	SCLD Conference</a:t>
            </a:r>
          </a:p>
        </p:txBody>
      </p:sp>
    </p:spTree>
    <p:extLst>
      <p:ext uri="{BB962C8B-B14F-4D97-AF65-F5344CB8AC3E}">
        <p14:creationId xmlns:p14="http://schemas.microsoft.com/office/powerpoint/2010/main" val="252706352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FFFFFF"/>
                </a:solidFill>
              </a:rPr>
              <a:t>April 13, 2005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FFFFFF"/>
                </a:solidFill>
              </a:rPr>
              <a:t>	SCLD Conference</a:t>
            </a:r>
          </a:p>
        </p:txBody>
      </p:sp>
    </p:spTree>
    <p:extLst>
      <p:ext uri="{BB962C8B-B14F-4D97-AF65-F5344CB8AC3E}">
        <p14:creationId xmlns:p14="http://schemas.microsoft.com/office/powerpoint/2010/main" val="3838943411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FFFFFF"/>
                </a:solidFill>
              </a:rPr>
              <a:t>April 13, 2005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FFFFFF"/>
                </a:solidFill>
              </a:rPr>
              <a:t>	SCLD Conference</a:t>
            </a:r>
          </a:p>
        </p:txBody>
      </p:sp>
    </p:spTree>
    <p:extLst>
      <p:ext uri="{BB962C8B-B14F-4D97-AF65-F5344CB8AC3E}">
        <p14:creationId xmlns:p14="http://schemas.microsoft.com/office/powerpoint/2010/main" val="821494155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FFFFFF"/>
                </a:solidFill>
              </a:rPr>
              <a:t>April 13, 2005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FFFFFF"/>
                </a:solidFill>
              </a:rPr>
              <a:t>	SCLD Conference</a:t>
            </a:r>
          </a:p>
        </p:txBody>
      </p:sp>
    </p:spTree>
    <p:extLst>
      <p:ext uri="{BB962C8B-B14F-4D97-AF65-F5344CB8AC3E}">
        <p14:creationId xmlns:p14="http://schemas.microsoft.com/office/powerpoint/2010/main" val="527890254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FFFFFF"/>
                </a:solidFill>
              </a:rPr>
              <a:t>April 13, 2005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FFFFFF"/>
                </a:solidFill>
              </a:rPr>
              <a:t>	SCLD Conference</a:t>
            </a:r>
          </a:p>
        </p:txBody>
      </p:sp>
    </p:spTree>
    <p:extLst>
      <p:ext uri="{BB962C8B-B14F-4D97-AF65-F5344CB8AC3E}">
        <p14:creationId xmlns:p14="http://schemas.microsoft.com/office/powerpoint/2010/main" val="2247497743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FFFFFF"/>
                </a:solidFill>
              </a:rPr>
              <a:t>April 13, 2005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FFFFFF"/>
                </a:solidFill>
              </a:rPr>
              <a:t>	SCLD Conference</a:t>
            </a:r>
          </a:p>
        </p:txBody>
      </p:sp>
    </p:spTree>
    <p:extLst>
      <p:ext uri="{BB962C8B-B14F-4D97-AF65-F5344CB8AC3E}">
        <p14:creationId xmlns:p14="http://schemas.microsoft.com/office/powerpoint/2010/main" val="792512030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FFFFFF"/>
                </a:solidFill>
              </a:rPr>
              <a:t>April 13, 2005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FFFFFF"/>
                </a:solidFill>
              </a:rPr>
              <a:t>	SCLD Conference</a:t>
            </a:r>
          </a:p>
        </p:txBody>
      </p:sp>
    </p:spTree>
    <p:extLst>
      <p:ext uri="{BB962C8B-B14F-4D97-AF65-F5344CB8AC3E}">
        <p14:creationId xmlns:p14="http://schemas.microsoft.com/office/powerpoint/2010/main" val="1794648814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FFFFFF"/>
                </a:solidFill>
              </a:rPr>
              <a:t>April 13, 2005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FFFFFF"/>
                </a:solidFill>
              </a:rPr>
              <a:t>	SCLD Conference</a:t>
            </a:r>
          </a:p>
        </p:txBody>
      </p:sp>
    </p:spTree>
    <p:extLst>
      <p:ext uri="{BB962C8B-B14F-4D97-AF65-F5344CB8AC3E}">
        <p14:creationId xmlns:p14="http://schemas.microsoft.com/office/powerpoint/2010/main" val="57007289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FFFFFF"/>
                </a:solidFill>
              </a:rPr>
              <a:t>April 13, 2005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FFFFFF"/>
                </a:solidFill>
              </a:rPr>
              <a:t>	SCLD Conference</a:t>
            </a:r>
          </a:p>
        </p:txBody>
      </p:sp>
    </p:spTree>
    <p:extLst>
      <p:ext uri="{BB962C8B-B14F-4D97-AF65-F5344CB8AC3E}">
        <p14:creationId xmlns:p14="http://schemas.microsoft.com/office/powerpoint/2010/main" val="954749171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FFFFFF"/>
                </a:solidFill>
              </a:rPr>
              <a:t>April 13, 2005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FFFFFF"/>
                </a:solidFill>
              </a:rPr>
              <a:t>	SCLD Conference</a:t>
            </a:r>
          </a:p>
        </p:txBody>
      </p:sp>
    </p:spTree>
    <p:extLst>
      <p:ext uri="{BB962C8B-B14F-4D97-AF65-F5344CB8AC3E}">
        <p14:creationId xmlns:p14="http://schemas.microsoft.com/office/powerpoint/2010/main" val="966123227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FFFFFF"/>
                </a:solidFill>
              </a:rPr>
              <a:t>April 13, 2005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FFFFFF"/>
                </a:solidFill>
              </a:rPr>
              <a:t>	SCLD Conference</a:t>
            </a:r>
          </a:p>
        </p:txBody>
      </p:sp>
    </p:spTree>
    <p:extLst>
      <p:ext uri="{BB962C8B-B14F-4D97-AF65-F5344CB8AC3E}">
        <p14:creationId xmlns:p14="http://schemas.microsoft.com/office/powerpoint/2010/main" val="841325012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FFFFFF"/>
                </a:solidFill>
              </a:rPr>
              <a:t>April 13, 2005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FFFFFF"/>
                </a:solidFill>
              </a:rPr>
              <a:t>	SCLD Conference</a:t>
            </a:r>
          </a:p>
        </p:txBody>
      </p:sp>
    </p:spTree>
    <p:extLst>
      <p:ext uri="{BB962C8B-B14F-4D97-AF65-F5344CB8AC3E}">
        <p14:creationId xmlns:p14="http://schemas.microsoft.com/office/powerpoint/2010/main" val="613015080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FFFFFF"/>
                </a:solidFill>
              </a:rPr>
              <a:t>April 13, 2005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FFFFFF"/>
                </a:solidFill>
              </a:rPr>
              <a:t>	SCLD Conference</a:t>
            </a:r>
          </a:p>
        </p:txBody>
      </p:sp>
    </p:spTree>
    <p:extLst>
      <p:ext uri="{BB962C8B-B14F-4D97-AF65-F5344CB8AC3E}">
        <p14:creationId xmlns:p14="http://schemas.microsoft.com/office/powerpoint/2010/main" val="457928343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FFFFFF"/>
                </a:solidFill>
              </a:rPr>
              <a:t>April 13, 2005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9436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FFFFFF"/>
                </a:solidFill>
              </a:rPr>
              <a:t>	SCLD Conference</a:t>
            </a:r>
          </a:p>
        </p:txBody>
      </p:sp>
    </p:spTree>
    <p:extLst>
      <p:ext uri="{BB962C8B-B14F-4D97-AF65-F5344CB8AC3E}">
        <p14:creationId xmlns:p14="http://schemas.microsoft.com/office/powerpoint/2010/main" val="3412613865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47" y="1122363"/>
            <a:ext cx="777330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347" y="3602038"/>
            <a:ext cx="777330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8932B-6916-49C2-A0FF-466520E03ED6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ECD1B-47EC-43ED-AFE7-8192A3B15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62243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8932B-6916-49C2-A0FF-466520E03ED6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ECD1B-47EC-43ED-AFE7-8192A3B15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64475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33" y="657227"/>
            <a:ext cx="7300134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933" y="3602039"/>
            <a:ext cx="7300134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8932B-6916-49C2-A0FF-466520E03ED6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ECD1B-47EC-43ED-AFE7-8192A3B15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847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6" y="2088320"/>
            <a:ext cx="3829503" cy="370288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2" y="2088320"/>
            <a:ext cx="3820616" cy="370288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8932B-6916-49C2-A0FF-466520E03ED6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ECD1B-47EC-43ED-AFE7-8192A3B15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02192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427" y="2088320"/>
            <a:ext cx="3600326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2912232"/>
            <a:ext cx="3830406" cy="287896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230" y="2088320"/>
            <a:ext cx="3591437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2232"/>
            <a:ext cx="3821518" cy="287896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8932B-6916-49C2-A0FF-466520E03ED6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ECD1B-47EC-43ED-AFE7-8192A3B15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152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FFFFFF"/>
                </a:solidFill>
              </a:rPr>
              <a:t>April 13, 2005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FFFFFF"/>
                </a:solidFill>
              </a:rPr>
              <a:t>	SCLD Conference</a:t>
            </a:r>
          </a:p>
        </p:txBody>
      </p:sp>
    </p:spTree>
    <p:extLst>
      <p:ext uri="{BB962C8B-B14F-4D97-AF65-F5344CB8AC3E}">
        <p14:creationId xmlns:p14="http://schemas.microsoft.com/office/powerpoint/2010/main" val="3592165812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8932B-6916-49C2-A0FF-466520E03ED6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ECD1B-47EC-43ED-AFE7-8192A3B15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4238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8932B-6916-49C2-A0FF-466520E03ED6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ECD1B-47EC-43ED-AFE7-8192A3B15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76908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2949178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48" y="609600"/>
            <a:ext cx="4642119" cy="5181600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2971801"/>
            <a:ext cx="2949178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8932B-6916-49C2-A0FF-466520E03ED6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ECD1B-47EC-43ED-AFE7-8192A3B15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9110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416760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49932" y="758881"/>
            <a:ext cx="2966938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971800"/>
            <a:ext cx="4171242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8932B-6916-49C2-A0FF-466520E03ED6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ECD1B-47EC-43ED-AFE7-8192A3B15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26680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4289373"/>
            <a:ext cx="7775673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355" y="621322"/>
            <a:ext cx="7775673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74499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FFFFFF"/>
                </a:solidFill>
                <a:latin typeface="Garamond" pitchFamily="18" charset="0"/>
              </a:rPr>
              <a:t>April 13, 2005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FFFFFF"/>
                </a:solidFill>
                <a:latin typeface="Garamond" pitchFamily="18" charset="0"/>
              </a:rPr>
              <a:t>	SCLD Conference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75492"/>
      </p:ext>
    </p:extLst>
  </p:cSld>
  <p:clrMapOvr>
    <a:masterClrMapping/>
  </p:clrMapOvr>
  <p:hf sldNum="0" hdr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4204820"/>
            <a:ext cx="776532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FFFFFF"/>
                </a:solidFill>
                <a:latin typeface="Garamond" pitchFamily="18" charset="0"/>
              </a:rPr>
              <a:t>April 13, 2005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FFFFFF"/>
                </a:solidFill>
                <a:latin typeface="Garamond" pitchFamily="18" charset="0"/>
              </a:rPr>
              <a:t>	SCLD Conference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840453"/>
      </p:ext>
    </p:extLst>
  </p:cSld>
  <p:clrMapOvr>
    <a:masterClrMapping/>
  </p:clrMapOvr>
  <p:hf sldNum="0" hdr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4204821"/>
            <a:ext cx="776532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FFFFFF"/>
                </a:solidFill>
                <a:latin typeface="Garamond" pitchFamily="18" charset="0"/>
              </a:rPr>
              <a:t>April 13, 2005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FFFFFF"/>
                </a:solidFill>
                <a:latin typeface="Garamond" pitchFamily="18" charset="0"/>
              </a:rPr>
              <a:t>	SCLD Conference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05245" y="64174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46721" y="307337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09994704"/>
      </p:ext>
    </p:extLst>
  </p:cSld>
  <p:clrMapOvr>
    <a:masterClrMapping/>
  </p:clrMapOvr>
  <p:hf sldNum="0" hdr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2126943"/>
            <a:ext cx="7766495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650556"/>
            <a:ext cx="776532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FFFFFF"/>
                </a:solidFill>
                <a:latin typeface="Garamond" pitchFamily="18" charset="0"/>
              </a:rPr>
              <a:t>April 13, 2005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FFFFFF"/>
                </a:solidFill>
                <a:latin typeface="Garamond" pitchFamily="18" charset="0"/>
              </a:rPr>
              <a:t>	SCLD Conference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485497"/>
      </p:ext>
    </p:extLst>
  </p:cSld>
  <p:clrMapOvr>
    <a:masterClrMapping/>
  </p:clrMapOvr>
  <p:hf sldNum="0" hdr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5" y="609601"/>
            <a:ext cx="776532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88320"/>
            <a:ext cx="2474217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911624"/>
            <a:ext cx="2474217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658" y="2088320"/>
            <a:ext cx="2473919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3659" y="2911624"/>
            <a:ext cx="247486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088320"/>
            <a:ext cx="246840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2260" y="2911624"/>
            <a:ext cx="2468408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FFFFFF"/>
                </a:solidFill>
                <a:latin typeface="Garamond" pitchFamily="18" charset="0"/>
              </a:rPr>
              <a:t>April 13, 2005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FFFFFF"/>
                </a:solidFill>
                <a:latin typeface="Garamond" pitchFamily="18" charset="0"/>
              </a:rPr>
              <a:t>	SCLD Conference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361389"/>
      </p:ext>
    </p:extLst>
  </p:cSld>
  <p:clrMapOvr>
    <a:masterClrMapping/>
  </p:clrMapOvr>
  <p:hf sldNum="0" hdr="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7" y="3989147"/>
            <a:ext cx="247421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19015" y="2092235"/>
            <a:ext cx="2205038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7" y="4565409"/>
            <a:ext cx="2474216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26" y="3989147"/>
            <a:ext cx="247423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092235"/>
            <a:ext cx="2197894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565408"/>
            <a:ext cx="2475252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0067" y="3989147"/>
            <a:ext cx="246742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4603" y="2092235"/>
            <a:ext cx="219908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973" y="4565410"/>
            <a:ext cx="2470694" cy="122579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FFFFFF"/>
                </a:solidFill>
                <a:latin typeface="Garamond" pitchFamily="18" charset="0"/>
              </a:rPr>
              <a:t>April 13, 2005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FFFFFF"/>
                </a:solidFill>
                <a:latin typeface="Garamond" pitchFamily="18" charset="0"/>
              </a:rPr>
              <a:t>	SCLD Conference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153279"/>
      </p:ext>
    </p:extLst>
  </p:cSld>
  <p:clrMapOvr>
    <a:masterClrMapping/>
  </p:clrMapOvr>
  <p:hf sldNum="0"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FFFFFF"/>
                </a:solidFill>
              </a:rPr>
              <a:t>April 13, 2005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FFFFFF"/>
                </a:solidFill>
              </a:rPr>
              <a:t>	SCLD Conference</a:t>
            </a:r>
          </a:p>
        </p:txBody>
      </p:sp>
    </p:spTree>
    <p:extLst>
      <p:ext uri="{BB962C8B-B14F-4D97-AF65-F5344CB8AC3E}">
        <p14:creationId xmlns:p14="http://schemas.microsoft.com/office/powerpoint/2010/main" val="4137859278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8932B-6916-49C2-A0FF-466520E03ED6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ECD1B-47EC-43ED-AFE7-8192A3B15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00078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0"/>
            <a:ext cx="1906993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6" y="609600"/>
            <a:ext cx="5744029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8932B-6916-49C2-A0FF-466520E03ED6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ECD1B-47EC-43ED-AFE7-8192A3B15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17186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8932B-6916-49C2-A0FF-466520E03ED6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ECD1B-47EC-43ED-AFE7-8192A3B15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82270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1124769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8267091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46300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FFFFFF"/>
                </a:solidFill>
              </a:rPr>
              <a:t>April 13, 2005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FFFFFF"/>
                </a:solidFill>
              </a:rPr>
              <a:t>	SCLD Conference</a:t>
            </a:r>
          </a:p>
        </p:txBody>
      </p:sp>
    </p:spTree>
    <p:extLst>
      <p:ext uri="{BB962C8B-B14F-4D97-AF65-F5344CB8AC3E}">
        <p14:creationId xmlns:p14="http://schemas.microsoft.com/office/powerpoint/2010/main" val="205225886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FFFFFF"/>
                </a:solidFill>
              </a:rPr>
              <a:t>April 13, 2005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FFFFFF"/>
                </a:solidFill>
              </a:rPr>
              <a:t>	SCLD Conference</a:t>
            </a:r>
          </a:p>
        </p:txBody>
      </p:sp>
    </p:spTree>
    <p:extLst>
      <p:ext uri="{BB962C8B-B14F-4D97-AF65-F5344CB8AC3E}">
        <p14:creationId xmlns:p14="http://schemas.microsoft.com/office/powerpoint/2010/main" val="196189328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FFFFFF"/>
                </a:solidFill>
              </a:rPr>
              <a:t>April 13, 2005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FFFFFF"/>
                </a:solidFill>
              </a:rPr>
              <a:t>	SCLD Conference</a:t>
            </a:r>
          </a:p>
        </p:txBody>
      </p:sp>
    </p:spTree>
    <p:extLst>
      <p:ext uri="{BB962C8B-B14F-4D97-AF65-F5344CB8AC3E}">
        <p14:creationId xmlns:p14="http://schemas.microsoft.com/office/powerpoint/2010/main" val="272039990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FFFFFF"/>
                </a:solidFill>
              </a:rPr>
              <a:t>April 13, 2005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FFFFFF"/>
                </a:solidFill>
              </a:rPr>
              <a:t>	SCLD Conference</a:t>
            </a:r>
          </a:p>
        </p:txBody>
      </p:sp>
    </p:spTree>
    <p:extLst>
      <p:ext uri="{BB962C8B-B14F-4D97-AF65-F5344CB8AC3E}">
        <p14:creationId xmlns:p14="http://schemas.microsoft.com/office/powerpoint/2010/main" val="128883621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FFFFFF"/>
                </a:solidFill>
              </a:rPr>
              <a:t>April 13, 2005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FFFFFF"/>
                </a:solidFill>
              </a:rPr>
              <a:t>	SCLD Conference</a:t>
            </a:r>
          </a:p>
        </p:txBody>
      </p:sp>
    </p:spTree>
    <p:extLst>
      <p:ext uri="{BB962C8B-B14F-4D97-AF65-F5344CB8AC3E}">
        <p14:creationId xmlns:p14="http://schemas.microsoft.com/office/powerpoint/2010/main" val="56340280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1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27.xml"/><Relationship Id="rId21" Type="http://schemas.openxmlformats.org/officeDocument/2006/relationships/slideLayout" Target="../slideLayouts/slideLayout45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17" Type="http://schemas.openxmlformats.org/officeDocument/2006/relationships/slideLayout" Target="../slideLayouts/slideLayout41.xml"/><Relationship Id="rId2" Type="http://schemas.openxmlformats.org/officeDocument/2006/relationships/slideLayout" Target="../slideLayouts/slideLayout26.xml"/><Relationship Id="rId16" Type="http://schemas.openxmlformats.org/officeDocument/2006/relationships/slideLayout" Target="../slideLayouts/slideLayout40.xml"/><Relationship Id="rId20" Type="http://schemas.openxmlformats.org/officeDocument/2006/relationships/slideLayout" Target="../slideLayouts/slideLayout44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34.xml"/><Relationship Id="rId19" Type="http://schemas.openxmlformats.org/officeDocument/2006/relationships/slideLayout" Target="../slideLayouts/slideLayout43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slideLayout" Target="../slideLayouts/slideLayout38.xml"/><Relationship Id="rId22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707A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FFFFFF"/>
                </a:solidFill>
                <a:latin typeface="Garamond" pitchFamily="18" charset="0"/>
              </a:rPr>
              <a:t>April 13, 2005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9436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FFFFFF"/>
                </a:solidFill>
                <a:latin typeface="Garamond" pitchFamily="18" charset="0"/>
              </a:rPr>
              <a:t>	SCLD Conference</a:t>
            </a:r>
          </a:p>
        </p:txBody>
      </p:sp>
      <p:pic>
        <p:nvPicPr>
          <p:cNvPr id="1033" name="Picture 9" descr="idslogo3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"/>
            <a:ext cx="8359775" cy="124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4102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ransition/>
  <p:hf sldNum="0" hd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707A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FFFFFF"/>
                </a:solidFill>
                <a:latin typeface="Garamond" pitchFamily="18" charset="0"/>
              </a:rPr>
              <a:t>April 13, 2005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9436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FFFFFF"/>
                </a:solidFill>
                <a:latin typeface="Garamond" pitchFamily="18" charset="0"/>
              </a:rPr>
              <a:t>	SCLD Conference</a:t>
            </a:r>
          </a:p>
        </p:txBody>
      </p:sp>
      <p:pic>
        <p:nvPicPr>
          <p:cNvPr id="1033" name="Picture 9" descr="idslogo3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"/>
            <a:ext cx="8359775" cy="124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6095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</p:sldLayoutIdLst>
  <p:transition/>
  <p:hf sldNum="0" hd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96064"/>
            <a:ext cx="776532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FFFFFF"/>
                </a:solidFill>
                <a:latin typeface="Garamond" pitchFamily="18" charset="0"/>
              </a:rPr>
              <a:t>April 13, 2005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FFFFFF"/>
                </a:solidFill>
                <a:latin typeface="Garamond" pitchFamily="18" charset="0"/>
              </a:rPr>
              <a:t>	SCLD Conference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4659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  <p:sldLayoutId id="2147483821" r:id="rId12"/>
    <p:sldLayoutId id="2147483822" r:id="rId13"/>
    <p:sldLayoutId id="2147483823" r:id="rId14"/>
    <p:sldLayoutId id="2147483824" r:id="rId15"/>
    <p:sldLayoutId id="2147483825" r:id="rId16"/>
    <p:sldLayoutId id="2147483826" r:id="rId17"/>
    <p:sldLayoutId id="2147483828" r:id="rId18"/>
    <p:sldLayoutId id="2147483830" r:id="rId19"/>
    <p:sldLayoutId id="2147483850" r:id="rId20"/>
    <p:sldLayoutId id="2147483725" r:id="rId21"/>
  </p:sldLayoutIdLst>
  <p:hf sldNum="0"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logic@idsproject.libanswers.com" TargetMode="External"/><Relationship Id="rId1" Type="http://schemas.openxmlformats.org/officeDocument/2006/relationships/slideLayout" Target="../slideLayouts/slideLayout4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support.atlas-sys.com/hc/en-us/articles/360037958113-Configuring-the-Decision-Support-Pipeline" TargetMode="External"/><Relationship Id="rId1" Type="http://schemas.openxmlformats.org/officeDocument/2006/relationships/slideLayout" Target="../slideLayouts/slideLayout4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371600"/>
            <a:ext cx="9144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dirty="0" smtClean="0"/>
              <a:t>Welcome </a:t>
            </a:r>
          </a:p>
          <a:p>
            <a:pPr algn="ctr"/>
            <a:r>
              <a:rPr lang="en-US" sz="6000" dirty="0" smtClean="0"/>
              <a:t>IDS Project </a:t>
            </a:r>
            <a:r>
              <a:rPr lang="en-US" sz="6000" dirty="0" smtClean="0"/>
              <a:t>Members</a:t>
            </a:r>
          </a:p>
          <a:p>
            <a:pPr algn="ctr"/>
            <a:r>
              <a:rPr lang="en-US" sz="6000" dirty="0" smtClean="0"/>
              <a:t>To the Fall 2020</a:t>
            </a:r>
          </a:p>
          <a:p>
            <a:pPr algn="ctr"/>
            <a:r>
              <a:rPr lang="en-US" sz="6000" dirty="0" smtClean="0"/>
              <a:t>Virtual User Group!</a:t>
            </a:r>
            <a:endParaRPr lang="en-US" sz="6000" dirty="0" smtClean="0"/>
          </a:p>
          <a:p>
            <a:pPr algn="ctr"/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63888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support Pipeline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20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7086600" y="5883275"/>
            <a:ext cx="2057400" cy="365125"/>
          </a:xfrm>
        </p:spPr>
        <p:txBody>
          <a:bodyPr/>
          <a:lstStyle/>
          <a:p>
            <a:fld id="{DEC03804-477D-4227-B22D-BCD85DFF4397}" type="datetime1">
              <a:rPr lang="en-US" smtClean="0"/>
              <a:t>12/3/2020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952" y="86143"/>
            <a:ext cx="7438095" cy="668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317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DSP and IDS Logic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Article Gateway works on Awaiting Copyright Clearance queue</a:t>
            </a:r>
          </a:p>
          <a:p>
            <a:r>
              <a:rPr lang="en-US" dirty="0" smtClean="0"/>
              <a:t>A </a:t>
            </a:r>
            <a:r>
              <a:rPr lang="en-US" dirty="0" smtClean="0"/>
              <a:t>routing </a:t>
            </a:r>
            <a:r>
              <a:rPr lang="en-US" dirty="0" smtClean="0"/>
              <a:t>is required to move requests out of the ACC queue to the Awaiting Pre-Copyright Pipeline</a:t>
            </a:r>
          </a:p>
          <a:p>
            <a:r>
              <a:rPr lang="en-US" dirty="0" smtClean="0"/>
              <a:t>DSP </a:t>
            </a:r>
            <a:r>
              <a:rPr lang="en-US" dirty="0" err="1" smtClean="0"/>
              <a:t>addons</a:t>
            </a:r>
            <a:r>
              <a:rPr lang="en-US" dirty="0" smtClean="0"/>
              <a:t>, such as DOI Import and Open Access Button run at this point</a:t>
            </a:r>
          </a:p>
          <a:p>
            <a:r>
              <a:rPr lang="en-US" dirty="0" smtClean="0"/>
              <a:t>Requests are processed then moved to Awaiting Copyright Clearance – Pipeline or completed if an OA item is available</a:t>
            </a:r>
          </a:p>
          <a:p>
            <a:r>
              <a:rPr lang="en-US" dirty="0" smtClean="0"/>
              <a:t>IDS Logic:  Requests </a:t>
            </a:r>
            <a:r>
              <a:rPr lang="en-US" dirty="0" smtClean="0"/>
              <a:t>are updated with a set text value in </a:t>
            </a:r>
            <a:r>
              <a:rPr lang="en-US" dirty="0" smtClean="0"/>
              <a:t>the </a:t>
            </a:r>
            <a:r>
              <a:rPr lang="en-US" dirty="0" err="1" smtClean="0"/>
              <a:t>CitedPages</a:t>
            </a:r>
            <a:r>
              <a:rPr lang="en-US" dirty="0" smtClean="0"/>
              <a:t> field </a:t>
            </a:r>
            <a:r>
              <a:rPr lang="en-US" dirty="0" smtClean="0"/>
              <a:t>then sent back to Awaiting Copyright Clearance </a:t>
            </a:r>
          </a:p>
          <a:p>
            <a:r>
              <a:rPr lang="en-US" dirty="0" smtClean="0"/>
              <a:t>The </a:t>
            </a:r>
            <a:r>
              <a:rPr lang="en-US" dirty="0" err="1"/>
              <a:t>CitedPages</a:t>
            </a:r>
            <a:r>
              <a:rPr lang="en-US" dirty="0"/>
              <a:t> </a:t>
            </a:r>
            <a:r>
              <a:rPr lang="en-US" dirty="0" smtClean="0"/>
              <a:t>field value prevents </a:t>
            </a:r>
            <a:r>
              <a:rPr lang="en-US" dirty="0" smtClean="0"/>
              <a:t>the routing </a:t>
            </a:r>
            <a:r>
              <a:rPr lang="en-US" dirty="0" smtClean="0"/>
              <a:t>from </a:t>
            </a:r>
            <a:r>
              <a:rPr lang="en-US" dirty="0" smtClean="0"/>
              <a:t>moving the request back into the </a:t>
            </a:r>
            <a:r>
              <a:rPr lang="en-US" dirty="0" smtClean="0"/>
              <a:t>pipeline.</a:t>
            </a:r>
          </a:p>
          <a:p>
            <a:r>
              <a:rPr lang="en-US" dirty="0" smtClean="0"/>
              <a:t>Article Gateway then continues to process the requests.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49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DSP Routing Rule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73427"/>
            <a:ext cx="9144000" cy="2732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3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DSP Logic Rule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##################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## Copyright Pipeline ##</a:t>
            </a:r>
          </a:p>
          <a:p>
            <a:pPr marL="0" indent="0">
              <a:buNone/>
            </a:pPr>
            <a:r>
              <a:rPr lang="en-US" dirty="0" smtClean="0"/>
              <a:t>##################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LogicRule_1: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Enabled: "1"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RuleName</a:t>
            </a:r>
            <a:r>
              <a:rPr lang="en-US" dirty="0"/>
              <a:t>: "</a:t>
            </a:r>
            <a:r>
              <a:rPr lang="en-US" dirty="0" err="1"/>
              <a:t>CopyrightPipelineRouter</a:t>
            </a:r>
            <a:r>
              <a:rPr lang="en-US" dirty="0"/>
              <a:t>"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PreventReruns</a:t>
            </a:r>
            <a:r>
              <a:rPr lang="en-US" dirty="0"/>
              <a:t>: "1"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NVTGCList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  - ILL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ProcessTypeList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  - "Borrowing"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RequestTypeList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  - "Article"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TransactionStatusList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  - "Awaiting Copyright Clearance - Pipeline"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RouteTo</a:t>
            </a:r>
            <a:r>
              <a:rPr lang="en-US" dirty="0"/>
              <a:t>: "Awaiting Copyright Clearance" 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AddNote</a:t>
            </a:r>
            <a:r>
              <a:rPr lang="en-US" dirty="0"/>
              <a:t>: "DSP Completed by Logic Rules"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SetFields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  - </a:t>
            </a:r>
            <a:r>
              <a:rPr lang="en-US" dirty="0" err="1"/>
              <a:t>CitedPages</a:t>
            </a:r>
            <a:r>
              <a:rPr lang="en-US" dirty="0"/>
              <a:t>: "DSP Complete"</a:t>
            </a:r>
          </a:p>
        </p:txBody>
      </p:sp>
    </p:spTree>
    <p:extLst>
      <p:ext uri="{BB962C8B-B14F-4D97-AF65-F5344CB8AC3E}">
        <p14:creationId xmlns:p14="http://schemas.microsoft.com/office/powerpoint/2010/main" val="323877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DSP and IDS logic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you are interested in using DSP and Article Gateway together, please send an email to </a:t>
            </a:r>
            <a:r>
              <a:rPr lang="en-US" dirty="0">
                <a:hlinkClick r:id="rId2"/>
              </a:rPr>
              <a:t>logic@idsproject.libanswers.com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531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Support Pipeline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https://support.atlas-sys.com/hc/en-us/articles/360037905213-Decision-Support-Pipeline-Overview </a:t>
            </a:r>
          </a:p>
          <a:p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support.atlas-sys.com/hc/en-us/articles/360037958113-Configuring-the-Decision-Support-Pipeline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21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IDS Conference 2021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Please send me an email (sullivm@geneseo.edu) if you are interested in working on the Conference Planning Team for 2021.</a:t>
            </a:r>
          </a:p>
          <a:p>
            <a:r>
              <a:rPr lang="en-US" dirty="0" smtClean="0"/>
              <a:t>The 2021 conference will be virtual again this year.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66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33800" y="6032500"/>
            <a:ext cx="3392487" cy="4445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https://github.com/idsproject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5811" y="5029200"/>
            <a:ext cx="144780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043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6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228600" y="2558635"/>
            <a:ext cx="8610600" cy="2769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effectLst/>
                <a:cs typeface="Segoe UI" panose="020B0502040204020203" pitchFamily="34" charset="0"/>
              </a:rPr>
              <a:t>1:00pm-1:15pm </a:t>
            </a: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effectLst/>
                <a:cs typeface="Segoe UI" panose="020B0502040204020203" pitchFamily="34" charset="0"/>
              </a:rPr>
              <a:t>Welcome and Update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effectLst/>
                <a:cs typeface="Segoe UI" panose="020B0502040204020203" pitchFamily="34" charset="0"/>
              </a:rPr>
              <a:t>1:15pm-1:30pm </a:t>
            </a: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effectLst/>
                <a:cs typeface="Segoe UI" panose="020B0502040204020203" pitchFamily="34" charset="0"/>
              </a:rPr>
              <a:t>Director Q&amp;A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effectLst/>
                <a:cs typeface="Segoe UI" panose="020B0502040204020203" pitchFamily="34" charset="0"/>
              </a:rPr>
              <a:t>1:30pm-2:15pm </a:t>
            </a: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effectLst/>
                <a:cs typeface="Segoe UI" panose="020B0502040204020203" pitchFamily="34" charset="0"/>
              </a:rPr>
              <a:t>Presentation: Telling the Story of ILL/LRS...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800" b="1" dirty="0">
                <a:effectLst/>
                <a:cs typeface="Segoe UI" panose="020B0502040204020203" pitchFamily="34" charset="0"/>
              </a:rPr>
              <a:t>	</a:t>
            </a:r>
            <a:r>
              <a:rPr lang="en-US" altLang="en-US" sz="1800" b="1" dirty="0" smtClean="0">
                <a:effectLst/>
                <a:cs typeface="Segoe UI" panose="020B0502040204020203" pitchFamily="34" charset="0"/>
              </a:rPr>
              <a:t>	</a:t>
            </a: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effectLst/>
                <a:cs typeface="Segoe UI" panose="020B0502040204020203" pitchFamily="34" charset="0"/>
              </a:rPr>
              <a:t>2020 Resource Sharing Statistics in Context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effectLst/>
                <a:cs typeface="Segoe UI" panose="020B0502040204020203" pitchFamily="34" charset="0"/>
              </a:rPr>
              <a:t>2:15pm-2:30pm </a:t>
            </a: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effectLst/>
                <a:cs typeface="Segoe UI" panose="020B0502040204020203" pitchFamily="34" charset="0"/>
              </a:rPr>
              <a:t>Break or Breakout Room Chat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effectLst/>
                <a:cs typeface="Segoe UI" panose="020B0502040204020203" pitchFamily="34" charset="0"/>
              </a:rPr>
              <a:t>2:30pm-3:00pm</a:t>
            </a: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effectLst/>
                <a:cs typeface="Segoe UI" panose="020B0502040204020203" pitchFamily="34" charset="0"/>
              </a:rPr>
              <a:t> Workflow Overview: Adding and Deleting IDS Project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800" b="1" dirty="0">
                <a:effectLst/>
                <a:cs typeface="Segoe UI" panose="020B0502040204020203" pitchFamily="34" charset="0"/>
              </a:rPr>
              <a:t>	</a:t>
            </a:r>
            <a:r>
              <a:rPr lang="en-US" altLang="en-US" sz="1800" b="1" dirty="0" smtClean="0">
                <a:effectLst/>
                <a:cs typeface="Segoe UI" panose="020B0502040204020203" pitchFamily="34" charset="0"/>
              </a:rPr>
              <a:t>	</a:t>
            </a: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effectLst/>
                <a:cs typeface="Segoe UI" panose="020B0502040204020203" pitchFamily="34" charset="0"/>
              </a:rPr>
              <a:t>Members</a:t>
            </a:r>
            <a:br>
              <a:rPr kumimoji="0" lang="en-US" altLang="en-US" sz="1800" b="1" i="0" u="none" strike="noStrike" cap="none" normalizeH="0" baseline="0" dirty="0" smtClean="0">
                <a:ln>
                  <a:noFill/>
                </a:ln>
                <a:effectLst/>
                <a:cs typeface="Segoe UI" panose="020B0502040204020203" pitchFamily="34" charset="0"/>
              </a:rPr>
            </a:b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effectLst/>
                <a:cs typeface="Segoe UI" panose="020B0502040204020203" pitchFamily="34" charset="0"/>
              </a:rPr>
              <a:t>3:00pm-3:15pm </a:t>
            </a: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effectLst/>
                <a:cs typeface="Segoe UI" panose="020B0502040204020203" pitchFamily="34" charset="0"/>
              </a:rPr>
              <a:t>Break or Breakout Room Chat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effectLst/>
                <a:cs typeface="Segoe UI" panose="020B0502040204020203" pitchFamily="34" charset="0"/>
              </a:rPr>
              <a:t>3:15pm-4:00pm </a:t>
            </a: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effectLst/>
                <a:cs typeface="Segoe UI" panose="020B0502040204020203" pitchFamily="34" charset="0"/>
              </a:rPr>
              <a:t>Discussion: Resource Sharing/Services during COVID-19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effectLst/>
                <a:cs typeface="Segoe UI" panose="020B0502040204020203" pitchFamily="34" charset="0"/>
              </a:rPr>
              <a:t>4:00pm-4:15pm </a:t>
            </a: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effectLst/>
                <a:cs typeface="Segoe UI" panose="020B0502040204020203" pitchFamily="34" charset="0"/>
              </a:rPr>
              <a:t>Wrap-up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59137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6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228600" y="2558635"/>
            <a:ext cx="8610600" cy="2769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effectLst/>
                <a:cs typeface="Segoe UI" panose="020B0502040204020203" pitchFamily="34" charset="0"/>
              </a:rPr>
              <a:t>1:00pm-1:15pm </a:t>
            </a: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effectLst/>
                <a:cs typeface="Segoe UI" panose="020B0502040204020203" pitchFamily="34" charset="0"/>
              </a:rPr>
              <a:t>Welcome and Update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effectLst/>
                <a:cs typeface="Segoe UI" panose="020B0502040204020203" pitchFamily="34" charset="0"/>
              </a:rPr>
              <a:t>1:15pm-1:30pm </a:t>
            </a: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effectLst/>
                <a:cs typeface="Segoe UI" panose="020B0502040204020203" pitchFamily="34" charset="0"/>
              </a:rPr>
              <a:t>Director Q&amp;A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effectLst/>
                <a:cs typeface="Segoe UI" panose="020B0502040204020203" pitchFamily="34" charset="0"/>
              </a:rPr>
              <a:t>1:30pm-2:15pm </a:t>
            </a: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effectLst/>
                <a:cs typeface="Segoe UI" panose="020B0502040204020203" pitchFamily="34" charset="0"/>
              </a:rPr>
              <a:t>Presentation: Telling the Story of ILL/LRS...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800" b="1" dirty="0">
                <a:effectLst/>
                <a:cs typeface="Segoe UI" panose="020B0502040204020203" pitchFamily="34" charset="0"/>
              </a:rPr>
              <a:t>	</a:t>
            </a:r>
            <a:r>
              <a:rPr lang="en-US" altLang="en-US" sz="1800" b="1" dirty="0" smtClean="0">
                <a:effectLst/>
                <a:cs typeface="Segoe UI" panose="020B0502040204020203" pitchFamily="34" charset="0"/>
              </a:rPr>
              <a:t>	</a:t>
            </a: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effectLst/>
                <a:cs typeface="Segoe UI" panose="020B0502040204020203" pitchFamily="34" charset="0"/>
              </a:rPr>
              <a:t>2020 Resource Sharing Statistics in Context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effectLst/>
                <a:cs typeface="Segoe UI" panose="020B0502040204020203" pitchFamily="34" charset="0"/>
              </a:rPr>
              <a:t>2:15pm-2:30pm </a:t>
            </a: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effectLst/>
                <a:cs typeface="Segoe UI" panose="020B0502040204020203" pitchFamily="34" charset="0"/>
              </a:rPr>
              <a:t>Break or Breakout Room Chat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effectLst/>
                <a:cs typeface="Segoe UI" panose="020B0502040204020203" pitchFamily="34" charset="0"/>
              </a:rPr>
              <a:t>2:30pm-3:00pm</a:t>
            </a: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effectLst/>
                <a:cs typeface="Segoe UI" panose="020B0502040204020203" pitchFamily="34" charset="0"/>
              </a:rPr>
              <a:t> Workflow Overview: Adding and Deleting IDS Project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800" b="1" dirty="0">
                <a:effectLst/>
                <a:cs typeface="Segoe UI" panose="020B0502040204020203" pitchFamily="34" charset="0"/>
              </a:rPr>
              <a:t>	</a:t>
            </a:r>
            <a:r>
              <a:rPr lang="en-US" altLang="en-US" sz="1800" b="1" dirty="0" smtClean="0">
                <a:effectLst/>
                <a:cs typeface="Segoe UI" panose="020B0502040204020203" pitchFamily="34" charset="0"/>
              </a:rPr>
              <a:t>	</a:t>
            </a: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effectLst/>
                <a:cs typeface="Segoe UI" panose="020B0502040204020203" pitchFamily="34" charset="0"/>
              </a:rPr>
              <a:t>Members</a:t>
            </a:r>
            <a:br>
              <a:rPr kumimoji="0" lang="en-US" altLang="en-US" sz="1800" b="1" i="0" u="none" strike="noStrike" cap="none" normalizeH="0" baseline="0" dirty="0" smtClean="0">
                <a:ln>
                  <a:noFill/>
                </a:ln>
                <a:effectLst/>
                <a:cs typeface="Segoe UI" panose="020B0502040204020203" pitchFamily="34" charset="0"/>
              </a:rPr>
            </a:b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effectLst/>
                <a:cs typeface="Segoe UI" panose="020B0502040204020203" pitchFamily="34" charset="0"/>
              </a:rPr>
              <a:t>3:00pm-3:15pm </a:t>
            </a: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effectLst/>
                <a:cs typeface="Segoe UI" panose="020B0502040204020203" pitchFamily="34" charset="0"/>
              </a:rPr>
              <a:t>Break or Breakout Room Chat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effectLst/>
                <a:cs typeface="Segoe UI" panose="020B0502040204020203" pitchFamily="34" charset="0"/>
              </a:rPr>
              <a:t>3:15pm-4:00pm </a:t>
            </a: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effectLst/>
                <a:cs typeface="Segoe UI" panose="020B0502040204020203" pitchFamily="34" charset="0"/>
              </a:rPr>
              <a:t>Discussion: Resource Sharing/Services during COVID-19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effectLst/>
                <a:cs typeface="Segoe UI" panose="020B0502040204020203" pitchFamily="34" charset="0"/>
              </a:rPr>
              <a:t>4:00pm-4:15pm </a:t>
            </a: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effectLst/>
                <a:cs typeface="Segoe UI" panose="020B0502040204020203" pitchFamily="34" charset="0"/>
              </a:rPr>
              <a:t>Wrap-up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58904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212" y="533400"/>
            <a:ext cx="9627561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47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62" y="3276600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dirty="0" smtClean="0"/>
              <a:t>IDS Community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97130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Jessica McGivney, Director of Regional User Groups</a:t>
            </a:r>
          </a:p>
          <a:p>
            <a:r>
              <a:rPr lang="en-US" dirty="0" smtClean="0"/>
              <a:t>Beth Posner, Director of Mentors</a:t>
            </a:r>
          </a:p>
          <a:p>
            <a:r>
              <a:rPr lang="en-US" dirty="0" smtClean="0"/>
              <a:t>Logan </a:t>
            </a:r>
            <a:r>
              <a:rPr lang="en-US" dirty="0" err="1" smtClean="0"/>
              <a:t>Rath</a:t>
            </a:r>
            <a:r>
              <a:rPr lang="en-US" dirty="0" smtClean="0"/>
              <a:t>, Director of Online </a:t>
            </a:r>
            <a:r>
              <a:rPr lang="en-US" dirty="0" smtClean="0"/>
              <a:t>Learning</a:t>
            </a:r>
          </a:p>
          <a:p>
            <a:r>
              <a:rPr lang="en-US" dirty="0" smtClean="0"/>
              <a:t>Jennifer Acker, Project Manager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046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ALIAS and Alma </a:t>
            </a:r>
          </a:p>
          <a:p>
            <a:pPr lvl="1"/>
            <a:r>
              <a:rPr lang="en-US" dirty="0" smtClean="0"/>
              <a:t>Ex </a:t>
            </a:r>
            <a:r>
              <a:rPr lang="en-US" dirty="0" err="1" smtClean="0"/>
              <a:t>Libris</a:t>
            </a:r>
            <a:r>
              <a:rPr lang="en-US" dirty="0" smtClean="0"/>
              <a:t> has updated their publishing profiles so that you can now export both the IZ and NZ in the same file.  </a:t>
            </a:r>
          </a:p>
          <a:p>
            <a:pPr lvl="1"/>
            <a:r>
              <a:rPr lang="en-US" dirty="0" smtClean="0"/>
              <a:t>Mike Mulligan has been working on cleaning up the data from Alma so that we get better date information for ALIAS to use</a:t>
            </a:r>
          </a:p>
          <a:p>
            <a:pPr lvl="1"/>
            <a:r>
              <a:rPr lang="en-US" dirty="0" smtClean="0"/>
              <a:t>362, 949 field issues</a:t>
            </a:r>
          </a:p>
          <a:p>
            <a:pPr lvl="1"/>
            <a:r>
              <a:rPr lang="en-US" dirty="0" smtClean="0"/>
              <a:t>Publisher/Aggregator Data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33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620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IDS Project Membership Growth</a:t>
            </a:r>
            <a:endParaRPr lang="en-US" sz="28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1411467"/>
              </p:ext>
            </p:extLst>
          </p:nvPr>
        </p:nvGraphicFramePr>
        <p:xfrm>
          <a:off x="76200" y="1588770"/>
          <a:ext cx="8991600" cy="5269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58891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Shape 435"/>
          <p:cNvSpPr txBox="1">
            <a:spLocks noGrp="1"/>
          </p:cNvSpPr>
          <p:nvPr>
            <p:ph type="body" idx="1"/>
          </p:nvPr>
        </p:nvSpPr>
        <p:spPr>
          <a:xfrm>
            <a:off x="304800" y="813375"/>
            <a:ext cx="8763000" cy="58922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US" sz="1400" dirty="0" smtClean="0"/>
              <a:t>Jennifer Acker (</a:t>
            </a:r>
            <a:r>
              <a:rPr lang="en-US" sz="1400" dirty="0"/>
              <a:t>Hudson Valley Community College</a:t>
            </a:r>
            <a:r>
              <a:rPr lang="en-US" sz="1400" dirty="0" smtClean="0"/>
              <a:t>)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400" dirty="0" smtClean="0"/>
              <a:t>Silvia Cho (CUNY </a:t>
            </a:r>
            <a:r>
              <a:rPr lang="en-US" sz="1400" dirty="0"/>
              <a:t>Graduate Center</a:t>
            </a:r>
            <a:r>
              <a:rPr lang="en-US" sz="1400" dirty="0" smtClean="0"/>
              <a:t>)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400" dirty="0" smtClean="0"/>
              <a:t>John </a:t>
            </a:r>
            <a:r>
              <a:rPr lang="en-US" sz="1400" dirty="0" smtClean="0"/>
              <a:t>De La Fontaine (Occidental College)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400" dirty="0" smtClean="0"/>
              <a:t>Ronald Figueroa (Syracuse University)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400" dirty="0" smtClean="0"/>
              <a:t>Heather Gad (SUNY Oneonta)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400" dirty="0" smtClean="0"/>
              <a:t>Timothy Jackson (SUNY)</a:t>
            </a:r>
            <a:endParaRPr lang="en-US" sz="1400" dirty="0"/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/>
              <a:t>Jay </a:t>
            </a:r>
            <a:r>
              <a:rPr lang="en-US" sz="1400" dirty="0" err="1" smtClean="0"/>
              <a:t>Kibby</a:t>
            </a:r>
            <a:r>
              <a:rPr lang="en-US" sz="1400" dirty="0" smtClean="0"/>
              <a:t> </a:t>
            </a:r>
            <a:r>
              <a:rPr lang="en-US" sz="1400" dirty="0" smtClean="0"/>
              <a:t>(Drexel University) </a:t>
            </a:r>
            <a:endParaRPr lang="en-US" sz="14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/>
              <a:t>Will </a:t>
            </a:r>
            <a:r>
              <a:rPr lang="en-US" sz="1400" dirty="0"/>
              <a:t>Koch (CUNY Brooklyn College</a:t>
            </a:r>
            <a:r>
              <a:rPr lang="en-US" sz="1400" dirty="0" smtClean="0"/>
              <a:t>)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400" dirty="0" smtClean="0"/>
              <a:t>Jessica McGivney, Director of Regional User Groups (SUNY Farmingdale)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400" dirty="0" smtClean="0"/>
              <a:t>Melissa Perez (University of Texas San Antonio)</a:t>
            </a:r>
            <a:endParaRPr lang="en-US" sz="1400" dirty="0"/>
          </a:p>
          <a:p>
            <a:pPr marL="342900" lvl="0" indent="-342900">
              <a:buFont typeface="+mj-lt"/>
              <a:buAutoNum type="arabicPeriod"/>
            </a:pPr>
            <a:r>
              <a:rPr lang="en-US" sz="1400" dirty="0"/>
              <a:t>Beth Posner, </a:t>
            </a:r>
            <a:r>
              <a:rPr lang="en-US" sz="1400" dirty="0" smtClean="0"/>
              <a:t>Director of Mentors(CUNY </a:t>
            </a:r>
            <a:r>
              <a:rPr lang="en-US" sz="1400" dirty="0"/>
              <a:t>Graduate Center</a:t>
            </a:r>
            <a:r>
              <a:rPr lang="en-US" sz="1400" dirty="0" smtClean="0"/>
              <a:t>)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400" dirty="0" smtClean="0"/>
              <a:t>Logan </a:t>
            </a:r>
            <a:r>
              <a:rPr lang="en-US" sz="1400" dirty="0" err="1" smtClean="0"/>
              <a:t>Rath</a:t>
            </a:r>
            <a:r>
              <a:rPr lang="en-US" sz="1400" dirty="0" smtClean="0"/>
              <a:t>, Director of Online Learning (SUNY Brockport)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400" dirty="0" smtClean="0"/>
              <a:t>Sarah Shank (Ithaca College)</a:t>
            </a:r>
            <a:endParaRPr lang="en-US" sz="1400" dirty="0"/>
          </a:p>
          <a:p>
            <a:pPr marL="342900" lvl="0" indent="-342900">
              <a:buFont typeface="+mj-lt"/>
              <a:buAutoNum type="arabicPeriod"/>
            </a:pPr>
            <a:r>
              <a:rPr lang="en-US" sz="1400" dirty="0" smtClean="0"/>
              <a:t>Chris </a:t>
            </a:r>
            <a:r>
              <a:rPr lang="en-US" sz="1400" dirty="0" err="1"/>
              <a:t>Sisak</a:t>
            </a:r>
            <a:r>
              <a:rPr lang="en-US" sz="1400" dirty="0"/>
              <a:t> (Nazareth College</a:t>
            </a:r>
            <a:r>
              <a:rPr lang="en-US" sz="1400" dirty="0" smtClean="0"/>
              <a:t>)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400" dirty="0" smtClean="0"/>
              <a:t>Elise </a:t>
            </a:r>
            <a:r>
              <a:rPr lang="en-US" sz="1400" dirty="0" err="1" smtClean="0"/>
              <a:t>Thornley</a:t>
            </a:r>
            <a:r>
              <a:rPr lang="en-US" sz="1400" dirty="0" smtClean="0"/>
              <a:t> (Binghamton University)</a:t>
            </a:r>
            <a:endParaRPr lang="en-US" sz="1400" dirty="0"/>
          </a:p>
          <a:p>
            <a:pPr marL="342900" lvl="0" indent="-342900">
              <a:buFont typeface="+mj-lt"/>
              <a:buAutoNum type="arabicPeriod"/>
            </a:pPr>
            <a:r>
              <a:rPr lang="en-US" sz="1400" dirty="0" smtClean="0"/>
              <a:t>Heidi Webb</a:t>
            </a:r>
            <a:r>
              <a:rPr lang="en-US" sz="1400" dirty="0"/>
              <a:t> </a:t>
            </a:r>
            <a:r>
              <a:rPr lang="en-US" sz="1400" dirty="0" smtClean="0"/>
              <a:t>(Upstate Medical)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400" dirty="0" smtClean="0"/>
              <a:t>Chris White (Sage Colleges)</a:t>
            </a:r>
          </a:p>
          <a:p>
            <a:pPr marL="0" lvl="0" indent="0">
              <a:buNone/>
            </a:pPr>
            <a:endParaRPr lang="en-US" sz="1400" dirty="0"/>
          </a:p>
        </p:txBody>
      </p:sp>
      <p:sp>
        <p:nvSpPr>
          <p:cNvPr id="2" name="Rectangle 1"/>
          <p:cNvSpPr/>
          <p:nvPr/>
        </p:nvSpPr>
        <p:spPr>
          <a:xfrm>
            <a:off x="381000" y="228600"/>
            <a:ext cx="20217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" sz="3200" b="1" dirty="0"/>
              <a:t>Mentors: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7132149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8580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https://www.idsproject.org/About/memberlist.aspx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365" y="1638300"/>
            <a:ext cx="7759269" cy="3886199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H="1">
            <a:off x="7315200" y="1981200"/>
            <a:ext cx="990600" cy="228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731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62" y="3276600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dirty="0" smtClean="0"/>
              <a:t>IDS Technology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27739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DS Design">
  <a:themeElements>
    <a:clrScheme name="IDS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DS Design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D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IDS Design">
  <a:themeElements>
    <a:clrScheme name="IDS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DS Design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D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47856</TotalTime>
  <Words>657</Words>
  <Application>Microsoft Office PowerPoint</Application>
  <PresentationFormat>On-screen Show (4:3)</PresentationFormat>
  <Paragraphs>100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Arial</vt:lpstr>
      <vt:lpstr>Bookman Old Style</vt:lpstr>
      <vt:lpstr>Calibri</vt:lpstr>
      <vt:lpstr>Garamond</vt:lpstr>
      <vt:lpstr>Rockwell</vt:lpstr>
      <vt:lpstr>Segoe UI</vt:lpstr>
      <vt:lpstr>IDS Design</vt:lpstr>
      <vt:lpstr>1_IDS Design</vt:lpstr>
      <vt:lpstr>Damask</vt:lpstr>
      <vt:lpstr>PowerPoint Presentation</vt:lpstr>
      <vt:lpstr>Agenda</vt:lpstr>
      <vt:lpstr>PowerPoint Presentation</vt:lpstr>
      <vt:lpstr>directors</vt:lpstr>
      <vt:lpstr>Admin updates</vt:lpstr>
      <vt:lpstr>PowerPoint Presentation</vt:lpstr>
      <vt:lpstr>PowerPoint Presentation</vt:lpstr>
      <vt:lpstr>PowerPoint Presentation</vt:lpstr>
      <vt:lpstr>PowerPoint Presentation</vt:lpstr>
      <vt:lpstr>Decision support Pipeline</vt:lpstr>
      <vt:lpstr>PowerPoint Presentation</vt:lpstr>
      <vt:lpstr>DSP and IDS Logic</vt:lpstr>
      <vt:lpstr>DSP Routing Rule</vt:lpstr>
      <vt:lpstr>DSP Logic Rule</vt:lpstr>
      <vt:lpstr>DSP and IDS logic</vt:lpstr>
      <vt:lpstr>Decision Support Pipeline</vt:lpstr>
      <vt:lpstr>IDS Conference 2021</vt:lpstr>
      <vt:lpstr>Thank you!</vt:lpstr>
      <vt:lpstr>Agenda</vt:lpstr>
      <vt:lpstr>PowerPoint Presentation</vt:lpstr>
    </vt:vector>
  </TitlesOfParts>
  <Company>Rochester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IDS Project Technology Update</dc:title>
  <dc:creator>Mark Sullivan</dc:creator>
  <cp:lastModifiedBy>Mark Sullivan</cp:lastModifiedBy>
  <cp:revision>350</cp:revision>
  <dcterms:created xsi:type="dcterms:W3CDTF">2013-02-08T15:49:37Z</dcterms:created>
  <dcterms:modified xsi:type="dcterms:W3CDTF">2020-12-09T13:23:59Z</dcterms:modified>
</cp:coreProperties>
</file>