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Amatic SC" panose="020B0604020202020204" charset="-79"/>
      <p:regular r:id="rId22"/>
      <p:bold r:id="rId23"/>
    </p:embeddedFont>
    <p:embeddedFont>
      <p:font typeface="Source Code Pro"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4" d="100"/>
          <a:sy n="164" d="100"/>
        </p:scale>
        <p:origin x="81" y="3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438d216ed7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438d216ed7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3c0aaeef9_1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43c0aaeef9_1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3c0aaeef9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43c0aaeef9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38d216ed7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438d216ed7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3c0aaeef9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3c0aaeef9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38d216ed7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38d216ed7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3c0aaeef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3c0aaeef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3c0aaeef9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3c0aaeef9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3c0aaeef9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3c0aaeef9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38d216ed7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438d216ed7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438d216ed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438d216ed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438d216e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438d216e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438d216ed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438d216ed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38d216ed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38d216ed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438d216ed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438d216ed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65654e9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65654e9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3c0aaeef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3c0aaeef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3c0aaeef9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43c0aaeef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FY5fQSyepOzQn3mU8mVayOKVD0Svn_qi/view"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hyperlink" Target="http://drive.google.com/file/d/1Ank-TIyrLc5WkgUslbr037Ny1LWSB7RC/view"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drive.google.com/file/d/15xBJi3o7Qr8HmG11qt3CuYHRJiPAwRg7/view"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drive.google.com/file/d/1GM0f7U5qZx_tz-bIMRxhBPlRIBtyQFOK/view"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drive.google.com/file/d/1PThIE0pFWpmuJS5f0EBBtLNjX-gVx1lm/view"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hyperlink" Target="http://drive.google.com/file/d/1mmPi7VdysRAf6lzt34CJlkXMeeFBqngI/view"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467450"/>
            <a:ext cx="8520600" cy="245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The Basics of Creating Accessible Documents for ILL Practitioners</a:t>
            </a:r>
            <a:endParaRPr sz="4800"/>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IDS Project RUG Meeting Fall 2018</a:t>
            </a:r>
            <a:endParaRPr/>
          </a:p>
          <a:p>
            <a:pPr marL="0" lvl="0" indent="0" algn="ctr" rtl="0">
              <a:spcBef>
                <a:spcPts val="0"/>
              </a:spcBef>
              <a:spcAft>
                <a:spcPts val="0"/>
              </a:spcAft>
              <a:buNone/>
            </a:pPr>
            <a:r>
              <a:rPr lang="en"/>
              <a:t>Tim Hickey</a:t>
            </a:r>
            <a:endParaRPr/>
          </a:p>
          <a:p>
            <a:pPr marL="0" lvl="0" indent="0" algn="ctr" rtl="0">
              <a:spcBef>
                <a:spcPts val="0"/>
              </a:spcBef>
              <a:spcAft>
                <a:spcPts val="0"/>
              </a:spcAft>
              <a:buNone/>
            </a:pPr>
            <a:r>
              <a:rPr lang="en"/>
              <a:t>Resource Sharing Librarian </a:t>
            </a:r>
            <a:endParaRPr/>
          </a:p>
          <a:p>
            <a:pPr marL="0" lvl="0" indent="0" algn="ctr" rtl="0">
              <a:spcBef>
                <a:spcPts val="0"/>
              </a:spcBef>
              <a:spcAft>
                <a:spcPts val="0"/>
              </a:spcAft>
              <a:buNone/>
            </a:pPr>
            <a:r>
              <a:rPr lang="en"/>
              <a:t>SUNY Purchase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body" idx="1"/>
          </p:nvPr>
        </p:nvSpPr>
        <p:spPr>
          <a:xfrm>
            <a:off x="311700" y="342850"/>
            <a:ext cx="8520600" cy="10203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a:solidFill>
                  <a:schemeClr val="accent1"/>
                </a:solidFill>
                <a:latin typeface="Amatic SC"/>
                <a:ea typeface="Amatic SC"/>
                <a:cs typeface="Amatic SC"/>
                <a:sym typeface="Amatic SC"/>
              </a:rPr>
              <a:t>OCR in Adobe Acrobat DC</a:t>
            </a:r>
            <a:endParaRPr sz="4200" b="1">
              <a:solidFill>
                <a:schemeClr val="accent1"/>
              </a:solidFill>
              <a:latin typeface="Amatic SC"/>
              <a:ea typeface="Amatic SC"/>
              <a:cs typeface="Amatic SC"/>
              <a:sym typeface="Amatic SC"/>
            </a:endParaRPr>
          </a:p>
          <a:p>
            <a:pPr marL="0" lvl="0" indent="0" algn="ctr" rtl="0">
              <a:spcBef>
                <a:spcPts val="0"/>
              </a:spcBef>
              <a:spcAft>
                <a:spcPts val="1600"/>
              </a:spcAft>
              <a:buNone/>
            </a:pPr>
            <a:endParaRPr sz="2800">
              <a:solidFill>
                <a:schemeClr val="dk1"/>
              </a:solidFill>
            </a:endParaRPr>
          </a:p>
        </p:txBody>
      </p:sp>
      <p:pic>
        <p:nvPicPr>
          <p:cNvPr id="114" name="Google Shape;114;p22" title="How to ocr.mp4">
            <a:hlinkClick r:id="rId3"/>
          </p:cNvPr>
          <p:cNvPicPr preferRelativeResize="0"/>
          <p:nvPr/>
        </p:nvPicPr>
        <p:blipFill>
          <a:blip r:embed="rId4">
            <a:alphaModFix/>
          </a:blip>
          <a:stretch>
            <a:fillRect/>
          </a:stretch>
        </p:blipFill>
        <p:spPr>
          <a:xfrm>
            <a:off x="2278850" y="1363150"/>
            <a:ext cx="4586300" cy="3439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Evaluating and correcting OCR </a:t>
            </a:r>
            <a:endParaRPr/>
          </a:p>
        </p:txBody>
      </p:sp>
      <p:sp>
        <p:nvSpPr>
          <p:cNvPr id="120" name="Google Shape;120;p2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1" name="Google Shape;121;p23" title="correct text.MP4">
            <a:hlinkClick r:id="rId3"/>
          </p:cNvPr>
          <p:cNvPicPr preferRelativeResize="0"/>
          <p:nvPr/>
        </p:nvPicPr>
        <p:blipFill>
          <a:blip r:embed="rId4">
            <a:alphaModFix/>
          </a:blip>
          <a:stretch>
            <a:fillRect/>
          </a:stretch>
        </p:blipFill>
        <p:spPr>
          <a:xfrm>
            <a:off x="2008300" y="1084450"/>
            <a:ext cx="4572000" cy="3429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311700" y="445025"/>
            <a:ext cx="8520600" cy="1012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3000"/>
              <a:t>How to OCR a document that has already been scanned (Microsoft Word)</a:t>
            </a:r>
            <a:endParaRPr sz="3000"/>
          </a:p>
        </p:txBody>
      </p:sp>
      <p:sp>
        <p:nvSpPr>
          <p:cNvPr id="127" name="Google Shape;127;p24"/>
          <p:cNvSpPr txBox="1">
            <a:spLocks noGrp="1"/>
          </p:cNvSpPr>
          <p:nvPr>
            <p:ph type="body" idx="1"/>
          </p:nvPr>
        </p:nvSpPr>
        <p:spPr>
          <a:xfrm>
            <a:off x="311700" y="1457825"/>
            <a:ext cx="8520600" cy="311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8" name="Google Shape;128;p24" title="Open PDf in word.mp4">
            <a:hlinkClick r:id="rId3"/>
          </p:cNvPr>
          <p:cNvPicPr preferRelativeResize="0"/>
          <p:nvPr/>
        </p:nvPicPr>
        <p:blipFill>
          <a:blip r:embed="rId4">
            <a:alphaModFix/>
          </a:blip>
          <a:stretch>
            <a:fillRect/>
          </a:stretch>
        </p:blipFill>
        <p:spPr>
          <a:xfrm>
            <a:off x="2140850" y="1457825"/>
            <a:ext cx="4572000" cy="3429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311700" y="488425"/>
            <a:ext cx="8520600" cy="60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Tags, headings, and bookmarks </a:t>
            </a:r>
            <a:endParaRPr sz="3000"/>
          </a:p>
        </p:txBody>
      </p:sp>
      <p:sp>
        <p:nvSpPr>
          <p:cNvPr id="134" name="Google Shape;134;p25"/>
          <p:cNvSpPr txBox="1">
            <a:spLocks noGrp="1"/>
          </p:cNvSpPr>
          <p:nvPr>
            <p:ph type="body" idx="1"/>
          </p:nvPr>
        </p:nvSpPr>
        <p:spPr>
          <a:xfrm>
            <a:off x="311700" y="1341075"/>
            <a:ext cx="8520600" cy="30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Creating searchable (with OCR) and legible PDFs or Word files of print items is the minimum we should do as ILL practitioners to create documents that are accessible to the widest range of users without further staff involvement.</a:t>
            </a:r>
            <a:endParaRPr sz="1400"/>
          </a:p>
          <a:p>
            <a:pPr marL="0" lvl="0" indent="0" algn="l" rtl="0">
              <a:spcBef>
                <a:spcPts val="1600"/>
              </a:spcBef>
              <a:spcAft>
                <a:spcPts val="0"/>
              </a:spcAft>
              <a:buNone/>
            </a:pPr>
            <a:r>
              <a:rPr lang="en" sz="1400"/>
              <a:t>If we want go a step beyond this, we can add structure to the PDF or Word file so that a user can skip around to different parts of a document by tabbing through content with tags, headings and/or bookmarks.</a:t>
            </a:r>
            <a:endParaRPr sz="1400"/>
          </a:p>
          <a:p>
            <a:pPr marL="0" lvl="0" indent="0" algn="l" rtl="0">
              <a:spcBef>
                <a:spcPts val="1600"/>
              </a:spcBef>
              <a:spcAft>
                <a:spcPts val="0"/>
              </a:spcAft>
              <a:buNone/>
            </a:pPr>
            <a:r>
              <a:rPr lang="en" sz="1400"/>
              <a:t>This is enhancement is more or less helpful to the end users depending on the complexity and length of the text. The longer and more complex a document is (lots of headings and subheading), the more useful providing these structures will be.</a:t>
            </a:r>
            <a:endParaRPr sz="1400"/>
          </a:p>
          <a:p>
            <a:pPr marL="0" lvl="0" indent="0" algn="l" rtl="0">
              <a:spcBef>
                <a:spcPts val="1600"/>
              </a:spcBef>
              <a:spcAft>
                <a:spcPts val="16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Creating bookmarks in Adobe Acrobat</a:t>
            </a:r>
            <a:endParaRPr/>
          </a:p>
        </p:txBody>
      </p:sp>
      <p:sp>
        <p:nvSpPr>
          <p:cNvPr id="140" name="Google Shape;140;p2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1" name="Google Shape;141;p26" title="Tags.mp4">
            <a:hlinkClick r:id="rId3"/>
          </p:cNvPr>
          <p:cNvPicPr preferRelativeResize="0"/>
          <p:nvPr/>
        </p:nvPicPr>
        <p:blipFill>
          <a:blip r:embed="rId4">
            <a:alphaModFix/>
          </a:blip>
          <a:stretch>
            <a:fillRect/>
          </a:stretch>
        </p:blipFill>
        <p:spPr>
          <a:xfrm>
            <a:off x="2286000" y="1146175"/>
            <a:ext cx="4572000" cy="3429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text</a:t>
            </a:r>
            <a:endParaRPr/>
          </a:p>
        </p:txBody>
      </p:sp>
      <p:sp>
        <p:nvSpPr>
          <p:cNvPr id="147" name="Google Shape;147;p27"/>
          <p:cNvSpPr txBox="1">
            <a:spLocks noGrp="1"/>
          </p:cNvSpPr>
          <p:nvPr>
            <p:ph type="body" idx="1"/>
          </p:nvPr>
        </p:nvSpPr>
        <p:spPr>
          <a:xfrm>
            <a:off x="311700" y="1453650"/>
            <a:ext cx="8520600" cy="223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424A4F"/>
                </a:solidFill>
                <a:highlight>
                  <a:srgbClr val="FFFFFF"/>
                </a:highlight>
              </a:rPr>
              <a:t>Alt text (alternative text), also known as "alt attributes", “alt descriptions,” are used within HTML code to describe the appearance and function of an image on a page.</a:t>
            </a:r>
            <a:endParaRPr sz="1350">
              <a:solidFill>
                <a:srgbClr val="424A4F"/>
              </a:solidFill>
              <a:highlight>
                <a:srgbClr val="FFFFFF"/>
              </a:highlight>
            </a:endParaRPr>
          </a:p>
          <a:p>
            <a:pPr marL="0" lvl="0" indent="0" algn="l" rtl="0">
              <a:spcBef>
                <a:spcPts val="1600"/>
              </a:spcBef>
              <a:spcAft>
                <a:spcPts val="0"/>
              </a:spcAft>
              <a:buNone/>
            </a:pPr>
            <a:r>
              <a:rPr lang="en" sz="1350">
                <a:solidFill>
                  <a:srgbClr val="424A4F"/>
                </a:solidFill>
                <a:highlight>
                  <a:srgbClr val="FFFFFF"/>
                </a:highlight>
              </a:rPr>
              <a:t>Alt text allows screen readers and text to speech software the ability to “announce” the images and other non-text visual components of a document</a:t>
            </a:r>
            <a:endParaRPr sz="1350">
              <a:solidFill>
                <a:srgbClr val="424A4F"/>
              </a:solidFill>
              <a:highlight>
                <a:srgbClr val="FFFFFF"/>
              </a:highlight>
            </a:endParaRPr>
          </a:p>
          <a:p>
            <a:pPr marL="0" lvl="0" indent="0" algn="l" rtl="0">
              <a:spcBef>
                <a:spcPts val="1600"/>
              </a:spcBef>
              <a:spcAft>
                <a:spcPts val="0"/>
              </a:spcAft>
              <a:buNone/>
            </a:pPr>
            <a:r>
              <a:rPr lang="en" sz="1350">
                <a:solidFill>
                  <a:srgbClr val="424A4F"/>
                </a:solidFill>
                <a:highlight>
                  <a:srgbClr val="FFFFFF"/>
                </a:highlight>
              </a:rPr>
              <a:t>Alt text should be descriptive but concise.</a:t>
            </a:r>
            <a:endParaRPr sz="1350">
              <a:solidFill>
                <a:srgbClr val="424A4F"/>
              </a:solidFill>
              <a:highlight>
                <a:srgbClr val="FFFFFF"/>
              </a:highlight>
            </a:endParaRPr>
          </a:p>
          <a:p>
            <a:pPr marL="0" lvl="0" indent="0" algn="l" rtl="0">
              <a:spcBef>
                <a:spcPts val="1600"/>
              </a:spcBef>
              <a:spcAft>
                <a:spcPts val="1600"/>
              </a:spcAft>
              <a:buNone/>
            </a:pPr>
            <a:r>
              <a:rPr lang="en" sz="1350">
                <a:solidFill>
                  <a:srgbClr val="424A4F"/>
                </a:solidFill>
                <a:highlight>
                  <a:srgbClr val="FFFFFF"/>
                </a:highlight>
              </a:rPr>
              <a:t>What roles should ILL practitioners play in the creation of this image text?</a:t>
            </a:r>
            <a:endParaRPr sz="1350">
              <a:solidFill>
                <a:srgbClr val="424A4F"/>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347475" y="996800"/>
            <a:ext cx="8520600" cy="58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Accessibility Reports in Adobe Acrobat DC</a:t>
            </a:r>
            <a:endParaRPr sz="3000">
              <a:solidFill>
                <a:srgbClr val="000000"/>
              </a:solidFill>
            </a:endParaRPr>
          </a:p>
        </p:txBody>
      </p:sp>
      <p:sp>
        <p:nvSpPr>
          <p:cNvPr id="153" name="Google Shape;153;p28"/>
          <p:cNvSpPr txBox="1">
            <a:spLocks noGrp="1"/>
          </p:cNvSpPr>
          <p:nvPr>
            <p:ph type="body" idx="1"/>
          </p:nvPr>
        </p:nvSpPr>
        <p:spPr>
          <a:xfrm>
            <a:off x="311700" y="2018050"/>
            <a:ext cx="8520600" cy="199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There are software tools to evaluate and repair accessibility issues in your scanned documents. Use Adobe Acrobat DCs accessibility reports via the action wizard or accessibility tools to quickly produce a report to show where your document needs accessibility improvements.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311700" y="445025"/>
            <a:ext cx="8520600" cy="89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Accessibility Reports via the Action Wizard in Adobe Acrobat Pro</a:t>
            </a:r>
            <a:endParaRPr sz="3600"/>
          </a:p>
        </p:txBody>
      </p:sp>
      <p:sp>
        <p:nvSpPr>
          <p:cNvPr id="159" name="Google Shape;159;p29"/>
          <p:cNvSpPr txBox="1">
            <a:spLocks noGrp="1"/>
          </p:cNvSpPr>
          <p:nvPr>
            <p:ph type="body" idx="1"/>
          </p:nvPr>
        </p:nvSpPr>
        <p:spPr>
          <a:xfrm>
            <a:off x="311700" y="1419975"/>
            <a:ext cx="8520600" cy="314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0" name="Google Shape;160;p29" title="Accessibilty report in Acrobat.mp4">
            <a:hlinkClick r:id="rId3"/>
          </p:cNvPr>
          <p:cNvPicPr preferRelativeResize="0"/>
          <p:nvPr/>
        </p:nvPicPr>
        <p:blipFill>
          <a:blip r:embed="rId4">
            <a:alphaModFix/>
          </a:blip>
          <a:stretch>
            <a:fillRect/>
          </a:stretch>
        </p:blipFill>
        <p:spPr>
          <a:xfrm>
            <a:off x="2286000" y="1374750"/>
            <a:ext cx="4572000" cy="342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Full Accessibility Report</a:t>
            </a:r>
            <a:endParaRPr/>
          </a:p>
        </p:txBody>
      </p:sp>
      <p:sp>
        <p:nvSpPr>
          <p:cNvPr id="166" name="Google Shape;166;p3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7" name="Google Shape;167;p30" title="Full check.mp4">
            <a:hlinkClick r:id="rId3"/>
          </p:cNvPr>
          <p:cNvPicPr preferRelativeResize="0"/>
          <p:nvPr/>
        </p:nvPicPr>
        <p:blipFill>
          <a:blip r:embed="rId4">
            <a:alphaModFix/>
          </a:blip>
          <a:stretch>
            <a:fillRect/>
          </a:stretch>
        </p:blipFill>
        <p:spPr>
          <a:xfrm>
            <a:off x="2313950" y="1304325"/>
            <a:ext cx="4572000" cy="3429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Screen readers</a:t>
            </a:r>
            <a:endParaRPr/>
          </a:p>
        </p:txBody>
      </p:sp>
      <p:sp>
        <p:nvSpPr>
          <p:cNvPr id="173" name="Google Shape;173;p3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The point of these accessibility enhancements to documents is so that ultimately users can hear the text and not have to read it. There are different softwares to accomplish this.</a:t>
            </a:r>
            <a:endParaRPr sz="1400"/>
          </a:p>
          <a:p>
            <a:pPr marL="457200" lvl="0" indent="0" algn="l" rtl="0">
              <a:spcBef>
                <a:spcPts val="1600"/>
              </a:spcBef>
              <a:spcAft>
                <a:spcPts val="0"/>
              </a:spcAft>
              <a:buNone/>
            </a:pPr>
            <a:r>
              <a:rPr lang="en" sz="1400"/>
              <a:t>You can create an audio file (mp3) directly from a scan using the Scannx kiosk. This is not recommended as it does not including any tagging or alt text for images, graphs or other non-text content</a:t>
            </a:r>
            <a:endParaRPr sz="1400"/>
          </a:p>
          <a:p>
            <a:pPr marL="457200" lvl="0" indent="0" algn="l" rtl="0">
              <a:spcBef>
                <a:spcPts val="1600"/>
              </a:spcBef>
              <a:spcAft>
                <a:spcPts val="1600"/>
              </a:spcAft>
              <a:buNone/>
            </a:pPr>
            <a:r>
              <a:rPr lang="en" sz="1400"/>
              <a:t>Read &amp; Write Gold is screen reader software that allow you to convert text to speech . These options make headings, tags, and alt text useful to end users with more robust options for playback and export.</a:t>
            </a: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Agenda</a:t>
            </a:r>
            <a:endParaRPr/>
          </a:p>
        </p:txBody>
      </p:sp>
      <p:sp>
        <p:nvSpPr>
          <p:cNvPr id="63" name="Google Shape;63;p14"/>
          <p:cNvSpPr txBox="1">
            <a:spLocks noGrp="1"/>
          </p:cNvSpPr>
          <p:nvPr>
            <p:ph type="body" idx="1"/>
          </p:nvPr>
        </p:nvSpPr>
        <p:spPr>
          <a:xfrm>
            <a:off x="311700" y="1669500"/>
            <a:ext cx="8520600" cy="18045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Scanning for Accessibility</a:t>
            </a:r>
            <a:endParaRPr>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Accessibility Reports</a:t>
            </a:r>
            <a:endParaRPr>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OCR</a:t>
            </a:r>
            <a:endParaRPr>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Tags and headings</a:t>
            </a:r>
            <a:endParaRPr>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Alternative text (Alt text)</a:t>
            </a:r>
            <a:endParaRPr>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Text to speech software</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sz="28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5953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Interlibrary Loan Code for the United States</a:t>
            </a:r>
            <a:endParaRPr/>
          </a:p>
        </p:txBody>
      </p:sp>
      <p:sp>
        <p:nvSpPr>
          <p:cNvPr id="69" name="Google Shape;69;p15"/>
          <p:cNvSpPr txBox="1">
            <a:spLocks noGrp="1"/>
          </p:cNvSpPr>
          <p:nvPr>
            <p:ph type="body" idx="1"/>
          </p:nvPr>
        </p:nvSpPr>
        <p:spPr>
          <a:xfrm>
            <a:off x="202350" y="1571850"/>
            <a:ext cx="8520600" cy="223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5.11 Deliver copies electronically whenever possible. Provide complete and legible copies, and adhere to any special scanning instructions of the requesting library.  </a:t>
            </a:r>
            <a:endParaRPr/>
          </a:p>
          <a:p>
            <a:pPr marL="0" lvl="0" indent="0" algn="l" rtl="0">
              <a:spcBef>
                <a:spcPts val="1600"/>
              </a:spcBef>
              <a:spcAft>
                <a:spcPts val="1600"/>
              </a:spcAft>
              <a:buNone/>
            </a:pPr>
            <a:r>
              <a:rPr lang="en"/>
              <a:t>When scanning, the supplying library should provide a copy that closely reproduces the original article or chapter in appearance, legibility, and completeness with appropriate attention paid to image color and clarity, margins, page orientation, and any accompanying references, plates, or appendices.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t>Characteristics of accessible documents</a:t>
            </a:r>
            <a:endParaRPr sz="3000" b="1"/>
          </a:p>
        </p:txBody>
      </p:sp>
      <p:sp>
        <p:nvSpPr>
          <p:cNvPr id="75" name="Google Shape;75;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rabicPeriod"/>
            </a:pPr>
            <a:r>
              <a:rPr lang="en" sz="3000"/>
              <a:t>Text is identified via optical character recognition (OCR)</a:t>
            </a:r>
            <a:endParaRPr sz="3000"/>
          </a:p>
          <a:p>
            <a:pPr marL="457200" lvl="0" indent="-419100" algn="l" rtl="0">
              <a:spcBef>
                <a:spcPts val="0"/>
              </a:spcBef>
              <a:spcAft>
                <a:spcPts val="0"/>
              </a:spcAft>
              <a:buSzPts val="3000"/>
              <a:buAutoNum type="arabicPeriod"/>
            </a:pPr>
            <a:r>
              <a:rPr lang="en" sz="3000"/>
              <a:t>Text organization is recognized via tags and headings</a:t>
            </a:r>
            <a:endParaRPr sz="3000"/>
          </a:p>
          <a:p>
            <a:pPr marL="457200" lvl="0" indent="-419100" algn="l" rtl="0">
              <a:spcBef>
                <a:spcPts val="0"/>
              </a:spcBef>
              <a:spcAft>
                <a:spcPts val="0"/>
              </a:spcAft>
              <a:buSzPts val="3000"/>
              <a:buAutoNum type="arabicPeriod"/>
            </a:pPr>
            <a:r>
              <a:rPr lang="en" sz="3000"/>
              <a:t>Images, tables and other visual elements of the document are described in alt text</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Scanning for accessibility </a:t>
            </a:r>
            <a:endParaRPr/>
          </a:p>
        </p:txBody>
      </p:sp>
      <p:sp>
        <p:nvSpPr>
          <p:cNvPr id="81" name="Google Shape;81;p17"/>
          <p:cNvSpPr txBox="1">
            <a:spLocks noGrp="1"/>
          </p:cNvSpPr>
          <p:nvPr>
            <p:ph type="body" idx="1"/>
          </p:nvPr>
        </p:nvSpPr>
        <p:spPr>
          <a:xfrm>
            <a:off x="311700" y="1152475"/>
            <a:ext cx="8520600" cy="30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US ILL Code makes clear we must strive to provide “a copy that closely reproduces the original article...”</a:t>
            </a:r>
            <a:endParaRPr/>
          </a:p>
          <a:p>
            <a:pPr marL="457200" lvl="0" indent="0" algn="l" rtl="0">
              <a:spcBef>
                <a:spcPts val="1600"/>
              </a:spcBef>
              <a:spcAft>
                <a:spcPts val="0"/>
              </a:spcAft>
              <a:buClr>
                <a:schemeClr val="dk1"/>
              </a:buClr>
              <a:buSzPts val="1100"/>
              <a:buFont typeface="Arial"/>
              <a:buNone/>
            </a:pPr>
            <a:r>
              <a:rPr lang="en"/>
              <a:t>If the text in a particular document has somehow become illegible because of highlighting, marginalia, tight binding or damaged pages, a lending library should avoid sending that article. That is, unless the borrowing library has no other options (lender of last resort for something rare in the system), and only after a the lending library has communicated the issue with the intended borrower.</a:t>
            </a:r>
            <a:endParaRPr/>
          </a:p>
          <a:p>
            <a:pPr marL="0" lvl="0" indent="0" algn="l" rtl="0">
              <a:spcBef>
                <a:spcPts val="1600"/>
              </a:spcBef>
              <a:spcAft>
                <a:spcPts val="16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Scanning for accessibility</a:t>
            </a:r>
            <a:endParaRPr/>
          </a:p>
        </p:txBody>
      </p:sp>
      <p:sp>
        <p:nvSpPr>
          <p:cNvPr id="87" name="Google Shape;87;p18"/>
          <p:cNvSpPr txBox="1">
            <a:spLocks noGrp="1"/>
          </p:cNvSpPr>
          <p:nvPr>
            <p:ph type="body" idx="1"/>
          </p:nvPr>
        </p:nvSpPr>
        <p:spPr>
          <a:xfrm>
            <a:off x="311700" y="1152475"/>
            <a:ext cx="8520600" cy="368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scanning from physical text to digital files always remember to “enhance” the scans with OCR. Depending on the scanning setup you use, this can be accomplished in different ways.</a:t>
            </a:r>
            <a:endParaRPr/>
          </a:p>
          <a:p>
            <a:pPr marL="457200" lvl="0" indent="0" algn="l" rtl="0">
              <a:spcBef>
                <a:spcPts val="1600"/>
              </a:spcBef>
              <a:spcAft>
                <a:spcPts val="0"/>
              </a:spcAft>
              <a:buNone/>
            </a:pPr>
            <a:r>
              <a:rPr lang="en"/>
              <a:t>If you are using the Scannx system, make sure to select the “searchable PDF” in the scan setting under document format.</a:t>
            </a:r>
            <a:endParaRPr/>
          </a:p>
          <a:p>
            <a:pPr marL="457200" lvl="0" indent="0" algn="l" rtl="0">
              <a:spcBef>
                <a:spcPts val="1600"/>
              </a:spcBef>
              <a:spcAft>
                <a:spcPts val="0"/>
              </a:spcAft>
              <a:buNone/>
            </a:pPr>
            <a:r>
              <a:rPr lang="en"/>
              <a:t>Other software setups will always have an option to recognize the text of documents you are scanning.</a:t>
            </a:r>
            <a:endParaRPr/>
          </a:p>
          <a:p>
            <a:pPr marL="0" lvl="0" indent="0" algn="l" rtl="0">
              <a:spcBef>
                <a:spcPts val="160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Select “Searchable PDF” as Document Format in Scannx</a:t>
            </a:r>
            <a:endParaRPr sz="3000"/>
          </a:p>
        </p:txBody>
      </p:sp>
      <p:sp>
        <p:nvSpPr>
          <p:cNvPr id="93" name="Google Shape;93;p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4" name="Google Shape;94;p19"/>
          <p:cNvPicPr preferRelativeResize="0"/>
          <p:nvPr/>
        </p:nvPicPr>
        <p:blipFill>
          <a:blip r:embed="rId3">
            <a:alphaModFix/>
          </a:blip>
          <a:stretch>
            <a:fillRect/>
          </a:stretch>
        </p:blipFill>
        <p:spPr>
          <a:xfrm>
            <a:off x="1750250" y="1179977"/>
            <a:ext cx="5574875" cy="3303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to tell if a document is OCRd</a:t>
            </a:r>
            <a:endParaRPr/>
          </a:p>
        </p:txBody>
      </p:sp>
      <p:sp>
        <p:nvSpPr>
          <p:cNvPr id="100" name="Google Shape;100;p2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1" name="Google Shape;101;p20"/>
          <p:cNvPicPr preferRelativeResize="0"/>
          <p:nvPr/>
        </p:nvPicPr>
        <p:blipFill>
          <a:blip r:embed="rId3">
            <a:alphaModFix/>
          </a:blip>
          <a:stretch>
            <a:fillRect/>
          </a:stretch>
        </p:blipFill>
        <p:spPr>
          <a:xfrm>
            <a:off x="1024425" y="1098900"/>
            <a:ext cx="7095146" cy="3991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Scanning and OCR in Adobe Acrobat DC</a:t>
            </a:r>
            <a:endParaRPr/>
          </a:p>
        </p:txBody>
      </p:sp>
      <p:sp>
        <p:nvSpPr>
          <p:cNvPr id="107" name="Google Shape;107;p2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8" name="Google Shape;108;p21"/>
          <p:cNvPicPr preferRelativeResize="0"/>
          <p:nvPr/>
        </p:nvPicPr>
        <p:blipFill>
          <a:blip r:embed="rId3">
            <a:alphaModFix/>
          </a:blip>
          <a:stretch>
            <a:fillRect/>
          </a:stretch>
        </p:blipFill>
        <p:spPr>
          <a:xfrm>
            <a:off x="2204422" y="1152475"/>
            <a:ext cx="3576474" cy="3864324"/>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786</Words>
  <Application>Microsoft Office PowerPoint</Application>
  <PresentationFormat>On-screen Show (16:9)</PresentationFormat>
  <Paragraphs>50</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Amatic SC</vt:lpstr>
      <vt:lpstr>Source Code Pro</vt:lpstr>
      <vt:lpstr>Beach Day</vt:lpstr>
      <vt:lpstr>The Basics of Creating Accessible Documents for ILL Practitioners</vt:lpstr>
      <vt:lpstr>Agenda</vt:lpstr>
      <vt:lpstr>Interlibrary Loan Code for the United States</vt:lpstr>
      <vt:lpstr>Characteristics of accessible documents</vt:lpstr>
      <vt:lpstr>Scanning for accessibility </vt:lpstr>
      <vt:lpstr>Scanning for accessibility</vt:lpstr>
      <vt:lpstr>Select “Searchable PDF” as Document Format in Scannx</vt:lpstr>
      <vt:lpstr>How to tell if a document is OCRd</vt:lpstr>
      <vt:lpstr>Scanning and OCR in Adobe Acrobat DC</vt:lpstr>
      <vt:lpstr>PowerPoint Presentation</vt:lpstr>
      <vt:lpstr>Evaluating and correcting OCR </vt:lpstr>
      <vt:lpstr>How to OCR a document that has already been scanned (Microsoft Word)</vt:lpstr>
      <vt:lpstr>Tags, headings, and bookmarks </vt:lpstr>
      <vt:lpstr>Creating bookmarks in Adobe Acrobat</vt:lpstr>
      <vt:lpstr>Alternative text</vt:lpstr>
      <vt:lpstr>Accessibility Reports in Adobe Acrobat DC</vt:lpstr>
      <vt:lpstr>Accessibility Reports via the Action Wizard in Adobe Acrobat Pro</vt:lpstr>
      <vt:lpstr>Full Accessibility Report</vt:lpstr>
      <vt:lpstr>Screen readers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Basics of Creating Accessible Documents for ILL Practitioners</dc:title>
  <dc:creator>Mark Sullivan</dc:creator>
  <cp:lastModifiedBy>Mark Sullivan</cp:lastModifiedBy>
  <cp:revision>1</cp:revision>
  <dcterms:modified xsi:type="dcterms:W3CDTF">2018-10-24T15:05:47Z</dcterms:modified>
</cp:coreProperties>
</file>