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2BB41-2918-40F2-AD33-067751E3060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5DC8E-98B8-4531-9684-1A023611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7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metheus.atlas-sys.com/display/ILLiadAddons/ILLiad+Addon+Director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9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a7840958b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a7840958b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078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7840958b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a7840958b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585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a7840958b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a7840958b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493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61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12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7840958b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a7840958b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32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e1894414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e1894414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https://prometheus.atlas-sys.com/display/ILLiadAddons/ILLiad+Addon+Directory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94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e1894414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e1894414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https://www.exlibrisgroup.com/wp-content/uploads/2018/05/Primo-Studio-screenshot-sized-for-demo-center.jpg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5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1894414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e1894414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https://prometheus.atlas-sys.com/display/illiad/ILLiad+8.7+Home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216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e172ecf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e172ecf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https://www.pinterest.com/pin/730779477004645197/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6667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a7840958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a7840958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56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EBDBCF67-2B39-4494-9A46-CAA40423D8E3}" type="slidenum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18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828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04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7840958b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a7840958b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11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7E12-B51C-42F1-A29F-3CE5CE55981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051-D4ED-454F-B603-8934EB45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7E12-B51C-42F1-A29F-3CE5CE55981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051-D4ED-454F-B603-8934EB45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9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7E12-B51C-42F1-A29F-3CE5CE55981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051-D4ED-454F-B603-8934EB45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2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19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3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11929" y="14401"/>
            <a:ext cx="12203929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800" kern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5965" y="243361"/>
            <a:ext cx="425065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5965" y="876003"/>
            <a:ext cx="12197965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68628"/>
            <a:ext cx="11055019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6293" y="6452889"/>
            <a:ext cx="71942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395" y="1003475"/>
            <a:ext cx="10971447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723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7E12-B51C-42F1-A29F-3CE5CE55981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051-D4ED-454F-B603-8934EB45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1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7E12-B51C-42F1-A29F-3CE5CE55981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051-D4ED-454F-B603-8934EB45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5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7E12-B51C-42F1-A29F-3CE5CE55981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051-D4ED-454F-B603-8934EB45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4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7E12-B51C-42F1-A29F-3CE5CE55981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051-D4ED-454F-B603-8934EB45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7E12-B51C-42F1-A29F-3CE5CE55981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051-D4ED-454F-B603-8934EB45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7E12-B51C-42F1-A29F-3CE5CE55981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051-D4ED-454F-B603-8934EB45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7E12-B51C-42F1-A29F-3CE5CE55981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051-D4ED-454F-B603-8934EB45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7E12-B51C-42F1-A29F-3CE5CE55981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051-D4ED-454F-B603-8934EB45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2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E7E12-B51C-42F1-A29F-3CE5CE55981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B051-D4ED-454F-B603-8934EB45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hyperlink" Target="https://knowledge.exlibrisgroup.com/@api/deki/files/66457/Alma_Roadmap_Highlights_2018.pdf?revision=1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knowledge.exlibrisgroup.com/@api/deki/files/66457/Alma_Roadmap_Highlights_2018.pdf?revision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knowledge.exlibrisgroup.com/@api/deki/files/66457/Alma_Roadmap_Highlights_2018.pdf?revision=1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@api/deki/files/66457/Alma_Roadmap_Highlights_2018.pdf?revision=1" TargetMode="External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@api/deki/files/66457/Alma_Roadmap_Highlights_2018.pdf?revision=1" TargetMode="External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@api/deki/files/66457/Alma_Roadmap_Highlights_2018.pdf?revision=1" TargetMode="External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@api/deki/files/66457/Alma_Roadmap_Highlights_2018.pdf?revision=1" TargetMode="External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@api/deki/files/66457/Alma_Roadmap_Highlights_2018.pdf?revision=1" TargetMode="External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867" dirty="0"/>
              <a:t>Resource Sharing in Alma and Thoughts on the Near Future of Resource Sharing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525" y="5400805"/>
            <a:ext cx="11360800" cy="1056800"/>
          </a:xfrm>
        </p:spPr>
        <p:txBody>
          <a:bodyPr/>
          <a:lstStyle/>
          <a:p>
            <a:r>
              <a:rPr lang="en-US" dirty="0" smtClean="0"/>
              <a:t>Shannon Pritting, SUNY Libraries Consortium</a:t>
            </a:r>
            <a:endParaRPr lang="en-US" dirty="0"/>
          </a:p>
        </p:txBody>
      </p:sp>
      <p:pic>
        <p:nvPicPr>
          <p:cNvPr id="4" name="Picture 3" descr="Image result for ids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3729567"/>
            <a:ext cx="7514225" cy="150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My Experience at Developers’ Day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There’s a lot of untapped potential for maxing out Alma for resource sharing using APIs.</a:t>
            </a:r>
            <a:endParaRPr dirty="0"/>
          </a:p>
          <a:p>
            <a:r>
              <a:rPr lang="en" dirty="0"/>
              <a:t>Many campuses have developed localized workflows around Alma to be extremely efficient in other functional areas.</a:t>
            </a:r>
            <a:endParaRPr dirty="0"/>
          </a:p>
          <a:p>
            <a:r>
              <a:rPr lang="en" dirty="0"/>
              <a:t>Why aren’t we asking for Primo Studio for resource sharing?</a:t>
            </a:r>
            <a:endParaRPr dirty="0"/>
          </a:p>
          <a:p>
            <a:r>
              <a:rPr lang="en" dirty="0"/>
              <a:t>Alma is now mature enough where the community will start pushing the product--and resource sharing should be at the heart of this</a:t>
            </a:r>
            <a:r>
              <a:rPr lang="en" dirty="0" smtClean="0"/>
              <a:t>.</a:t>
            </a:r>
          </a:p>
          <a:p>
            <a:r>
              <a:rPr lang="en" dirty="0" smtClean="0"/>
              <a:t>This was like being at an ILLiad conference 4-5 years ago.</a:t>
            </a:r>
            <a:endParaRPr dirty="0"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200" y="1536633"/>
            <a:ext cx="47244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1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What we need to do in order to get the system we want.</a:t>
            </a: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415600" y="18569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If we don’t provide a vision of resource sharing for future, what we’ll get is, in essence, a long and drawn out system migration.</a:t>
            </a:r>
            <a:endParaRPr dirty="0"/>
          </a:p>
          <a:p>
            <a:r>
              <a:rPr lang="en" dirty="0"/>
              <a:t>We need to make sure that Alma </a:t>
            </a:r>
            <a:r>
              <a:rPr lang="en" dirty="0" smtClean="0"/>
              <a:t>or Tipasa doesn’t </a:t>
            </a:r>
            <a:r>
              <a:rPr lang="en" dirty="0"/>
              <a:t>become the 2014 version of ILLiad, which we all wanted to continue to improve anyway.</a:t>
            </a:r>
            <a:endParaRPr dirty="0"/>
          </a:p>
          <a:p>
            <a:r>
              <a:rPr lang="en" dirty="0"/>
              <a:t>Keep learning more about </a:t>
            </a:r>
            <a:r>
              <a:rPr lang="en" dirty="0" smtClean="0"/>
              <a:t>Alma and Tipasa </a:t>
            </a:r>
            <a:r>
              <a:rPr lang="en" dirty="0"/>
              <a:t>and how integrated it can be, not about minimally reproducing workflows</a:t>
            </a:r>
            <a:r>
              <a:rPr lang="en" dirty="0" smtClean="0"/>
              <a:t>.</a:t>
            </a:r>
          </a:p>
          <a:p>
            <a:r>
              <a:rPr lang="en" dirty="0" smtClean="0"/>
              <a:t>Resource Sharing will be more and more about connecting networks and systems, and less about workflows.</a:t>
            </a:r>
            <a:endParaRPr dirty="0"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567" y="2233718"/>
            <a:ext cx="4965700" cy="163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3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to begin asking ourselves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428" y="1491343"/>
            <a:ext cx="8554229" cy="4463143"/>
          </a:xfrm>
        </p:spPr>
        <p:txBody>
          <a:bodyPr/>
          <a:lstStyle/>
          <a:p>
            <a:r>
              <a:rPr lang="en-US" sz="2667" dirty="0"/>
              <a:t>How many applications and workflows do we want to manage?</a:t>
            </a:r>
          </a:p>
          <a:p>
            <a:r>
              <a:rPr lang="en-US" sz="2667" dirty="0"/>
              <a:t>Can we get one application to do it all for us?</a:t>
            </a:r>
          </a:p>
          <a:p>
            <a:pPr lvl="1"/>
            <a:r>
              <a:rPr lang="en-US" sz="2667" dirty="0"/>
              <a:t>If so, can it send work from other systems/applications back and forth without staff mediation?</a:t>
            </a:r>
          </a:p>
          <a:p>
            <a:r>
              <a:rPr lang="en-US" sz="2667" dirty="0"/>
              <a:t>What else do we want out of our systems for the next five years?  </a:t>
            </a:r>
          </a:p>
          <a:p>
            <a:r>
              <a:rPr lang="en-US" sz="2667" dirty="0"/>
              <a:t>Where does your specific library want to grow in resource sharing?</a:t>
            </a:r>
          </a:p>
        </p:txBody>
      </p:sp>
      <p:pic>
        <p:nvPicPr>
          <p:cNvPr id="5122" name="Picture 2" descr="https://static.thenounproject.com/png/25092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00" y="8382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atic.thenounproject.com/png/1147006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00" y="3829861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02567" y="254233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Is the the age of platforms an age of middleware?</a:t>
            </a: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114167" y="1122133"/>
            <a:ext cx="7798800" cy="48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As systems get more complex, and capable of more integration, should we be looking to partner to create better middleware or ask the vendors to identify partners for us?</a:t>
            </a:r>
            <a:endParaRPr/>
          </a:p>
          <a:p>
            <a:r>
              <a:rPr lang="en"/>
              <a:t>How many applications do you want your staff (or worse, patrons) to have to use and learn?</a:t>
            </a:r>
            <a:endParaRPr/>
          </a:p>
          <a:p>
            <a:r>
              <a:rPr lang="en"/>
              <a:t>ILL staff and librarians are rightfully wary of platforms and system change as the type of integration needed to be effective in resource sharing at a high volume requires meaningful connections, not standard pass throughs at a single point in the process.</a:t>
            </a:r>
            <a:endParaRPr/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4" name="Content Placeholder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83" y="2460753"/>
            <a:ext cx="4048803" cy="13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sz="4267" dirty="0"/>
              <a:t>Do we need to ask for </a:t>
            </a:r>
            <a:r>
              <a:rPr lang="en-US" sz="4267" dirty="0" err="1"/>
              <a:t>Tipasa</a:t>
            </a:r>
            <a:r>
              <a:rPr lang="en-US" sz="4267" dirty="0"/>
              <a:t> to be really well developed middleware, as well as being a refined application?</a:t>
            </a:r>
          </a:p>
        </p:txBody>
      </p:sp>
    </p:spTree>
    <p:extLst>
      <p:ext uri="{BB962C8B-B14F-4D97-AF65-F5344CB8AC3E}">
        <p14:creationId xmlns:p14="http://schemas.microsoft.com/office/powerpoint/2010/main" val="27065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Current Status of Resource Sharing in Alma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415600" y="1052167"/>
            <a:ext cx="11360800" cy="503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0000"/>
              </a:lnSpc>
              <a:buClr>
                <a:schemeClr val="dk1"/>
              </a:buClr>
              <a:buSzPts val="1100"/>
              <a:buNone/>
            </a:pPr>
            <a:r>
              <a:rPr lang="en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Sharing is supported today in a range of different workflows and involves a variety of different systems. Main workflow types include:</a:t>
            </a: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>
              <a:lnSpc>
                <a:spcPct val="110000"/>
              </a:lnSpc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•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Broker based integrated workflow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involving systems such as ILLiad, Relais ILL/D2D, Inn-Reach or national and regional systems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>
              <a:lnSpc>
                <a:spcPct val="110000"/>
              </a:lnSpc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•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to peer consortial borrowing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implemented by NA consortia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>
              <a:lnSpc>
                <a:spcPct val="110000"/>
              </a:lnSpc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•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to peer resource sharing by non consortial libraries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such as Australian libraries relaying requests through Libraries Australia Document Delivery (LADD).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>
              <a:lnSpc>
                <a:spcPct val="110000"/>
              </a:lnSpc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•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Fulfillment Network,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allows for direct services between libraries including direct requesting and walk in services.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>
              <a:lnSpc>
                <a:spcPct val="110000"/>
              </a:lnSpc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•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Automated Fulfillment Network,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which the patron places the request and Alma will route it to the appropriate member library.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4" name="Picture 2" descr="Image result for ex libris al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323" y="28110"/>
            <a:ext cx="1652935" cy="10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3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 Sharing Network (Peer to Peer)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is currently on having this set up within consortia.</a:t>
            </a:r>
          </a:p>
          <a:p>
            <a:r>
              <a:rPr lang="en-US" dirty="0" smtClean="0"/>
              <a:t>First resource sharing option developed by ExLibris.</a:t>
            </a:r>
          </a:p>
          <a:p>
            <a:r>
              <a:rPr lang="en-US" dirty="0" smtClean="0"/>
              <a:t>Option used by most consortia.</a:t>
            </a:r>
            <a:endParaRPr lang="en-US" dirty="0"/>
          </a:p>
          <a:p>
            <a:r>
              <a:rPr lang="en-US" dirty="0" smtClean="0"/>
              <a:t>Resource sharing option selected by SUNY Libraries Consortium.</a:t>
            </a:r>
          </a:p>
          <a:p>
            <a:r>
              <a:rPr lang="en-US" dirty="0" smtClean="0"/>
              <a:t>Currently, very rarely used for article resource sharing.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Sharing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patron’s home institution is the patron’s service provider.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patron’s home institution staff uses its own availability information, priorities and workflow considerations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The patron’s home institution is accountable for the loaned item from the perspective of the resource owning </a:t>
            </a:r>
            <a:r>
              <a:rPr lang="en-US" dirty="0" smtClean="0"/>
              <a:t>library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home institution may activate a load balancing process to select the appropriate </a:t>
            </a:r>
            <a:r>
              <a:rPr lang="en-US" dirty="0" smtClean="0"/>
              <a:t>supplier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pickup location is always at the patron’s home institution.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Sharing in </a:t>
            </a:r>
            <a:r>
              <a:rPr lang="en-US" dirty="0" smtClean="0"/>
              <a:t>Alma</a:t>
            </a:r>
            <a:endParaRPr lang="en-US" dirty="0"/>
          </a:p>
        </p:txBody>
      </p:sp>
      <p:pic>
        <p:nvPicPr>
          <p:cNvPr id="6" name="Picture 5" descr="MC90043264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933" y="5776831"/>
            <a:ext cx="666751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263577" y="1562212"/>
            <a:ext cx="1371600" cy="1298575"/>
            <a:chOff x="432" y="1104"/>
            <a:chExt cx="864" cy="818"/>
          </a:xfrm>
        </p:grpSpPr>
        <p:pic>
          <p:nvPicPr>
            <p:cNvPr id="8" name="Picture 4" descr="MC900322635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104"/>
              <a:ext cx="540" cy="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32" y="1728"/>
              <a:ext cx="86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333333"/>
                  </a:solidFill>
                  <a:cs typeface="Arial"/>
                  <a:sym typeface="Arial"/>
                </a:rPr>
                <a:t>Institution</a:t>
              </a: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8401051" y="1447799"/>
            <a:ext cx="1371600" cy="1298575"/>
            <a:chOff x="4560" y="1104"/>
            <a:chExt cx="864" cy="818"/>
          </a:xfrm>
        </p:grpSpPr>
        <p:pic>
          <p:nvPicPr>
            <p:cNvPr id="11" name="Picture 7" descr="MC900322635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104"/>
              <a:ext cx="540" cy="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560" y="1728"/>
              <a:ext cx="86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333333"/>
                  </a:solidFill>
                  <a:cs typeface="Arial"/>
                  <a:sym typeface="Arial"/>
                </a:rPr>
                <a:t>Institution</a:t>
              </a: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2087563" y="3148905"/>
            <a:ext cx="1981200" cy="1362075"/>
            <a:chOff x="384" y="2304"/>
            <a:chExt cx="1248" cy="858"/>
          </a:xfrm>
        </p:grpSpPr>
        <p:pic>
          <p:nvPicPr>
            <p:cNvPr id="14" name="Picture 9" descr="MC900056795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304"/>
              <a:ext cx="774" cy="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84" y="2832"/>
              <a:ext cx="1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333333"/>
                  </a:solidFill>
                  <a:cs typeface="Arial"/>
                  <a:sym typeface="Arial"/>
                </a:rPr>
                <a:t>Resource Sharing Library</a:t>
              </a:r>
            </a:p>
          </p:txBody>
        </p:sp>
      </p:grpSp>
      <p:pic>
        <p:nvPicPr>
          <p:cNvPr id="16" name="Picture 20" descr="MC900056795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71" y="5241926"/>
            <a:ext cx="1720851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2"/>
          <p:cNvSpPr>
            <a:spLocks noChangeArrowheads="1"/>
          </p:cNvSpPr>
          <p:nvPr/>
        </p:nvSpPr>
        <p:spPr bwMode="auto">
          <a:xfrm rot="18369491">
            <a:off x="8162693" y="5103341"/>
            <a:ext cx="914400" cy="611386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8" name="Picture 25" descr="MC90043264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82" y="3493394"/>
            <a:ext cx="666751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3886200" y="4419601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</a:rPr>
              <a:t>Stub item – owned by resource sharing library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4487666" y="3582380"/>
            <a:ext cx="3913385" cy="611386"/>
          </a:xfrm>
          <a:prstGeom prst="leftArrow">
            <a:avLst>
              <a:gd name="adj1" fmla="val 50000"/>
              <a:gd name="adj2" fmla="val 300000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1714648" y="4744790"/>
            <a:ext cx="1720851" cy="1601788"/>
            <a:chOff x="144" y="3141"/>
            <a:chExt cx="1084" cy="1009"/>
          </a:xfrm>
        </p:grpSpPr>
        <p:pic>
          <p:nvPicPr>
            <p:cNvPr id="22" name="Picture 29" descr="MC900056795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408"/>
              <a:ext cx="1084" cy="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AutoShape 30"/>
            <p:cNvSpPr>
              <a:spLocks noChangeArrowheads="1"/>
            </p:cNvSpPr>
            <p:nvPr/>
          </p:nvSpPr>
          <p:spPr bwMode="auto">
            <a:xfrm>
              <a:off x="466" y="3141"/>
              <a:ext cx="158" cy="261"/>
            </a:xfrm>
            <a:prstGeom prst="downArrow">
              <a:avLst>
                <a:gd name="adj1" fmla="val 50000"/>
                <a:gd name="adj2" fmla="val 87500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n-US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4" name="Picture 32" descr="MC900410511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6156" y="3140968"/>
            <a:ext cx="6699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37"/>
          <p:cNvGrpSpPr>
            <a:grpSpLocks/>
          </p:cNvGrpSpPr>
          <p:nvPr/>
        </p:nvGrpSpPr>
        <p:grpSpPr bwMode="auto">
          <a:xfrm>
            <a:off x="3368478" y="5465667"/>
            <a:ext cx="1119188" cy="876301"/>
            <a:chOff x="1200" y="3504"/>
            <a:chExt cx="705" cy="552"/>
          </a:xfrm>
        </p:grpSpPr>
        <p:pic>
          <p:nvPicPr>
            <p:cNvPr id="26" name="Picture 33" descr="MC900292082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84" y="3504"/>
              <a:ext cx="321" cy="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AutoShape 34"/>
            <p:cNvSpPr>
              <a:spLocks noChangeArrowheads="1"/>
            </p:cNvSpPr>
            <p:nvPr/>
          </p:nvSpPr>
          <p:spPr bwMode="auto">
            <a:xfrm>
              <a:off x="1200" y="3671"/>
              <a:ext cx="164" cy="385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n-US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09800" y="1052737"/>
            <a:ext cx="2083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b="1" kern="0" cap="all" dirty="0">
                <a:ln w="9000" cmpd="sng">
                  <a:solidFill>
                    <a:srgbClr val="FFAB4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AB40">
                        <a:shade val="20000"/>
                        <a:satMod val="245000"/>
                      </a:srgbClr>
                    </a:gs>
                    <a:gs pos="43000">
                      <a:srgbClr val="FFAB40">
                        <a:satMod val="255000"/>
                      </a:srgbClr>
                    </a:gs>
                    <a:gs pos="48000">
                      <a:srgbClr val="FFAB40">
                        <a:shade val="85000"/>
                        <a:satMod val="255000"/>
                      </a:srgbClr>
                    </a:gs>
                    <a:gs pos="100000">
                      <a:srgbClr val="FFAB4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/>
                <a:sym typeface="Arial"/>
              </a:rPr>
              <a:t>Borrower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60877" y="1052737"/>
            <a:ext cx="2083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b="1" kern="0" cap="all" dirty="0">
                <a:ln w="9000" cmpd="sng">
                  <a:solidFill>
                    <a:srgbClr val="FFAB4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AB40">
                        <a:shade val="20000"/>
                        <a:satMod val="245000"/>
                      </a:srgbClr>
                    </a:gs>
                    <a:gs pos="43000">
                      <a:srgbClr val="FFAB40">
                        <a:satMod val="255000"/>
                      </a:srgbClr>
                    </a:gs>
                    <a:gs pos="48000">
                      <a:srgbClr val="FFAB40">
                        <a:shade val="85000"/>
                        <a:satMod val="255000"/>
                      </a:srgbClr>
                    </a:gs>
                    <a:gs pos="100000">
                      <a:srgbClr val="FFAB4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/>
                <a:sym typeface="Arial"/>
              </a:rPr>
              <a:t>Lender</a:t>
            </a:r>
          </a:p>
        </p:txBody>
      </p:sp>
      <p:grpSp>
        <p:nvGrpSpPr>
          <p:cNvPr id="30" name="Group 14"/>
          <p:cNvGrpSpPr>
            <a:grpSpLocks/>
          </p:cNvGrpSpPr>
          <p:nvPr/>
        </p:nvGrpSpPr>
        <p:grpSpPr bwMode="auto">
          <a:xfrm>
            <a:off x="8686800" y="3729458"/>
            <a:ext cx="1981200" cy="1362075"/>
            <a:chOff x="384" y="2304"/>
            <a:chExt cx="1248" cy="858"/>
          </a:xfrm>
        </p:grpSpPr>
        <p:pic>
          <p:nvPicPr>
            <p:cNvPr id="31" name="Picture 15" descr="MC900056795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304"/>
              <a:ext cx="774" cy="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384" y="2832"/>
              <a:ext cx="1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333333"/>
                  </a:solidFill>
                  <a:cs typeface="Arial"/>
                  <a:sym typeface="Arial"/>
                </a:rPr>
                <a:t>Resource Sharing Library</a:t>
              </a:r>
            </a:p>
          </p:txBody>
        </p:sp>
      </p:grpSp>
      <p:sp>
        <p:nvSpPr>
          <p:cNvPr id="33" name="AutoShape 28"/>
          <p:cNvSpPr>
            <a:spLocks noChangeArrowheads="1"/>
          </p:cNvSpPr>
          <p:nvPr/>
        </p:nvSpPr>
        <p:spPr bwMode="auto">
          <a:xfrm rot="10800000">
            <a:off x="4126658" y="1767636"/>
            <a:ext cx="3913385" cy="611386"/>
          </a:xfrm>
          <a:prstGeom prst="leftArrow">
            <a:avLst>
              <a:gd name="adj1" fmla="val 50000"/>
              <a:gd name="adj2" fmla="val 300000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75443" y="1050965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400" b="1" kern="0" dirty="0">
                <a:ln w="11430"/>
                <a:gradFill>
                  <a:gsLst>
                    <a:gs pos="0">
                      <a:srgbClr val="EEFF41">
                        <a:tint val="90000"/>
                        <a:satMod val="120000"/>
                      </a:srgbClr>
                    </a:gs>
                    <a:gs pos="25000">
                      <a:srgbClr val="EEFF41">
                        <a:tint val="93000"/>
                        <a:satMod val="120000"/>
                      </a:srgbClr>
                    </a:gs>
                    <a:gs pos="50000">
                      <a:srgbClr val="EEFF41">
                        <a:shade val="89000"/>
                        <a:satMod val="110000"/>
                      </a:srgbClr>
                    </a:gs>
                    <a:gs pos="75000">
                      <a:srgbClr val="EEFF41">
                        <a:tint val="93000"/>
                        <a:satMod val="120000"/>
                      </a:srgbClr>
                    </a:gs>
                    <a:gs pos="100000">
                      <a:srgbClr val="EEFF41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6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Fulfillment Networks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in production for a few years.</a:t>
            </a:r>
          </a:p>
          <a:p>
            <a:r>
              <a:rPr lang="en-US" dirty="0" smtClean="0"/>
              <a:t>Allows direct requesting by patrons for walk-in pick up and can be mixed with resource sharing to push a hold request to resource sharing.</a:t>
            </a:r>
          </a:p>
          <a:p>
            <a:r>
              <a:rPr lang="en-US" dirty="0" smtClean="0"/>
              <a:t>Requires selecting campus in Primo.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what’s happening now in Resource Sharing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ILLiad</a:t>
            </a:r>
            <a:r>
              <a:rPr lang="en-US" dirty="0" smtClean="0"/>
              <a:t> is going away in at most 2-3 years.</a:t>
            </a:r>
          </a:p>
          <a:p>
            <a:r>
              <a:rPr lang="en-US" dirty="0" smtClean="0"/>
              <a:t>Development is, in essence, stopped for </a:t>
            </a:r>
            <a:r>
              <a:rPr lang="en-US" dirty="0" err="1" smtClean="0"/>
              <a:t>ILLiad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OCLC is developing </a:t>
            </a:r>
            <a:r>
              <a:rPr lang="en-US" dirty="0" err="1" smtClean="0"/>
              <a:t>Tipasa</a:t>
            </a:r>
            <a:r>
              <a:rPr lang="en-US" dirty="0" smtClean="0"/>
              <a:t> to be a potential web-based replacement for </a:t>
            </a:r>
            <a:r>
              <a:rPr lang="en-US" dirty="0" err="1" smtClean="0"/>
              <a:t>ILLiad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Many academic libraries are adopting Library Services Platforms.</a:t>
            </a:r>
          </a:p>
          <a:p>
            <a:pPr lvl="1"/>
            <a:r>
              <a:rPr lang="en-US" dirty="0" smtClean="0"/>
              <a:t>Alma is the industry leader for LSPs in academic libraries and is growing most quickly, especially with </a:t>
            </a:r>
            <a:r>
              <a:rPr lang="en-US" dirty="0" err="1" smtClean="0"/>
              <a:t>consortial</a:t>
            </a:r>
            <a:r>
              <a:rPr lang="en-US" dirty="0" smtClean="0"/>
              <a:t> installations.</a:t>
            </a:r>
          </a:p>
          <a:p>
            <a:r>
              <a:rPr lang="en-US" dirty="0" smtClean="0"/>
              <a:t>Many academic libraries are adopting integrated discovery layers with enhanced resource sharing capabilities, especially in </a:t>
            </a:r>
            <a:r>
              <a:rPr lang="en-US" dirty="0" err="1" smtClean="0"/>
              <a:t>consortial</a:t>
            </a:r>
            <a:r>
              <a:rPr lang="en-US" dirty="0" smtClean="0"/>
              <a:t> environments.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Fulfillment </a:t>
            </a:r>
            <a:r>
              <a:rPr lang="en-US" dirty="0" smtClean="0"/>
              <a:t>Network - Workflows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800" dirty="0"/>
              <a:t>A single institution may participate in multiple fulfillment networks</a:t>
            </a:r>
          </a:p>
          <a:p>
            <a:pPr marL="284156" lvl="1" indent="0">
              <a:buNone/>
            </a:pPr>
            <a:endParaRPr lang="en-US" sz="2800" dirty="0"/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Functional Highlights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/>
              <a:t>Walk-In Loans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/>
              <a:t>Direct Requesting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/>
              <a:t>Pick up Anywhere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err="1"/>
              <a:t>Consortial</a:t>
            </a:r>
            <a:r>
              <a:rPr lang="en-US" sz="2800" dirty="0"/>
              <a:t> patron record in Primo</a:t>
            </a:r>
          </a:p>
          <a:p>
            <a:pPr lvl="2">
              <a:buFont typeface="Wingdings" pitchFamily="2" charset="2"/>
              <a:buChar char="§"/>
            </a:pPr>
            <a:endParaRPr lang="en-US" sz="2800" dirty="0"/>
          </a:p>
          <a:p>
            <a:pPr marL="1405432" lvl="2" indent="0">
              <a:buNone/>
            </a:pPr>
            <a:endParaRPr lang="en-US" sz="2800" dirty="0"/>
          </a:p>
          <a:p>
            <a:pPr lvl="2">
              <a:buFont typeface="Wingdings" pitchFamily="2" charset="2"/>
              <a:buChar char="§"/>
            </a:pPr>
            <a:endParaRPr lang="en-US" sz="2800" dirty="0"/>
          </a:p>
          <a:p>
            <a:pPr lvl="2">
              <a:buFont typeface="Wingdings" pitchFamily="2" charset="2"/>
              <a:buChar char="§"/>
            </a:pPr>
            <a:endParaRPr lang="en-US" sz="2800" dirty="0"/>
          </a:p>
          <a:p>
            <a:pPr lvl="2">
              <a:buFont typeface="Wingdings" pitchFamily="2" charset="2"/>
              <a:buChar char="§"/>
            </a:pPr>
            <a:endParaRPr lang="en-US" sz="2800" dirty="0"/>
          </a:p>
          <a:p>
            <a:pPr lvl="1">
              <a:buFont typeface="Wingdings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24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Fulfillment Network Workflow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013" y="2784798"/>
            <a:ext cx="1646667" cy="935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747" y="1303280"/>
            <a:ext cx="1462099" cy="829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88998" y="2415468"/>
            <a:ext cx="151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i="1" kern="0" dirty="0">
                <a:solidFill>
                  <a:srgbClr val="000000"/>
                </a:solidFill>
                <a:cs typeface="Arial"/>
                <a:sym typeface="Arial"/>
              </a:rPr>
              <a:t>Abel, Brian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8962" y="3862873"/>
            <a:ext cx="154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i="1" kern="0" dirty="0">
                <a:solidFill>
                  <a:srgbClr val="000000"/>
                </a:solidFill>
                <a:cs typeface="Arial"/>
                <a:sym typeface="Arial"/>
              </a:rPr>
              <a:t>We all lost the cold war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417" y="2211754"/>
            <a:ext cx="1051579" cy="844711"/>
          </a:xfrm>
          <a:prstGeom prst="rect">
            <a:avLst/>
          </a:prstGeom>
        </p:spPr>
      </p:pic>
      <p:sp>
        <p:nvSpPr>
          <p:cNvPr id="12" name="Curved Down Arrow 11"/>
          <p:cNvSpPr/>
          <p:nvPr/>
        </p:nvSpPr>
        <p:spPr>
          <a:xfrm rot="19829631" flipH="1">
            <a:off x="4019151" y="2321165"/>
            <a:ext cx="2641997" cy="915908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2303" y="2528597"/>
            <a:ext cx="122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97A7"/>
                </a:solidFill>
                <a:cs typeface="Arial"/>
                <a:sym typeface="Arial"/>
              </a:rPr>
              <a:t>Request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79" y="3862874"/>
            <a:ext cx="1475867" cy="80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Information is Copied to Lending Library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314" y="2773859"/>
            <a:ext cx="8228012" cy="1764307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9" y="3904343"/>
            <a:ext cx="8281987" cy="2118387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Down Arrow 2"/>
          <p:cNvSpPr/>
          <p:nvPr/>
        </p:nvSpPr>
        <p:spPr>
          <a:xfrm>
            <a:off x="4998720" y="3149600"/>
            <a:ext cx="762000" cy="59944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6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to </a:t>
            </a:r>
            <a:r>
              <a:rPr lang="en-US" dirty="0" err="1" smtClean="0"/>
              <a:t>ILLiad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25451" y="1336430"/>
            <a:ext cx="6973556" cy="49437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69995" y="1979525"/>
            <a:ext cx="5183947" cy="36031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94443" y="2612573"/>
            <a:ext cx="3426323" cy="22926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229" y="2936736"/>
            <a:ext cx="1438275" cy="1466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969" y="2676791"/>
            <a:ext cx="523715" cy="527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984" y="2137762"/>
            <a:ext cx="523715" cy="527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493" y="3974570"/>
            <a:ext cx="523715" cy="527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337" y="4965886"/>
            <a:ext cx="523715" cy="5270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637" y="4238117"/>
            <a:ext cx="523715" cy="527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665" y="1573125"/>
            <a:ext cx="523715" cy="5429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141" y="2137763"/>
            <a:ext cx="523715" cy="5429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993" y="1375915"/>
            <a:ext cx="523715" cy="5429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85" y="1690833"/>
            <a:ext cx="523715" cy="5429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072" y="3808325"/>
            <a:ext cx="523715" cy="542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729" y="5156347"/>
            <a:ext cx="523715" cy="5429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647" y="5565915"/>
            <a:ext cx="523715" cy="5429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395" y="4691275"/>
            <a:ext cx="523715" cy="5429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559" y="3435641"/>
            <a:ext cx="523715" cy="5429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178" y="3231849"/>
            <a:ext cx="2256189" cy="742721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6069495" y="3192162"/>
            <a:ext cx="1884447" cy="1007383"/>
          </a:xfrm>
          <a:prstGeom prst="rightArrow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1637" y="685863"/>
            <a:ext cx="2972711" cy="583469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9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1100"/>
            </a:pPr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Bringing It Together – The Hybrid Rota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415600" y="1052167"/>
            <a:ext cx="11360800" cy="503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0">
              <a:lnSpc>
                <a:spcPct val="110000"/>
              </a:lnSpc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6634" y="1333433"/>
            <a:ext cx="4838700" cy="490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6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Roadmap: Global Partner List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415600" y="1052167"/>
            <a:ext cx="11360800" cy="503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</a:rPr>
              <a:t>•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list of partner records that is shared and exposed to all Alma institutions via the Community Zone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</a:rPr>
              <a:t>•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institution will be able to contribute partners to the community list and/or update their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</a:rPr>
              <a:t>•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institution that defines a new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sharing library will be able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contribute its information to the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community.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>
              <a:lnSpc>
                <a:spcPct val="110000"/>
              </a:lnSpc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l="7038" r="10255" b="12357"/>
          <a:stretch/>
        </p:blipFill>
        <p:spPr>
          <a:xfrm>
            <a:off x="6717368" y="2808100"/>
            <a:ext cx="5262233" cy="3472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9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Roadmap: Global Partner List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415600" y="1052167"/>
            <a:ext cx="11360800" cy="573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</a:rPr>
              <a:t>•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institution will be able to attach attributes that describe its preferences for resource sharing.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</a:rPr>
              <a:t>•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community partners that share the same attributes will automatically be considered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 of that institution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</a:rPr>
              <a:t>•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institution will maintain the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independence to  remove some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 from its automatic rota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template and/or to change its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endParaRPr sz="3200">
              <a:solidFill>
                <a:schemeClr val="dk1"/>
              </a:solidFill>
            </a:endParaRPr>
          </a:p>
          <a:p>
            <a:pPr indent="0">
              <a:lnSpc>
                <a:spcPct val="110000"/>
              </a:lnSpc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l="9866" t="6173" r="4111"/>
          <a:stretch/>
        </p:blipFill>
        <p:spPr>
          <a:xfrm>
            <a:off x="6383068" y="2982568"/>
            <a:ext cx="5167233" cy="3396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6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Future Potential: Leveraging the Alma Cloud Data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415600" y="1052167"/>
            <a:ext cx="11360800" cy="573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•The library has a list of partners they work with regularly, but there may be additional resources that are owned by other libraries in Alma’s cloud.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•It should be possible to suggest these other libraries as options (assuming the other library is willing...)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</a:rPr>
              <a:t>•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Alma locate profiles will locate based on </a:t>
            </a:r>
            <a:r>
              <a:rPr lang="e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electronic coverage &amp; license information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endParaRPr sz="3200">
              <a:solidFill>
                <a:schemeClr val="dk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sz="3200">
              <a:solidFill>
                <a:schemeClr val="dk1"/>
              </a:solidFill>
            </a:endParaRPr>
          </a:p>
          <a:p>
            <a:pPr indent="0">
              <a:lnSpc>
                <a:spcPct val="110000"/>
              </a:lnSpc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4" name="Picture 2" descr="Image result for ex libris al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323" y="28110"/>
            <a:ext cx="1652935" cy="10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87" y="282203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2018 Roadmap Highlights: Slide 18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3371" y="5873115"/>
            <a:ext cx="991688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From: </a:t>
            </a:r>
            <a:r>
              <a:rPr lang="en-US" sz="1867" u="sng" kern="0" dirty="0">
                <a:solidFill>
                  <a:srgbClr val="000000"/>
                </a:solidFill>
                <a:cs typeface="Arial"/>
                <a:sym typeface="Arial"/>
                <a:hlinkClick r:id="rId2"/>
              </a:rPr>
              <a:t>https://knowledge.exlibrisgroup.com/@api/deki/files/66457/Alma_Roadmap_Highlights_2018.pdf?revision=1</a:t>
            </a: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68" y="1255998"/>
            <a:ext cx="8618705" cy="47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00" y="288567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Slide 23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47" y="1052167"/>
            <a:ext cx="9317196" cy="50427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5909349"/>
            <a:ext cx="12061372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867" u="sng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  <a:hlinkClick r:id="rId4"/>
              </a:rPr>
              <a:t>https://knowledge.exlibrisgroup.com/@api/deki/files/66457/Alma_Roadmap_Highlights_2018.pdf?revision=1</a:t>
            </a:r>
            <a:r>
              <a:rPr lang="en-US" sz="1867" u="sng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867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Slide 23 </a:t>
            </a: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87" y="146933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our choices?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627" y="1019509"/>
            <a:ext cx="9046028" cy="49785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Alma works for intra-</a:t>
            </a:r>
            <a:r>
              <a:rPr lang="en-US" dirty="0" err="1" smtClean="0"/>
              <a:t>consortial</a:t>
            </a:r>
            <a:r>
              <a:rPr lang="en-US" dirty="0" smtClean="0"/>
              <a:t> borrowing for books and will soon be expanding to borrowing books between consortia.</a:t>
            </a:r>
          </a:p>
          <a:p>
            <a:r>
              <a:rPr lang="en-US" dirty="0" smtClean="0"/>
              <a:t>Resource sharing for articles is being more thoroughly developed in Alma.</a:t>
            </a:r>
          </a:p>
          <a:p>
            <a:r>
              <a:rPr lang="en-US" dirty="0" err="1" smtClean="0"/>
              <a:t>Tipasa</a:t>
            </a:r>
            <a:r>
              <a:rPr lang="en-US" dirty="0" smtClean="0"/>
              <a:t> is the application that is being proposed as “best of breed” that can connect to the OCLC WRS network, </a:t>
            </a:r>
            <a:r>
              <a:rPr lang="en-US" dirty="0" err="1" smtClean="0"/>
              <a:t>docline</a:t>
            </a:r>
            <a:r>
              <a:rPr lang="en-US" dirty="0" smtClean="0"/>
              <a:t>, Rapid, and other systems.</a:t>
            </a:r>
          </a:p>
          <a:p>
            <a:r>
              <a:rPr lang="en-US" dirty="0" smtClean="0"/>
              <a:t>No other applications are currently in development with the same scope of </a:t>
            </a:r>
            <a:r>
              <a:rPr lang="en-US" dirty="0" err="1" smtClean="0"/>
              <a:t>ILLiad</a:t>
            </a:r>
            <a:r>
              <a:rPr lang="en-US" dirty="0" smtClean="0"/>
              <a:t>/</a:t>
            </a:r>
            <a:r>
              <a:rPr lang="en-US" dirty="0" err="1" smtClean="0"/>
              <a:t>Tipasa</a:t>
            </a:r>
            <a:r>
              <a:rPr lang="en-US" dirty="0" smtClean="0"/>
              <a:t> to act as the comprehensive resource sharing broker system.</a:t>
            </a:r>
          </a:p>
          <a:p>
            <a:pPr lvl="1"/>
            <a:r>
              <a:rPr lang="en-US" dirty="0" smtClean="0"/>
              <a:t>Is  this because we haven’t asked this of other systems, as we were comfortable with </a:t>
            </a:r>
            <a:r>
              <a:rPr lang="en-US" dirty="0" err="1" smtClean="0"/>
              <a:t>ILLiad</a:t>
            </a:r>
            <a:r>
              <a:rPr lang="en-US" dirty="0" smtClean="0"/>
              <a:t> and where it was headed?</a:t>
            </a:r>
          </a:p>
          <a:p>
            <a:endParaRPr lang="en-US" dirty="0"/>
          </a:p>
        </p:txBody>
      </p:sp>
      <p:pic>
        <p:nvPicPr>
          <p:cNvPr id="3074" name="Picture 2" descr="https://static.thenounproject.com/png/326133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656" y="1763367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61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09" y="1221327"/>
            <a:ext cx="8957977" cy="4834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627" y="6160373"/>
            <a:ext cx="1197428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867" u="sng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  <a:hlinkClick r:id="rId4"/>
              </a:rPr>
              <a:t>https://knowledge.exlibrisgroup.com/@api/deki/files/66457/Alma_Roadmap_Highlights_2018.pdf?revision=1</a:t>
            </a:r>
            <a:r>
              <a:rPr lang="en-US" sz="1867" u="sng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  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5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59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6" y="1356967"/>
            <a:ext cx="9764423" cy="520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72" y="290272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Slide 60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57" y="1053873"/>
            <a:ext cx="9517259" cy="5037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1" y="5873115"/>
            <a:ext cx="991688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From: </a:t>
            </a:r>
            <a:r>
              <a:rPr lang="en-US" sz="1867" u="sng" kern="0" dirty="0">
                <a:solidFill>
                  <a:srgbClr val="000000"/>
                </a:solidFill>
                <a:cs typeface="Arial"/>
                <a:sym typeface="Arial"/>
                <a:hlinkClick r:id="rId3"/>
              </a:rPr>
              <a:t>https://knowledge.exlibrisgroup.com/@api/deki/files/66457/Alma_Roadmap_Highlights_2018.pdf?revision=1</a:t>
            </a: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467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99: H2 2019/2020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" y="1356967"/>
            <a:ext cx="9078685" cy="4647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1" y="5873115"/>
            <a:ext cx="991688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From: </a:t>
            </a:r>
            <a:r>
              <a:rPr lang="en-US" sz="1867" u="sng" kern="0" dirty="0">
                <a:solidFill>
                  <a:srgbClr val="000000"/>
                </a:solidFill>
                <a:cs typeface="Arial"/>
                <a:sym typeface="Arial"/>
                <a:hlinkClick r:id="rId3"/>
              </a:rPr>
              <a:t>https://knowledge.exlibrisgroup.com/@api/deki/files/66457/Alma_Roadmap_Highlights_2018.pdf?revision=1</a:t>
            </a: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684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100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87" y="1460709"/>
            <a:ext cx="8973399" cy="4707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1" y="5873115"/>
            <a:ext cx="991688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From: </a:t>
            </a:r>
            <a:r>
              <a:rPr lang="en-US" sz="1867" u="sng" kern="0" dirty="0">
                <a:solidFill>
                  <a:srgbClr val="000000"/>
                </a:solidFill>
                <a:cs typeface="Arial"/>
                <a:sym typeface="Arial"/>
                <a:hlinkClick r:id="rId3"/>
              </a:rPr>
              <a:t>https://knowledge.exlibrisgroup.com/@api/deki/files/66457/Alma_Roadmap_Highlights_2018.pdf?revision=1</a:t>
            </a: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501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00" y="234137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Slide 104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" y="1112089"/>
            <a:ext cx="9495000" cy="5037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203" y="5771345"/>
            <a:ext cx="991688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From: </a:t>
            </a:r>
            <a:r>
              <a:rPr lang="en-US" sz="1867" u="sng" kern="0" dirty="0">
                <a:solidFill>
                  <a:srgbClr val="000000"/>
                </a:solidFill>
                <a:cs typeface="Arial"/>
                <a:sym typeface="Arial"/>
                <a:hlinkClick r:id="rId3"/>
              </a:rPr>
              <a:t>https://knowledge.exlibrisgroup.com/@api/deki/files/66457/Alma_Roadmap_Highlights_2018.pdf?revision=1</a:t>
            </a: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345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44" y="190596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Slide 115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3" y="1202803"/>
            <a:ext cx="9427028" cy="4821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1" y="5873115"/>
            <a:ext cx="991688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From: </a:t>
            </a:r>
            <a:r>
              <a:rPr lang="en-US" sz="1867" u="sng" kern="0" dirty="0">
                <a:solidFill>
                  <a:srgbClr val="000000"/>
                </a:solidFill>
                <a:cs typeface="Arial"/>
                <a:sym typeface="Arial"/>
                <a:hlinkClick r:id="rId3"/>
              </a:rPr>
              <a:t>https://knowledge.exlibrisgroup.com/@api/deki/files/66457/Alma_Roadmap_Highlights_2018.pdf?revision=1</a:t>
            </a: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639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Future Potential: Leveraging the Alma Cloud Data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415600" y="1052167"/>
            <a:ext cx="11360800" cy="573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" sz="3200">
                <a:solidFill>
                  <a:schemeClr val="dk1"/>
                </a:solidFill>
              </a:rPr>
              <a:t>•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content will be delivered as emails with links to Alma managed temporary digital copies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0000"/>
              </a:lnSpc>
              <a:buNone/>
            </a:pPr>
            <a:endParaRPr sz="3200">
              <a:solidFill>
                <a:schemeClr val="dk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sz="3200">
              <a:solidFill>
                <a:schemeClr val="dk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sz="3200">
              <a:solidFill>
                <a:schemeClr val="dk1"/>
              </a:solidFill>
            </a:endParaRPr>
          </a:p>
          <a:p>
            <a:pPr indent="0">
              <a:lnSpc>
                <a:spcPct val="110000"/>
              </a:lnSpc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171" y="2545600"/>
            <a:ext cx="5690367" cy="407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1718" y="3272667"/>
            <a:ext cx="40513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8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what does this mean?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Alma will soon have the basic core of an article resource sharing system.</a:t>
            </a:r>
          </a:p>
          <a:p>
            <a:r>
              <a:rPr lang="en-US" dirty="0" smtClean="0"/>
              <a:t>Many new features planned that show that Alma is a system that can become a robust resource sharing system on its own, or plug into other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been a great era with Atlas growing as the best of breed resource sharing development grouped.</a:t>
            </a:r>
          </a:p>
          <a:p>
            <a:pPr lvl="1"/>
            <a:r>
              <a:rPr lang="en-US" dirty="0" smtClean="0"/>
              <a:t>And they were focused on resource sharing, which was/is GREAT!</a:t>
            </a:r>
          </a:p>
          <a:p>
            <a:pPr lvl="1"/>
            <a:endParaRPr lang="en-US" dirty="0"/>
          </a:p>
          <a:p>
            <a:r>
              <a:rPr lang="en-US" dirty="0" smtClean="0"/>
              <a:t>Our resource sharing applications will (unless something changes) be provided by larger organizations that have a lot of other software development.</a:t>
            </a:r>
          </a:p>
          <a:p>
            <a:pPr lvl="1"/>
            <a:r>
              <a:rPr lang="en-US" dirty="0" smtClean="0"/>
              <a:t>This too can be great, but requires that we significantly change how we work with our vendors.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our options, and is it just about applications?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1" y="1982947"/>
            <a:ext cx="8630428" cy="4461396"/>
          </a:xfrm>
        </p:spPr>
        <p:txBody>
          <a:bodyPr/>
          <a:lstStyle/>
          <a:p>
            <a:r>
              <a:rPr lang="en-US" dirty="0" smtClean="0"/>
              <a:t>All of us currently pay for access to the WRS network, and </a:t>
            </a:r>
            <a:r>
              <a:rPr lang="en-US" dirty="0" err="1" smtClean="0"/>
              <a:t>ILLiad</a:t>
            </a:r>
            <a:r>
              <a:rPr lang="en-US" dirty="0" smtClean="0"/>
              <a:t> (and maybe soon to </a:t>
            </a:r>
            <a:r>
              <a:rPr lang="en-US" dirty="0" err="1" smtClean="0"/>
              <a:t>Tipasa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There is currently limited connection to the WRS network from other applications—mostly as </a:t>
            </a:r>
            <a:r>
              <a:rPr lang="en-US" dirty="0" err="1" smtClean="0"/>
              <a:t>ILLiad</a:t>
            </a:r>
            <a:r>
              <a:rPr lang="en-US" dirty="0" smtClean="0"/>
              <a:t> has done this connecting so well?</a:t>
            </a:r>
          </a:p>
          <a:p>
            <a:r>
              <a:rPr lang="en-US" dirty="0" smtClean="0"/>
              <a:t>Our discussion needs to focus on the entire Resource Sharing ecosystem, not just applications.</a:t>
            </a:r>
            <a:endParaRPr lang="en-US" dirty="0"/>
          </a:p>
        </p:txBody>
      </p:sp>
      <p:pic>
        <p:nvPicPr>
          <p:cNvPr id="1026" name="Picture 2" descr="Diagram showing Tipasa lending with different 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272" y="2666050"/>
            <a:ext cx="2781128" cy="23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4944" y="5343426"/>
            <a:ext cx="4757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https://www.oclc.org/en/resource-sharing.html</a:t>
            </a:r>
          </a:p>
        </p:txBody>
      </p:sp>
    </p:spTree>
    <p:extLst>
      <p:ext uri="{BB962C8B-B14F-4D97-AF65-F5344CB8AC3E}">
        <p14:creationId xmlns:p14="http://schemas.microsoft.com/office/powerpoint/2010/main" val="16304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Whose Knowledgebase is the Best?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1" y="1536632"/>
            <a:ext cx="8478028" cy="5027453"/>
          </a:xfrm>
        </p:spPr>
        <p:txBody>
          <a:bodyPr/>
          <a:lstStyle/>
          <a:p>
            <a:r>
              <a:rPr lang="en-US" dirty="0" err="1" smtClean="0"/>
              <a:t>Worldcat</a:t>
            </a:r>
            <a:r>
              <a:rPr lang="en-US" dirty="0" smtClean="0"/>
              <a:t> is still by far the best knowledgebase for books and other traditional collection materials.</a:t>
            </a:r>
          </a:p>
          <a:p>
            <a:r>
              <a:rPr lang="en-US" dirty="0" smtClean="0"/>
              <a:t>The better question is whether </a:t>
            </a:r>
            <a:r>
              <a:rPr lang="en-US" dirty="0" err="1" smtClean="0"/>
              <a:t>Worldcat</a:t>
            </a:r>
            <a:r>
              <a:rPr lang="en-US" dirty="0" smtClean="0"/>
              <a:t> is still the most comprehensive knowledgebase for Resource Sharing, as many campuses don’t maintain electronic holdings (journals or </a:t>
            </a:r>
            <a:r>
              <a:rPr lang="en-US" dirty="0" err="1" smtClean="0"/>
              <a:t>ebooks</a:t>
            </a:r>
            <a:r>
              <a:rPr lang="en-US" dirty="0" smtClean="0"/>
              <a:t>) in OCLC.</a:t>
            </a:r>
          </a:p>
          <a:p>
            <a:r>
              <a:rPr lang="en-US" dirty="0" smtClean="0"/>
              <a:t>What’s the solution for an all-encompassing Knowledgebase, or do we continue to stitch together holdings in different systems, which will require a versatile system that can make working with these </a:t>
            </a:r>
            <a:r>
              <a:rPr lang="en-US" dirty="0" err="1" smtClean="0"/>
              <a:t>knowledgebases</a:t>
            </a:r>
            <a:r>
              <a:rPr lang="en-US" dirty="0" smtClean="0"/>
              <a:t> easy?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465" y="2898359"/>
            <a:ext cx="3353708" cy="9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4335-9276-4041-98C5-D06B9AC5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OCLC and </a:t>
            </a:r>
            <a:r>
              <a:rPr lang="en-US" dirty="0" err="1"/>
              <a:t>Worldshare</a:t>
            </a:r>
            <a:r>
              <a:rPr lang="en-US" dirty="0"/>
              <a:t>/</a:t>
            </a:r>
            <a:r>
              <a:rPr lang="en-US" dirty="0" err="1"/>
              <a:t>Worldcat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58" y="1690689"/>
            <a:ext cx="5077535" cy="95263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33531" y="1851383"/>
            <a:ext cx="5181600" cy="4351339"/>
          </a:xfrm>
        </p:spPr>
        <p:txBody>
          <a:bodyPr/>
          <a:lstStyle/>
          <a:p>
            <a:r>
              <a:rPr lang="en-US" dirty="0" smtClean="0"/>
              <a:t>Most SUNY Libraries subscribe to WSILL.</a:t>
            </a:r>
          </a:p>
          <a:p>
            <a:r>
              <a:rPr lang="en-US" dirty="0" smtClean="0"/>
              <a:t>Most Libraries subscribe to WSILL and </a:t>
            </a:r>
            <a:r>
              <a:rPr lang="en-US" dirty="0" err="1" smtClean="0"/>
              <a:t>ILLiad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Access to large network of holdings and libraries.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58" y="2691707"/>
            <a:ext cx="5077535" cy="1471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3106" y="5306096"/>
            <a:ext cx="5203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http://www.oclc.org/en/worldshare-ill/statistics.html</a:t>
            </a:r>
          </a:p>
        </p:txBody>
      </p:sp>
    </p:spTree>
    <p:extLst>
      <p:ext uri="{BB962C8B-B14F-4D97-AF65-F5344CB8AC3E}">
        <p14:creationId xmlns:p14="http://schemas.microsoft.com/office/powerpoint/2010/main" val="17535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Whose Knowledgebase is What You Need?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campuses may want to use this time to determine what </a:t>
            </a:r>
            <a:r>
              <a:rPr lang="en-US" dirty="0" err="1" smtClean="0"/>
              <a:t>knowledgebases</a:t>
            </a:r>
            <a:r>
              <a:rPr lang="en-US" dirty="0" smtClean="0"/>
              <a:t> they really need access to, and what </a:t>
            </a:r>
            <a:r>
              <a:rPr lang="en-US" dirty="0" err="1" smtClean="0"/>
              <a:t>knowledgebases</a:t>
            </a:r>
            <a:r>
              <a:rPr lang="en-US" dirty="0" smtClean="0"/>
              <a:t> best fit their need for the future?</a:t>
            </a:r>
          </a:p>
          <a:p>
            <a:pPr lvl="1"/>
            <a:r>
              <a:rPr lang="en-US" dirty="0" smtClean="0"/>
              <a:t>For example, if articles are becoming a higher percentage of the library volume, then is now a good time to consider something different?</a:t>
            </a: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812" y="4870629"/>
            <a:ext cx="2989845" cy="937116"/>
          </a:xfrm>
          <a:prstGeom prst="rect">
            <a:avLst/>
          </a:prstGeom>
        </p:spPr>
      </p:pic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6" y="4373101"/>
            <a:ext cx="1997229" cy="70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93" y="5182238"/>
            <a:ext cx="1141275" cy="12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Now, to the Application(s)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9490400" cy="4787967"/>
          </a:xfrm>
        </p:spPr>
        <p:txBody>
          <a:bodyPr/>
          <a:lstStyle/>
          <a:p>
            <a:r>
              <a:rPr lang="en-US" dirty="0" smtClean="0"/>
              <a:t>Most of us are moving from a mature client to a web-based system.</a:t>
            </a:r>
          </a:p>
          <a:p>
            <a:r>
              <a:rPr lang="en-US" dirty="0" smtClean="0"/>
              <a:t>Both have positives, but typically the staff experience is much more powerful in a client.</a:t>
            </a:r>
          </a:p>
          <a:p>
            <a:r>
              <a:rPr lang="en-US" dirty="0" smtClean="0"/>
              <a:t>Web-based systems are often click-heavy, but with potential for automation to take out steps in processes or eliminate mediation altogether.</a:t>
            </a:r>
          </a:p>
          <a:p>
            <a:r>
              <a:rPr lang="en-US" dirty="0" smtClean="0"/>
              <a:t>Increasingly, resource sharing is requiring more work in multiple applications.  Many libraries, it’s heavy use of books in Alma, and then articles in </a:t>
            </a:r>
            <a:r>
              <a:rPr lang="en-US" dirty="0" err="1" smtClean="0"/>
              <a:t>ILLiad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098" name="Picture 2" descr="https://static.thenounproject.com/png/588170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800" y="2427513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0" y="235400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When and why did ILLiad become a resource sharing fan favorite?</a:t>
            </a:r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321400" y="1875767"/>
            <a:ext cx="4162800" cy="478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Use of APIs can make addon development much easier.</a:t>
            </a:r>
            <a:endParaRPr dirty="0"/>
          </a:p>
          <a:p>
            <a:r>
              <a:rPr lang="en" dirty="0"/>
              <a:t> Addons can show areas where there’s room for improvement through APIs.</a:t>
            </a:r>
            <a:endParaRPr dirty="0"/>
          </a:p>
          <a:p>
            <a:r>
              <a:rPr lang="en" dirty="0"/>
              <a:t>In Alma, there’s already a great community where campuses have extended Alma through API usage.</a:t>
            </a:r>
            <a:endParaRPr dirty="0"/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300" y="1875767"/>
            <a:ext cx="7088333" cy="4098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7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1832</Words>
  <Application>Microsoft Office PowerPoint</Application>
  <PresentationFormat>Widescreen</PresentationFormat>
  <Paragraphs>179</Paragraphs>
  <Slides>39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Office Theme</vt:lpstr>
      <vt:lpstr>Resource Sharing in Alma and Thoughts on the Near Future of Resource Sharing</vt:lpstr>
      <vt:lpstr>So, what’s happening now in Resource Sharing</vt:lpstr>
      <vt:lpstr>What are our choices? </vt:lpstr>
      <vt:lpstr>What are our options, and is it just about applications?</vt:lpstr>
      <vt:lpstr>Whose Knowledgebase is the Best?  </vt:lpstr>
      <vt:lpstr>OCLC and Worldshare/Worldcat</vt:lpstr>
      <vt:lpstr>Whose Knowledgebase is What You Need?</vt:lpstr>
      <vt:lpstr>Now, to the Application(s) </vt:lpstr>
      <vt:lpstr>When and why did ILLiad become a resource sharing fan favorite?</vt:lpstr>
      <vt:lpstr>My Experience at Developers’ Day</vt:lpstr>
      <vt:lpstr>What we need to do in order to get the system we want.</vt:lpstr>
      <vt:lpstr>Questions to begin asking ourselves</vt:lpstr>
      <vt:lpstr>Is the the age of platforms an age of middleware?</vt:lpstr>
      <vt:lpstr>PowerPoint Presentation</vt:lpstr>
      <vt:lpstr>Current Status of Resource Sharing in Alma</vt:lpstr>
      <vt:lpstr>Resource Sharing Network (Peer to Peer)</vt:lpstr>
      <vt:lpstr>Resource Sharing Network</vt:lpstr>
      <vt:lpstr>Resource Sharing in Alma</vt:lpstr>
      <vt:lpstr>Fulfillment Networks</vt:lpstr>
      <vt:lpstr>Fulfillment Network - Workflows</vt:lpstr>
      <vt:lpstr>Fulfillment Network Workflow </vt:lpstr>
      <vt:lpstr>Patron Information is Copied to Lending Library</vt:lpstr>
      <vt:lpstr>Push to ILLiad</vt:lpstr>
      <vt:lpstr>Bringing It Together – The Hybrid Rota</vt:lpstr>
      <vt:lpstr>Roadmap: Global Partner List</vt:lpstr>
      <vt:lpstr>Roadmap: Global Partner List</vt:lpstr>
      <vt:lpstr>Future Potential: Leveraging the Alma Cloud Data</vt:lpstr>
      <vt:lpstr>2018 Roadmap Highlights: Slide 18</vt:lpstr>
      <vt:lpstr>Slide 23</vt:lpstr>
      <vt:lpstr>Slide 61</vt:lpstr>
      <vt:lpstr>Slide 59</vt:lpstr>
      <vt:lpstr>Slide 60</vt:lpstr>
      <vt:lpstr>Slide 99: H2 2019/2020</vt:lpstr>
      <vt:lpstr>Slide 100</vt:lpstr>
      <vt:lpstr>Slide 104</vt:lpstr>
      <vt:lpstr>Slide 115</vt:lpstr>
      <vt:lpstr>Future Potential: Leveraging the Alma Cloud Data</vt:lpstr>
      <vt:lpstr>So, what does this mean?</vt:lpstr>
      <vt:lpstr>Final Thoughts</vt:lpstr>
    </vt:vector>
  </TitlesOfParts>
  <Company>SUNY Geneseo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Sharing in Alma and Thoughts on the Near Future of Resource Sharing</dc:title>
  <dc:creator>Mark Sullivan</dc:creator>
  <cp:lastModifiedBy>Mark Sullivan</cp:lastModifiedBy>
  <cp:revision>1</cp:revision>
  <dcterms:created xsi:type="dcterms:W3CDTF">2018-08-28T15:30:24Z</dcterms:created>
  <dcterms:modified xsi:type="dcterms:W3CDTF">2018-08-28T15:31:23Z</dcterms:modified>
</cp:coreProperties>
</file>