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7" r:id="rId11"/>
    <p:sldId id="263" r:id="rId12"/>
    <p:sldId id="269" r:id="rId13"/>
    <p:sldId id="268" r:id="rId14"/>
    <p:sldId id="257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8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AC6A-370C-47B7-BCD5-3BF6F59FBCF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91F7-C1AA-4BCA-BE0A-30DD8681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3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AC6A-370C-47B7-BCD5-3BF6F59FBCF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91F7-C1AA-4BCA-BE0A-30DD8681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AC6A-370C-47B7-BCD5-3BF6F59FBCF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91F7-C1AA-4BCA-BE0A-30DD8681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9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796" y="1122363"/>
            <a:ext cx="10364411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796" y="3602038"/>
            <a:ext cx="1036441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932B-6916-49C2-A0FF-466520E03ED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CD1B-47EC-43ED-AFE7-8192A3B1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68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932B-6916-49C2-A0FF-466520E03ED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CD1B-47EC-43ED-AFE7-8192A3B1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4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8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40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932B-6916-49C2-A0FF-466520E03ED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CD1B-47EC-43ED-AFE7-8192A3B1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81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21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21"/>
            <a:ext cx="5094155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932B-6916-49C2-A0FF-466520E03ED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CD1B-47EC-43ED-AFE7-8192A3B1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67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569" y="2088320"/>
            <a:ext cx="4800435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974" y="2088320"/>
            <a:ext cx="478858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932B-6916-49C2-A0FF-466520E03ED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CD1B-47EC-43ED-AFE7-8192A3B1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932B-6916-49C2-A0FF-466520E03ED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CD1B-47EC-43ED-AFE7-8192A3B1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8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932B-6916-49C2-A0FF-466520E03ED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CD1B-47EC-43ED-AFE7-8192A3B1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95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5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2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932B-6916-49C2-A0FF-466520E03ED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CD1B-47EC-43ED-AFE7-8192A3B1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6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AC6A-370C-47B7-BCD5-3BF6F59FBCF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91F7-C1AA-4BCA-BE0A-30DD8681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79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9" y="609600"/>
            <a:ext cx="5556804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9910" y="758881"/>
            <a:ext cx="39559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971800"/>
            <a:ext cx="5561656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932B-6916-49C2-A0FF-466520E03ED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CD1B-47EC-43ED-AFE7-8192A3B1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78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4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  <a:latin typeface="Garamond" pitchFamily="18" charset="0"/>
              </a:rPr>
              <a:t>April 13, 2005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  <a:latin typeface="Garamond" pitchFamily="18" charset="0"/>
              </a:rPr>
              <a:t>	SCLD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81048"/>
      </p:ext>
    </p:extLst>
  </p:cSld>
  <p:clrMapOvr>
    <a:masterClrMapping/>
  </p:clrMapOvr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  <a:latin typeface="Garamond" pitchFamily="18" charset="0"/>
              </a:rPr>
              <a:t>April 13, 2005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  <a:latin typeface="Garamond" pitchFamily="18" charset="0"/>
              </a:rPr>
              <a:t>	SCLD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80725"/>
      </p:ext>
    </p:extLst>
  </p:cSld>
  <p:clrMapOvr>
    <a:masterClrMapping/>
  </p:clrMapOvr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3" y="4204821"/>
            <a:ext cx="10353763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  <a:latin typeface="Garamond" pitchFamily="18" charset="0"/>
              </a:rPr>
              <a:t>April 13, 2005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  <a:latin typeface="Garamond" pitchFamily="18" charset="0"/>
              </a:rPr>
              <a:t>	SCLD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3660" y="64174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95628" y="307337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9374277"/>
      </p:ext>
    </p:extLst>
  </p:cSld>
  <p:clrMapOvr>
    <a:masterClrMapping/>
  </p:clrMapOvr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2126944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  <a:latin typeface="Garamond" pitchFamily="18" charset="0"/>
              </a:rPr>
              <a:t>April 13, 2005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  <a:latin typeface="Garamond" pitchFamily="18" charset="0"/>
              </a:rPr>
              <a:t>	SCLD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42994"/>
      </p:ext>
    </p:extLst>
  </p:cSld>
  <p:clrMapOvr>
    <a:masterClrMapping/>
  </p:clrMapOvr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3" y="609602"/>
            <a:ext cx="1035376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88321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9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7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  <a:latin typeface="Garamond" pitchFamily="18" charset="0"/>
              </a:rPr>
              <a:t>April 13, 2005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  <a:latin typeface="Garamond" pitchFamily="18" charset="0"/>
              </a:rPr>
              <a:t>	SCLD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43638"/>
      </p:ext>
    </p:extLst>
  </p:cSld>
  <p:clrMapOvr>
    <a:masterClrMapping/>
  </p:clrMapOvr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6" y="3989147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092235"/>
            <a:ext cx="294005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6" y="4565409"/>
            <a:ext cx="3298955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2" y="3989147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092235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565408"/>
            <a:ext cx="330033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3989147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5" y="2092235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7" y="4565410"/>
            <a:ext cx="3294259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  <a:latin typeface="Garamond" pitchFamily="18" charset="0"/>
              </a:rPr>
              <a:t>April 13, 2005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  <a:latin typeface="Garamond" pitchFamily="18" charset="0"/>
              </a:rPr>
              <a:t>	SCLD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64898"/>
      </p:ext>
    </p:extLst>
  </p:cSld>
  <p:clrMapOvr>
    <a:masterClrMapping/>
  </p:clrMapOvr>
  <p:hf sldNum="0"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932B-6916-49C2-A0FF-466520E03ED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CD1B-47EC-43ED-AFE7-8192A3B1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8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932B-6916-49C2-A0FF-466520E03ED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CD1B-47EC-43ED-AFE7-8192A3B1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60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932B-6916-49C2-A0FF-466520E03ED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CD1B-47EC-43ED-AFE7-8192A3B1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AC6A-370C-47B7-BCD5-3BF6F59FBCF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91F7-C1AA-4BCA-BE0A-30DD8681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68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932B-6916-49C2-A0FF-466520E03ED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CD1B-47EC-43ED-AFE7-8192A3B1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96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932B-6916-49C2-A0FF-466520E03ED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CD1B-47EC-43ED-AFE7-8192A3B1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81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932B-6916-49C2-A0FF-466520E03ED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CD1B-47EC-43ED-AFE7-8192A3B1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69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932B-6916-49C2-A0FF-466520E03ED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CD1B-47EC-43ED-AFE7-8192A3B1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62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892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78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AC6A-370C-47B7-BCD5-3BF6F59FBCF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91F7-C1AA-4BCA-BE0A-30DD8681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AC6A-370C-47B7-BCD5-3BF6F59FBCF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91F7-C1AA-4BCA-BE0A-30DD8681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0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AC6A-370C-47B7-BCD5-3BF6F59FBCF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91F7-C1AA-4BCA-BE0A-30DD8681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4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AC6A-370C-47B7-BCD5-3BF6F59FBCF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91F7-C1AA-4BCA-BE0A-30DD8681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AC6A-370C-47B7-BCD5-3BF6F59FBCF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91F7-C1AA-4BCA-BE0A-30DD8681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1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AC6A-370C-47B7-BCD5-3BF6F59FBCF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91F7-C1AA-4BCA-BE0A-30DD8681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5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AC6A-370C-47B7-BCD5-3BF6F59FBCF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91F7-C1AA-4BCA-BE0A-30DD8681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1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  <a:latin typeface="Garamond" pitchFamily="18" charset="0"/>
              </a:rPr>
              <a:t>April 13, 2005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  <a:latin typeface="Garamond" pitchFamily="18" charset="0"/>
              </a:rPr>
              <a:t>	SCLD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5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dsproject.org/Addons/Generic.zip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eencast.com/t/KCSaSEMzo" TargetMode="External"/><Relationship Id="rId2" Type="http://schemas.openxmlformats.org/officeDocument/2006/relationships/hyperlink" Target="https://prometheus.atlas-sys.com/display/ILLiadAddons/ILLiad+Addon+Directory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84714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Rockwell" panose="02060603020205020403"/>
              </a:rPr>
              <a:t>Client </a:t>
            </a:r>
            <a:r>
              <a:rPr lang="en-US" sz="6000" dirty="0" err="1" smtClean="0">
                <a:solidFill>
                  <a:prstClr val="white"/>
                </a:solidFill>
                <a:latin typeface="Rockwell" panose="02060603020205020403"/>
              </a:rPr>
              <a:t>Addons</a:t>
            </a:r>
            <a:endParaRPr lang="en-US" sz="6000" dirty="0">
              <a:solidFill>
                <a:prstClr val="white"/>
              </a:solidFill>
              <a:latin typeface="Rockwell" panose="02060603020205020403"/>
            </a:endParaRPr>
          </a:p>
        </p:txBody>
      </p:sp>
    </p:spTree>
    <p:extLst>
      <p:ext uri="{BB962C8B-B14F-4D97-AF65-F5344CB8AC3E}">
        <p14:creationId xmlns:p14="http://schemas.microsoft.com/office/powerpoint/2010/main" val="21950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16038"/>
            <a:ext cx="10353761" cy="1326321"/>
          </a:xfrm>
        </p:spPr>
        <p:txBody>
          <a:bodyPr/>
          <a:lstStyle/>
          <a:p>
            <a:r>
              <a:rPr lang="en-US" dirty="0" smtClean="0"/>
              <a:t>Creating your own </a:t>
            </a:r>
            <a:r>
              <a:rPr lang="en-US" dirty="0" err="1" smtClean="0"/>
              <a:t>addon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www.idsproject.org/Addons/Generic.zip</a:t>
            </a:r>
            <a:endParaRPr lang="en-US" dirty="0" smtClean="0"/>
          </a:p>
          <a:p>
            <a:r>
              <a:rPr lang="en-US" dirty="0" smtClean="0"/>
              <a:t>Unzip into your </a:t>
            </a:r>
            <a:r>
              <a:rPr lang="en-US" dirty="0" err="1" smtClean="0"/>
              <a:t>Addons</a:t>
            </a:r>
            <a:r>
              <a:rPr lang="en-US" dirty="0" smtClean="0"/>
              <a:t> </a:t>
            </a:r>
            <a:r>
              <a:rPr lang="en-US" dirty="0"/>
              <a:t>folder (C:\Program Files (x86)\</a:t>
            </a:r>
            <a:r>
              <a:rPr lang="en-US" dirty="0" err="1" smtClean="0"/>
              <a:t>ILLiad</a:t>
            </a:r>
            <a:r>
              <a:rPr lang="en-US" dirty="0" smtClean="0"/>
              <a:t>\</a:t>
            </a:r>
            <a:r>
              <a:rPr lang="en-US" dirty="0" err="1" smtClean="0"/>
              <a:t>Addons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 into </a:t>
            </a:r>
            <a:r>
              <a:rPr lang="en-US" dirty="0" err="1" smtClean="0"/>
              <a:t>ILLiad</a:t>
            </a:r>
            <a:r>
              <a:rPr lang="en-US" dirty="0" smtClean="0"/>
              <a:t> </a:t>
            </a:r>
            <a:r>
              <a:rPr lang="en-US" dirty="0" err="1" smtClean="0"/>
              <a:t>Addon</a:t>
            </a:r>
            <a:r>
              <a:rPr lang="en-US" dirty="0" smtClean="0"/>
              <a:t> Management in the client</a:t>
            </a:r>
          </a:p>
          <a:p>
            <a:r>
              <a:rPr lang="en-US" dirty="0" smtClean="0"/>
              <a:t>Click on Generic (Refresh Cache if </a:t>
            </a:r>
            <a:r>
              <a:rPr lang="en-US" dirty="0" err="1" smtClean="0"/>
              <a:t>ILLiad</a:t>
            </a:r>
            <a:r>
              <a:rPr lang="en-US" dirty="0" smtClean="0"/>
              <a:t> isn’t showing </a:t>
            </a:r>
            <a:r>
              <a:rPr lang="en-US" dirty="0" err="1" smtClean="0"/>
              <a:t>addon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Edit URL and Title</a:t>
            </a:r>
          </a:p>
          <a:p>
            <a:r>
              <a:rPr lang="en-US" dirty="0" smtClean="0"/>
              <a:t>Save</a:t>
            </a:r>
          </a:p>
          <a:p>
            <a:r>
              <a:rPr lang="en-US" dirty="0" smtClean="0"/>
              <a:t>Open Request to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366712"/>
            <a:ext cx="94869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58" y="457200"/>
            <a:ext cx="11369143" cy="583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4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18886"/>
            <a:ext cx="10353761" cy="1326321"/>
          </a:xfrm>
        </p:spPr>
        <p:txBody>
          <a:bodyPr/>
          <a:lstStyle/>
          <a:p>
            <a:r>
              <a:rPr lang="en-US" dirty="0" err="1" smtClean="0"/>
              <a:t>Addons</a:t>
            </a:r>
            <a:r>
              <a:rPr lang="en-US" dirty="0" smtClean="0"/>
              <a:t> used by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545" y="2185871"/>
            <a:ext cx="4621591" cy="3695136"/>
          </a:xfrm>
        </p:spPr>
        <p:txBody>
          <a:bodyPr/>
          <a:lstStyle/>
          <a:p>
            <a:r>
              <a:rPr lang="en-US" dirty="0" smtClean="0"/>
              <a:t>Google</a:t>
            </a:r>
          </a:p>
          <a:p>
            <a:r>
              <a:rPr lang="en-US" dirty="0" err="1"/>
              <a:t>Proquest</a:t>
            </a:r>
            <a:r>
              <a:rPr lang="en-US" dirty="0"/>
              <a:t> Dissertation </a:t>
            </a:r>
            <a:r>
              <a:rPr lang="en-US" dirty="0" smtClean="0"/>
              <a:t>Search</a:t>
            </a:r>
          </a:p>
          <a:p>
            <a:r>
              <a:rPr lang="en-US" dirty="0" smtClean="0"/>
              <a:t>Reprints Desk</a:t>
            </a:r>
          </a:p>
          <a:p>
            <a:r>
              <a:rPr lang="en-US" dirty="0" smtClean="0"/>
              <a:t>Netflix Search?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6195" y="2248464"/>
            <a:ext cx="4058255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NCIP</a:t>
            </a:r>
          </a:p>
          <a:p>
            <a:r>
              <a:rPr lang="en-US" smtClean="0"/>
              <a:t>CRL Search</a:t>
            </a:r>
          </a:p>
          <a:p>
            <a:r>
              <a:rPr lang="en-US" smtClean="0"/>
              <a:t>Hathi Trust</a:t>
            </a:r>
          </a:p>
          <a:p>
            <a:r>
              <a:rPr lang="en-US" smtClean="0"/>
              <a:t>360 Link Citation Search</a:t>
            </a:r>
          </a:p>
          <a:p>
            <a:r>
              <a:rPr lang="en-US" smtClean="0"/>
              <a:t>EBSCO A-Z List</a:t>
            </a:r>
          </a:p>
          <a:p>
            <a:r>
              <a:rPr lang="en-US" smtClean="0"/>
              <a:t>Amazon</a:t>
            </a:r>
          </a:p>
          <a:p>
            <a:r>
              <a:rPr lang="en-US" smtClean="0"/>
              <a:t>Better World Books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9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1" y="6032500"/>
            <a:ext cx="3392487" cy="4445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https://github.com/idsproject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811" y="50292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</a:t>
            </a:r>
            <a:r>
              <a:rPr lang="en-US" dirty="0" err="1" smtClean="0"/>
              <a:t>Addon</a:t>
            </a:r>
            <a:r>
              <a:rPr lang="en-US" dirty="0" smtClean="0"/>
              <a:t> vs. Routing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3" cy="43249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Client </a:t>
            </a:r>
            <a:r>
              <a:rPr lang="en-US" dirty="0" err="1" smtClean="0"/>
              <a:t>Addon</a:t>
            </a:r>
            <a:endParaRPr lang="en-US" dirty="0" smtClean="0"/>
          </a:p>
          <a:p>
            <a:pPr lvl="1"/>
            <a:r>
              <a:rPr lang="en-US" dirty="0" smtClean="0"/>
              <a:t>Can route to </a:t>
            </a:r>
            <a:r>
              <a:rPr lang="en-US" dirty="0"/>
              <a:t>different queue or function(Borrowing, Doc Del, Lending)</a:t>
            </a:r>
          </a:p>
          <a:p>
            <a:pPr lvl="1"/>
            <a:r>
              <a:rPr lang="en-US" dirty="0" smtClean="0"/>
              <a:t>Can Daisy Chain (can run through multiple routing functions or queues)</a:t>
            </a:r>
          </a:p>
          <a:p>
            <a:pPr lvl="1"/>
            <a:r>
              <a:rPr lang="en-US" dirty="0" smtClean="0"/>
              <a:t>Can use data from </a:t>
            </a:r>
            <a:r>
              <a:rPr lang="en-US" dirty="0" err="1" smtClean="0"/>
              <a:t>ILLiad</a:t>
            </a:r>
            <a:r>
              <a:rPr lang="en-US" dirty="0" smtClean="0"/>
              <a:t> Request and other sources (websites, APIs, etc.)</a:t>
            </a:r>
          </a:p>
          <a:p>
            <a:pPr lvl="1"/>
            <a:r>
              <a:rPr lang="en-US" dirty="0" smtClean="0"/>
              <a:t>Runs when Request is opened</a:t>
            </a:r>
          </a:p>
          <a:p>
            <a:pPr lvl="1"/>
            <a:r>
              <a:rPr lang="en-US" dirty="0" smtClean="0"/>
              <a:t>NCIP connection to library catalog for checking out, creating temp records, etc.</a:t>
            </a:r>
          </a:p>
          <a:p>
            <a:r>
              <a:rPr lang="en-US" dirty="0" smtClean="0"/>
              <a:t>Routing Rule</a:t>
            </a:r>
          </a:p>
          <a:p>
            <a:pPr lvl="1"/>
            <a:r>
              <a:rPr lang="en-US" dirty="0" smtClean="0"/>
              <a:t>Can route to different queue or function(Borrowing, Doc Del, Lending)</a:t>
            </a:r>
          </a:p>
          <a:p>
            <a:pPr lvl="1"/>
            <a:r>
              <a:rPr lang="en-US" dirty="0" smtClean="0"/>
              <a:t>Runs automatically</a:t>
            </a:r>
          </a:p>
          <a:p>
            <a:pPr lvl="1"/>
            <a:r>
              <a:rPr lang="en-US" dirty="0" smtClean="0"/>
              <a:t>Can’t Daisy Chain</a:t>
            </a:r>
          </a:p>
          <a:p>
            <a:pPr lvl="1"/>
            <a:r>
              <a:rPr lang="en-US" dirty="0" smtClean="0"/>
              <a:t>Uses data from </a:t>
            </a:r>
            <a:r>
              <a:rPr lang="en-US" dirty="0" err="1" smtClean="0"/>
              <a:t>ILLiad</a:t>
            </a:r>
            <a:r>
              <a:rPr lang="en-US" dirty="0" smtClean="0"/>
              <a:t> Request only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5497-8D0C-4846-AF0D-004E6E9346F2}" type="datetime1">
              <a:rPr lang="en-US" smtClean="0"/>
              <a:t>10/3/2018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9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</a:t>
            </a:r>
            <a:r>
              <a:rPr lang="en-US" dirty="0" err="1" smtClean="0"/>
              <a:t>addon</a:t>
            </a:r>
            <a:r>
              <a:rPr lang="en-US" dirty="0" smtClean="0"/>
              <a:t> vs. Logic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Client </a:t>
            </a:r>
            <a:r>
              <a:rPr lang="en-US" dirty="0" err="1" smtClean="0"/>
              <a:t>Addon</a:t>
            </a:r>
            <a:endParaRPr lang="en-US" dirty="0" smtClean="0"/>
          </a:p>
          <a:p>
            <a:pPr lvl="1"/>
            <a:r>
              <a:rPr lang="en-US" dirty="0" smtClean="0"/>
              <a:t>Works on single request when the request is opened</a:t>
            </a:r>
          </a:p>
          <a:p>
            <a:pPr lvl="1"/>
            <a:r>
              <a:rPr lang="en-US" dirty="0" smtClean="0"/>
              <a:t>Staff initiated versus automatically running in background</a:t>
            </a:r>
          </a:p>
          <a:p>
            <a:pPr lvl="1"/>
            <a:r>
              <a:rPr lang="en-US" dirty="0" smtClean="0"/>
              <a:t>Best cost (e.g. Pricing of Get It Now, Reprints Desk, Amazon, Better Worlds Books)</a:t>
            </a:r>
          </a:p>
          <a:p>
            <a:pPr lvl="1"/>
            <a:r>
              <a:rPr lang="en-US" dirty="0" smtClean="0"/>
              <a:t>Consortium to link out to other software (e.g. Borrow Direct)</a:t>
            </a:r>
          </a:p>
          <a:p>
            <a:r>
              <a:rPr lang="en-US" dirty="0" smtClean="0"/>
              <a:t>Logic Rule</a:t>
            </a:r>
          </a:p>
          <a:p>
            <a:pPr lvl="1"/>
            <a:r>
              <a:rPr lang="en-US" dirty="0" smtClean="0"/>
              <a:t>Can route request to new queue based on request data</a:t>
            </a:r>
          </a:p>
          <a:p>
            <a:pPr lvl="1"/>
            <a:r>
              <a:rPr lang="en-US" dirty="0" smtClean="0"/>
              <a:t>Automatically runs on all requests that fit criteria</a:t>
            </a:r>
          </a:p>
          <a:p>
            <a:pPr lvl="1"/>
            <a:r>
              <a:rPr lang="en-US" dirty="0" smtClean="0"/>
              <a:t>Can check availability, cancel requests </a:t>
            </a:r>
          </a:p>
          <a:p>
            <a:pPr lvl="1"/>
            <a:r>
              <a:rPr lang="en-US" dirty="0" smtClean="0"/>
              <a:t>Automate routing for best price and automate purchasing</a:t>
            </a:r>
          </a:p>
          <a:p>
            <a:pPr lvl="1"/>
            <a:r>
              <a:rPr lang="en-US" dirty="0" smtClean="0"/>
              <a:t>Can Daisy Chain routing to new queues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5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1992"/>
            <a:ext cx="10353761" cy="1326321"/>
          </a:xfrm>
        </p:spPr>
        <p:txBody>
          <a:bodyPr/>
          <a:lstStyle/>
          <a:p>
            <a:r>
              <a:rPr lang="en-US" dirty="0" smtClean="0"/>
              <a:t>Why Use client </a:t>
            </a:r>
            <a:r>
              <a:rPr lang="en-US" dirty="0" err="1" smtClean="0"/>
              <a:t>Addons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Manually check things for best options, prices</a:t>
            </a:r>
          </a:p>
          <a:p>
            <a:r>
              <a:rPr lang="en-US" dirty="0" smtClean="0"/>
              <a:t>Provide information from multiple locations and systems in website view</a:t>
            </a:r>
          </a:p>
          <a:p>
            <a:r>
              <a:rPr lang="en-US" dirty="0" smtClean="0"/>
              <a:t>Creating Temp Records with unique information, such as barcodes</a:t>
            </a:r>
          </a:p>
          <a:p>
            <a:r>
              <a:rPr lang="en-US" dirty="0" smtClean="0"/>
              <a:t>Fill in </a:t>
            </a:r>
            <a:r>
              <a:rPr lang="en-US" dirty="0" err="1" smtClean="0"/>
              <a:t>webforms</a:t>
            </a:r>
            <a:r>
              <a:rPr lang="en-US" dirty="0" smtClean="0"/>
              <a:t> for searching or gathering other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11992"/>
            <a:ext cx="10353761" cy="1326321"/>
          </a:xfrm>
        </p:spPr>
        <p:txBody>
          <a:bodyPr/>
          <a:lstStyle/>
          <a:p>
            <a:r>
              <a:rPr lang="en-US" dirty="0" smtClean="0"/>
              <a:t>Client </a:t>
            </a:r>
            <a:r>
              <a:rPr lang="en-US" dirty="0" err="1" smtClean="0"/>
              <a:t>Addon</a:t>
            </a:r>
            <a:r>
              <a:rPr lang="en-US" dirty="0" smtClean="0"/>
              <a:t>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3" cy="1128399"/>
          </a:xfrm>
          <a:solidFill>
            <a:schemeClr val="bg1"/>
          </a:solidFill>
        </p:spPr>
        <p:txBody>
          <a:bodyPr/>
          <a:lstStyle/>
          <a:p>
            <a:r>
              <a:rPr lang="en-US" u="sng" dirty="0">
                <a:effectLst/>
                <a:hlinkClick r:id="rId2"/>
              </a:rPr>
              <a:t>https://</a:t>
            </a:r>
            <a:r>
              <a:rPr lang="en-US" u="sng" dirty="0" smtClean="0">
                <a:effectLst/>
                <a:hlinkClick r:id="rId2"/>
              </a:rPr>
              <a:t>prometheus.atlas-sys.com/display/ILLiadAddons/ILLiad+Addon+Directory</a:t>
            </a:r>
            <a:endParaRPr lang="en-US" u="sng" dirty="0" smtClean="0">
              <a:effectLst/>
            </a:endParaRP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www.screencast.com/t/KCSaSEMzo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en-US" dirty="0" err="1" smtClean="0"/>
              <a:t>ILLiad</a:t>
            </a:r>
            <a:r>
              <a:rPr lang="en-US" dirty="0" smtClean="0"/>
              <a:t> </a:t>
            </a:r>
            <a:r>
              <a:rPr lang="en-US" dirty="0" err="1" smtClean="0"/>
              <a:t>Addon</a:t>
            </a:r>
            <a:r>
              <a:rPr lang="en-US" dirty="0" smtClean="0"/>
              <a:t>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2D3E-C5E2-4D34-BD2D-31EE3A5D97E5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8" y="1252866"/>
            <a:ext cx="10054565" cy="56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0"/>
            <a:ext cx="10353761" cy="1326321"/>
          </a:xfrm>
        </p:spPr>
        <p:txBody>
          <a:bodyPr/>
          <a:lstStyle/>
          <a:p>
            <a:r>
              <a:rPr lang="en-US" dirty="0" smtClean="0"/>
              <a:t>Customization Manager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5A74-AFC1-4A29-A5F8-FCA5BF067C47}" type="datetime1">
              <a:rPr lang="en-US" smtClean="0"/>
              <a:t>10/3/2018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388" y="1403636"/>
            <a:ext cx="7040575" cy="529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977461"/>
            <a:ext cx="10703139" cy="582873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 dirty="0" smtClean="0"/>
              <a:t>function </a:t>
            </a:r>
            <a:r>
              <a:rPr lang="en-US" sz="4800" dirty="0" err="1"/>
              <a:t>Init</a:t>
            </a:r>
            <a:r>
              <a:rPr lang="en-US" sz="4800" dirty="0"/>
              <a:t>()</a:t>
            </a:r>
          </a:p>
          <a:p>
            <a:pPr marL="0" indent="0">
              <a:buNone/>
            </a:pPr>
            <a:r>
              <a:rPr lang="en-US" sz="4800" dirty="0"/>
              <a:t>	if </a:t>
            </a:r>
            <a:r>
              <a:rPr lang="en-US" sz="4800" dirty="0" err="1"/>
              <a:t>settings.scriptActive</a:t>
            </a:r>
            <a:r>
              <a:rPr lang="en-US" sz="4800" dirty="0"/>
              <a:t> then</a:t>
            </a:r>
          </a:p>
          <a:p>
            <a:pPr marL="0" indent="0">
              <a:buNone/>
            </a:pPr>
            <a:r>
              <a:rPr lang="en-US" sz="4800" dirty="0"/>
              <a:t>		if </a:t>
            </a:r>
            <a:r>
              <a:rPr lang="en-US" sz="4800" dirty="0" err="1"/>
              <a:t>GetFieldValue</a:t>
            </a:r>
            <a:r>
              <a:rPr lang="en-US" sz="4800" dirty="0"/>
              <a:t>("Transaction", "</a:t>
            </a:r>
            <a:r>
              <a:rPr lang="en-US" sz="4800" dirty="0" err="1"/>
              <a:t>RequestType</a:t>
            </a:r>
            <a:r>
              <a:rPr lang="en-US" sz="4800" dirty="0"/>
              <a:t>") == "Loan" then</a:t>
            </a:r>
          </a:p>
          <a:p>
            <a:pPr marL="0" indent="0">
              <a:buNone/>
            </a:pPr>
            <a:r>
              <a:rPr lang="en-US" sz="4800" dirty="0"/>
              <a:t>			</a:t>
            </a:r>
            <a:r>
              <a:rPr lang="en-US" sz="4800" dirty="0" err="1"/>
              <a:t>interfaceMngr</a:t>
            </a:r>
            <a:r>
              <a:rPr lang="en-US" sz="4800" dirty="0"/>
              <a:t> = </a:t>
            </a:r>
            <a:r>
              <a:rPr lang="en-US" sz="4800" dirty="0" err="1"/>
              <a:t>GetInterfaceManager</a:t>
            </a:r>
            <a:r>
              <a:rPr lang="en-US" sz="4800" dirty="0" smtClean="0"/>
              <a:t>();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			-- Create browser</a:t>
            </a:r>
          </a:p>
          <a:p>
            <a:pPr marL="0" indent="0">
              <a:buNone/>
            </a:pPr>
            <a:r>
              <a:rPr lang="en-US" sz="4800" dirty="0"/>
              <a:t>			</a:t>
            </a:r>
            <a:r>
              <a:rPr lang="en-US" sz="4800" dirty="0" err="1"/>
              <a:t>BWBForm.Form</a:t>
            </a:r>
            <a:r>
              <a:rPr lang="en-US" sz="4800" dirty="0"/>
              <a:t> = </a:t>
            </a:r>
            <a:r>
              <a:rPr lang="en-US" sz="4800" dirty="0" err="1"/>
              <a:t>interfaceMngr:CreateForm</a:t>
            </a:r>
            <a:r>
              <a:rPr lang="en-US" sz="4800" dirty="0"/>
              <a:t>("Better World Books", "Script");</a:t>
            </a:r>
          </a:p>
          <a:p>
            <a:pPr marL="0" indent="0">
              <a:buNone/>
            </a:pPr>
            <a:r>
              <a:rPr lang="en-US" sz="4800" dirty="0"/>
              <a:t>			</a:t>
            </a:r>
            <a:r>
              <a:rPr lang="en-US" sz="4800" dirty="0" err="1"/>
              <a:t>BWBForm.Browser</a:t>
            </a:r>
            <a:r>
              <a:rPr lang="en-US" sz="4800" dirty="0"/>
              <a:t> = </a:t>
            </a:r>
            <a:r>
              <a:rPr lang="en-US" sz="4800" dirty="0" err="1"/>
              <a:t>BWBForm.Form:CreateBrowser</a:t>
            </a:r>
            <a:r>
              <a:rPr lang="en-US" sz="4800" dirty="0"/>
              <a:t>("Better World Books", "BWB", "Better World Books</a:t>
            </a:r>
            <a:r>
              <a:rPr lang="en-US" sz="4800" dirty="0" smtClean="0"/>
              <a:t>");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			</a:t>
            </a:r>
            <a:r>
              <a:rPr lang="en-US" sz="4800" dirty="0" err="1"/>
              <a:t>BWBForm.Browser.TextVisible</a:t>
            </a:r>
            <a:r>
              <a:rPr lang="en-US" sz="4800" dirty="0"/>
              <a:t> = false</a:t>
            </a:r>
            <a:r>
              <a:rPr lang="en-US" sz="4800" dirty="0" smtClean="0"/>
              <a:t>;</a:t>
            </a:r>
            <a:r>
              <a:rPr lang="en-US" sz="4800" dirty="0"/>
              <a:t>			</a:t>
            </a:r>
          </a:p>
          <a:p>
            <a:pPr marL="0" indent="0">
              <a:buNone/>
            </a:pPr>
            <a:r>
              <a:rPr lang="en-US" sz="4800" dirty="0"/>
              <a:t>			</a:t>
            </a:r>
            <a:r>
              <a:rPr lang="en-US" sz="4800" dirty="0" err="1"/>
              <a:t>BWBForm.Browser.WebBrowser.ScriptErrorsSuppressed</a:t>
            </a:r>
            <a:r>
              <a:rPr lang="en-US" sz="4800" dirty="0"/>
              <a:t> = true;</a:t>
            </a:r>
          </a:p>
          <a:p>
            <a:pPr marL="0" indent="0">
              <a:buNone/>
            </a:pPr>
            <a:r>
              <a:rPr lang="en-US" sz="4800" dirty="0"/>
              <a:t>			</a:t>
            </a:r>
            <a:r>
              <a:rPr lang="en-US" sz="4800" dirty="0" err="1" smtClean="0"/>
              <a:t>BWBForm.RibbonPage</a:t>
            </a:r>
            <a:r>
              <a:rPr lang="en-US" sz="4800" dirty="0" smtClean="0"/>
              <a:t> </a:t>
            </a:r>
            <a:r>
              <a:rPr lang="en-US" sz="4800" dirty="0"/>
              <a:t>= </a:t>
            </a:r>
            <a:r>
              <a:rPr lang="en-US" sz="4800" dirty="0" err="1"/>
              <a:t>BWBForm.Form:GetRibbonPage</a:t>
            </a:r>
            <a:r>
              <a:rPr lang="en-US" sz="4800" dirty="0"/>
              <a:t>("Better World Books");</a:t>
            </a:r>
          </a:p>
          <a:p>
            <a:pPr marL="0" indent="0">
              <a:buNone/>
            </a:pPr>
            <a:r>
              <a:rPr lang="en-US" sz="4800" dirty="0"/>
              <a:t>			</a:t>
            </a:r>
            <a:r>
              <a:rPr lang="en-US" sz="4800" dirty="0" err="1"/>
              <a:t>BWBForm.RibbonPage:CreateButton</a:t>
            </a:r>
            <a:r>
              <a:rPr lang="en-US" sz="4800" dirty="0"/>
              <a:t>("Search", </a:t>
            </a:r>
            <a:r>
              <a:rPr lang="en-US" sz="4800" dirty="0" err="1"/>
              <a:t>GetClientImage</a:t>
            </a:r>
            <a:r>
              <a:rPr lang="en-US" sz="4800" dirty="0"/>
              <a:t>("Search32"), "Search", "Better World Books");</a:t>
            </a:r>
          </a:p>
          <a:p>
            <a:pPr marL="0" indent="0">
              <a:buNone/>
            </a:pPr>
            <a:r>
              <a:rPr lang="en-US" sz="4800" dirty="0"/>
              <a:t>            </a:t>
            </a:r>
            <a:r>
              <a:rPr lang="en-US" sz="4800" dirty="0" smtClean="0"/>
              <a:t>			</a:t>
            </a:r>
            <a:r>
              <a:rPr lang="en-US" sz="4800" dirty="0" err="1" smtClean="0"/>
              <a:t>BWBForm.Form:Show</a:t>
            </a:r>
            <a:r>
              <a:rPr lang="en-US" sz="4800" dirty="0"/>
              <a:t>();</a:t>
            </a:r>
          </a:p>
          <a:p>
            <a:pPr marL="0" indent="0">
              <a:buNone/>
            </a:pPr>
            <a:r>
              <a:rPr lang="en-US" sz="4800" dirty="0"/>
              <a:t>            			if </a:t>
            </a:r>
            <a:r>
              <a:rPr lang="en-US" sz="4800" dirty="0" err="1"/>
              <a:t>settings.autoSearch</a:t>
            </a:r>
            <a:r>
              <a:rPr lang="en-US" sz="4800" dirty="0"/>
              <a:t> then</a:t>
            </a:r>
          </a:p>
          <a:p>
            <a:pPr marL="0" indent="0">
              <a:buNone/>
            </a:pPr>
            <a:r>
              <a:rPr lang="en-US" sz="4800" dirty="0"/>
              <a:t>				Search();</a:t>
            </a:r>
          </a:p>
          <a:p>
            <a:pPr marL="0" indent="0">
              <a:buNone/>
            </a:pPr>
            <a:r>
              <a:rPr lang="en-US" sz="4800" dirty="0"/>
              <a:t>			end</a:t>
            </a:r>
          </a:p>
          <a:p>
            <a:pPr marL="0" indent="0">
              <a:buNone/>
            </a:pPr>
            <a:r>
              <a:rPr lang="en-US" sz="4800" dirty="0"/>
              <a:t>		end</a:t>
            </a:r>
          </a:p>
          <a:p>
            <a:pPr marL="0" indent="0">
              <a:buNone/>
            </a:pPr>
            <a:r>
              <a:rPr lang="en-US" sz="4800" dirty="0"/>
              <a:t>	end</a:t>
            </a:r>
          </a:p>
          <a:p>
            <a:pPr marL="0" indent="0">
              <a:buNone/>
            </a:pPr>
            <a:r>
              <a:rPr lang="en-US" sz="4800" dirty="0"/>
              <a:t>end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3868" y="1443841"/>
            <a:ext cx="114953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function Search()</a:t>
            </a:r>
          </a:p>
          <a:p>
            <a:r>
              <a:rPr lang="en-US" dirty="0" smtClean="0"/>
              <a:t>	if </a:t>
            </a:r>
            <a:r>
              <a:rPr lang="en-US" dirty="0" err="1" smtClean="0"/>
              <a:t>GetFieldValue</a:t>
            </a:r>
            <a:r>
              <a:rPr lang="en-US" dirty="0" smtClean="0"/>
              <a:t>("Transaction", "ISSN") ~= "" then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BWBForm.Browser:Navigate</a:t>
            </a:r>
            <a:r>
              <a:rPr lang="en-US" dirty="0" smtClean="0"/>
              <a:t>("http://www.betterworldbooks.com/List.aspx?SearchTerm=" 		.. </a:t>
            </a:r>
            <a:r>
              <a:rPr lang="en-US" dirty="0" err="1" smtClean="0"/>
              <a:t>GetFieldValue</a:t>
            </a:r>
            <a:r>
              <a:rPr lang="en-US" dirty="0" smtClean="0"/>
              <a:t>("Transaction", "ISSN"));</a:t>
            </a:r>
          </a:p>
          <a:p>
            <a:r>
              <a:rPr lang="en-US" dirty="0" smtClean="0"/>
              <a:t>	else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BWBForm.Browser:Navigate</a:t>
            </a:r>
            <a:r>
              <a:rPr lang="en-US" dirty="0" smtClean="0"/>
              <a:t>("http://www.betterworldbooks.com/List.aspx?SearchTerm=" 		.. </a:t>
            </a:r>
            <a:r>
              <a:rPr lang="en-US" dirty="0" err="1" smtClean="0"/>
              <a:t>GetFieldValue</a:t>
            </a:r>
            <a:r>
              <a:rPr lang="en-US" dirty="0" smtClean="0"/>
              <a:t>("Transaction", "</a:t>
            </a:r>
            <a:r>
              <a:rPr lang="en-US" dirty="0" err="1" smtClean="0"/>
              <a:t>LoanTitle</a:t>
            </a:r>
            <a:r>
              <a:rPr lang="en-US" dirty="0" smtClean="0"/>
              <a:t>"));</a:t>
            </a:r>
          </a:p>
          <a:p>
            <a:r>
              <a:rPr lang="en-US" dirty="0" smtClean="0"/>
              <a:t>    	end</a:t>
            </a:r>
          </a:p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348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Garamond</vt:lpstr>
      <vt:lpstr>Rockwell</vt:lpstr>
      <vt:lpstr>Office Theme</vt:lpstr>
      <vt:lpstr>Damask</vt:lpstr>
      <vt:lpstr>PowerPoint Presentation</vt:lpstr>
      <vt:lpstr>Client Addon vs. Routing Rule</vt:lpstr>
      <vt:lpstr>Client addon vs. Logic rules</vt:lpstr>
      <vt:lpstr>Why Use client Addons</vt:lpstr>
      <vt:lpstr>Client Addon Installation</vt:lpstr>
      <vt:lpstr>ILLiad Addon Management</vt:lpstr>
      <vt:lpstr>Customization Manager</vt:lpstr>
      <vt:lpstr>Lua Code</vt:lpstr>
      <vt:lpstr>PowerPoint Presentation</vt:lpstr>
      <vt:lpstr>Creating your own addon</vt:lpstr>
      <vt:lpstr>PowerPoint Presentation</vt:lpstr>
      <vt:lpstr>PowerPoint Presentation</vt:lpstr>
      <vt:lpstr>Addons used by members</vt:lpstr>
      <vt:lpstr>Thank you!</vt:lpstr>
    </vt:vector>
  </TitlesOfParts>
  <Company>SUNY Geneseo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Sullivan</dc:creator>
  <cp:lastModifiedBy>Mark Sullivan</cp:lastModifiedBy>
  <cp:revision>18</cp:revision>
  <dcterms:created xsi:type="dcterms:W3CDTF">2018-09-17T13:53:49Z</dcterms:created>
  <dcterms:modified xsi:type="dcterms:W3CDTF">2018-10-04T14:00:07Z</dcterms:modified>
</cp:coreProperties>
</file>